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0"/>
  </p:notesMasterIdLst>
  <p:handoutMasterIdLst>
    <p:handoutMasterId r:id="rId11"/>
  </p:handoutMasterIdLst>
  <p:sldIdLst>
    <p:sldId id="263" r:id="rId2"/>
    <p:sldId id="257" r:id="rId3"/>
    <p:sldId id="264" r:id="rId4"/>
    <p:sldId id="258" r:id="rId5"/>
    <p:sldId id="266" r:id="rId6"/>
    <p:sldId id="259" r:id="rId7"/>
    <p:sldId id="260" r:id="rId8"/>
    <p:sldId id="265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233" autoAdjust="0"/>
  </p:normalViewPr>
  <p:slideViewPr>
    <p:cSldViewPr>
      <p:cViewPr varScale="1">
        <p:scale>
          <a:sx n="110" d="100"/>
          <a:sy n="110" d="100"/>
        </p:scale>
        <p:origin x="-51" y="-5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9" d="100"/>
          <a:sy n="49" d="100"/>
        </p:scale>
        <p:origin x="-2688" y="-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11908-F42A-4734-8E43-28C7EA6DA1E1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3588B-FA07-43E4-9666-AD456586B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303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9D1B3-5DF5-48B3-B22A-CB4DBF064416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2C288-90BB-4369-BCE9-14756792F0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02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C288-90BB-4369-BCE9-14756792F0D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762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C288-90BB-4369-BCE9-14756792F0D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3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C288-90BB-4369-BCE9-14756792F0D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35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C288-90BB-4369-BCE9-14756792F0D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608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C288-90BB-4369-BCE9-14756792F0D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60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774701"/>
            <a:ext cx="12192000" cy="1060449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it-IT" dirty="0" smtClean="0"/>
              <a:t>Titolo della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756" y="1555835"/>
            <a:ext cx="11251842" cy="4178300"/>
          </a:xfrm>
        </p:spPr>
        <p:txBody>
          <a:bodyPr>
            <a:normAutofit/>
          </a:bodyPr>
          <a:lstStyle>
            <a:lvl1pPr marL="0" indent="0" algn="just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Contenuto della slide</a:t>
            </a:r>
            <a:endParaRPr lang="en-US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3863752" y="6356350"/>
            <a:ext cx="4464496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DATE</a:t>
            </a:r>
            <a:endParaRPr lang="it-IT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191344" y="6356350"/>
            <a:ext cx="352839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Name SURNAME (menu Insert Header/Footer apply to all )</a:t>
            </a:r>
            <a:endParaRPr lang="it-IT" dirty="0" smtClean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8472264" y="6356350"/>
            <a:ext cx="35283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Attività I Anno di Corso - </a:t>
            </a:r>
            <a:fld id="{DAC467BC-0723-47D3-85ED-73F911C2D05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594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DATE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Name SURNAME (menu Insert Header/Footer apply to all )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467BC-0723-47D3-85ED-73F911C2D05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678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368551"/>
            <a:ext cx="12192000" cy="1060449"/>
          </a:xfrm>
        </p:spPr>
        <p:txBody>
          <a:bodyPr/>
          <a:lstStyle/>
          <a:p>
            <a:r>
              <a:rPr lang="it-IT" dirty="0" smtClean="0"/>
              <a:t>Dottorato di Ricerca in Ingegneria dell’Informazione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79376" y="3571180"/>
            <a:ext cx="11251842" cy="4178300"/>
          </a:xfrm>
        </p:spPr>
        <p:txBody>
          <a:bodyPr/>
          <a:lstStyle/>
          <a:p>
            <a:pPr algn="ctr"/>
            <a:r>
              <a:rPr lang="it-IT" dirty="0" smtClean="0"/>
              <a:t>Ciclo </a:t>
            </a:r>
            <a:r>
              <a:rPr lang="it-IT" dirty="0" smtClean="0"/>
              <a:t>XXXYYY</a:t>
            </a:r>
            <a:endParaRPr lang="it-IT" dirty="0" smtClean="0"/>
          </a:p>
          <a:p>
            <a:pPr algn="ctr"/>
            <a:endParaRPr lang="it-IT" dirty="0" smtClean="0"/>
          </a:p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&lt;1st, 2nd, 3rd&gt;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Year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Activity Report</a:t>
            </a:r>
          </a:p>
          <a:p>
            <a:pPr algn="ctr"/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Name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Surname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DATE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Name</a:t>
            </a:r>
            <a:r>
              <a:rPr lang="it-IT" dirty="0" smtClean="0"/>
              <a:t> SURNAME (menu </a:t>
            </a:r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Header</a:t>
            </a:r>
            <a:r>
              <a:rPr lang="it-IT" dirty="0" smtClean="0"/>
              <a:t>/</a:t>
            </a:r>
            <a:r>
              <a:rPr lang="it-IT" dirty="0" err="1" smtClean="0"/>
              <a:t>Footer</a:t>
            </a:r>
            <a:r>
              <a:rPr lang="it-IT" dirty="0" smtClean="0"/>
              <a:t> </a:t>
            </a:r>
            <a:r>
              <a:rPr lang="it-IT" dirty="0" err="1" smtClean="0"/>
              <a:t>apply</a:t>
            </a:r>
            <a:r>
              <a:rPr lang="it-IT" dirty="0" smtClean="0"/>
              <a:t> to </a:t>
            </a:r>
            <a:r>
              <a:rPr lang="it-IT" dirty="0" err="1" smtClean="0"/>
              <a:t>all</a:t>
            </a:r>
            <a:r>
              <a:rPr lang="it-IT" dirty="0" smtClean="0"/>
              <a:t> )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&lt;1st, 2nd, 3rd&gt; </a:t>
            </a:r>
            <a:r>
              <a:rPr lang="it-IT" dirty="0" err="1" smtClean="0"/>
              <a:t>year</a:t>
            </a:r>
            <a:r>
              <a:rPr lang="it-IT" dirty="0" smtClean="0"/>
              <a:t> Activity - </a:t>
            </a:r>
            <a:fld id="{DAC467BC-0723-47D3-85ED-73F911C2D052}" type="slidenum">
              <a:rPr lang="it-IT" smtClean="0"/>
              <a:pPr/>
              <a:t>1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08" y="552096"/>
            <a:ext cx="1196784" cy="122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Research</a:t>
            </a:r>
            <a:r>
              <a:rPr lang="it-IT" dirty="0" smtClean="0"/>
              <a:t> Activity in the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r>
              <a:rPr lang="it-IT" dirty="0" smtClean="0"/>
              <a:t> of the PhD Program 1/2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Digital 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/>
              <a:t>Coding</a:t>
            </a: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/>
              <a:t>Haptic</a:t>
            </a:r>
            <a:r>
              <a:rPr lang="it-IT" dirty="0" smtClean="0"/>
              <a:t> </a:t>
            </a:r>
            <a:r>
              <a:rPr lang="it-IT" dirty="0" err="1" smtClean="0"/>
              <a:t>Interfaces</a:t>
            </a: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DATE</a:t>
            </a:r>
            <a:endParaRPr lang="it-IT" dirty="0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Name SURNAME (menu Insert Header/Footer apply to all )</a:t>
            </a:r>
            <a:endParaRPr lang="it-IT" dirty="0" smtClean="0"/>
          </a:p>
        </p:txBody>
      </p:sp>
      <p:sp>
        <p:nvSpPr>
          <p:cNvPr id="7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472264" y="6356350"/>
            <a:ext cx="3528392" cy="365125"/>
          </a:xfrm>
        </p:spPr>
        <p:txBody>
          <a:bodyPr/>
          <a:lstStyle/>
          <a:p>
            <a:r>
              <a:rPr lang="it-IT" dirty="0"/>
              <a:t>&lt;1st, 2nd, 3rd&gt; </a:t>
            </a:r>
            <a:r>
              <a:rPr lang="it-IT" dirty="0" err="1" smtClean="0"/>
              <a:t>year</a:t>
            </a:r>
            <a:r>
              <a:rPr lang="it-IT" dirty="0" smtClean="0"/>
              <a:t> </a:t>
            </a:r>
            <a:r>
              <a:rPr lang="it-IT" dirty="0" smtClean="0"/>
              <a:t>Activity - </a:t>
            </a:r>
            <a:fld id="{DAC467BC-0723-47D3-85ED-73F911C2D052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23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Research</a:t>
            </a:r>
            <a:r>
              <a:rPr lang="it-IT" dirty="0" smtClean="0"/>
              <a:t> Activity in the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r>
              <a:rPr lang="it-IT" dirty="0" smtClean="0"/>
              <a:t> </a:t>
            </a:r>
            <a:r>
              <a:rPr lang="it-IT" dirty="0" smtClean="0"/>
              <a:t>of the PhD Program </a:t>
            </a:r>
            <a:r>
              <a:rPr lang="it-IT" dirty="0"/>
              <a:t>2</a:t>
            </a:r>
            <a:r>
              <a:rPr lang="it-IT" dirty="0" smtClean="0"/>
              <a:t>/2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Digital 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/>
              <a:t>Coding</a:t>
            </a: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/>
              <a:t>Haptic</a:t>
            </a:r>
            <a:r>
              <a:rPr lang="it-IT" dirty="0" smtClean="0"/>
              <a:t> </a:t>
            </a:r>
            <a:r>
              <a:rPr lang="it-IT" dirty="0" err="1" smtClean="0"/>
              <a:t>Interfaces</a:t>
            </a: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DATE</a:t>
            </a:r>
            <a:endParaRPr lang="it-IT" dirty="0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SURNAME (menu Insert Header/Footer apply to all )</a:t>
            </a:r>
            <a:endParaRPr lang="it-IT" dirty="0" smtClean="0"/>
          </a:p>
        </p:txBody>
      </p:sp>
      <p:sp>
        <p:nvSpPr>
          <p:cNvPr id="7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472264" y="6356350"/>
            <a:ext cx="3528392" cy="365125"/>
          </a:xfrm>
        </p:spPr>
        <p:txBody>
          <a:bodyPr/>
          <a:lstStyle/>
          <a:p>
            <a:r>
              <a:rPr lang="it-IT" dirty="0"/>
              <a:t>&lt;1st, 2nd, 3rd&gt; </a:t>
            </a:r>
            <a:r>
              <a:rPr lang="it-IT" dirty="0" err="1" smtClean="0"/>
              <a:t>year</a:t>
            </a:r>
            <a:r>
              <a:rPr lang="it-IT" dirty="0" smtClean="0"/>
              <a:t> Activity - </a:t>
            </a:r>
            <a:fld id="{DAC467BC-0723-47D3-85ED-73F911C2D052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15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Formation</a:t>
            </a:r>
            <a:r>
              <a:rPr lang="it-IT" dirty="0" smtClean="0"/>
              <a:t> Activity </a:t>
            </a:r>
            <a:r>
              <a:rPr lang="it-IT" dirty="0" err="1" smtClean="0"/>
              <a:t>during</a:t>
            </a:r>
            <a:r>
              <a:rPr lang="it-IT" dirty="0" smtClean="0"/>
              <a:t> the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r>
              <a:rPr lang="it-IT" dirty="0" smtClean="0"/>
              <a:t> of the PhD Program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Signal Processing in Computational Art </a:t>
            </a:r>
            <a:r>
              <a:rPr lang="en-US" dirty="0" smtClean="0"/>
              <a:t>History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Advanced </a:t>
            </a:r>
            <a:r>
              <a:rPr lang="en-US" dirty="0"/>
              <a:t>Signal Processing Techniques for Heterogeneous Networks (</a:t>
            </a:r>
            <a:r>
              <a:rPr lang="en-US" dirty="0" err="1"/>
              <a:t>ASPHeN</a:t>
            </a:r>
            <a:r>
              <a:rPr lang="en-US" dirty="0"/>
              <a:t> 2014</a:t>
            </a:r>
            <a:r>
              <a:rPr lang="en-U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Gallium </a:t>
            </a:r>
            <a:r>
              <a:rPr lang="en-US" dirty="0"/>
              <a:t>Nitride Power Transistor </a:t>
            </a:r>
            <a:r>
              <a:rPr lang="en-US" dirty="0" smtClean="0"/>
              <a:t>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TOTAL CFU: </a:t>
            </a:r>
            <a:r>
              <a:rPr lang="en-US" dirty="0" err="1" smtClean="0"/>
              <a:t>ext</a:t>
            </a:r>
            <a:r>
              <a:rPr lang="en-US" dirty="0" smtClean="0"/>
              <a:t> 3 </a:t>
            </a:r>
            <a:r>
              <a:rPr lang="en-US" dirty="0" err="1" smtClean="0"/>
              <a:t>int</a:t>
            </a:r>
            <a:r>
              <a:rPr lang="en-US" dirty="0" smtClean="0"/>
              <a:t> 4</a:t>
            </a:r>
            <a:endParaRPr lang="it-IT" dirty="0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DATE</a:t>
            </a:r>
            <a:endParaRPr lang="it-IT" dirty="0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SURNAME (menu Insert Header/Footer apply to all )</a:t>
            </a:r>
            <a:endParaRPr lang="it-IT" dirty="0" smtClean="0"/>
          </a:p>
        </p:txBody>
      </p:sp>
      <p:sp>
        <p:nvSpPr>
          <p:cNvPr id="7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472264" y="6356350"/>
            <a:ext cx="3528392" cy="365125"/>
          </a:xfrm>
        </p:spPr>
        <p:txBody>
          <a:bodyPr/>
          <a:lstStyle/>
          <a:p>
            <a:r>
              <a:rPr lang="it-IT" dirty="0"/>
              <a:t>&lt;1st, 2nd, 3rd&gt; </a:t>
            </a:r>
            <a:r>
              <a:rPr lang="it-IT" dirty="0" err="1" smtClean="0"/>
              <a:t>year</a:t>
            </a:r>
            <a:r>
              <a:rPr lang="it-IT" dirty="0" smtClean="0"/>
              <a:t> </a:t>
            </a:r>
            <a:r>
              <a:rPr lang="it-IT" dirty="0" smtClean="0"/>
              <a:t>Activity - </a:t>
            </a:r>
            <a:fld id="{DAC467BC-0723-47D3-85ED-73F911C2D052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632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Formation</a:t>
            </a:r>
            <a:r>
              <a:rPr lang="it-IT" dirty="0" smtClean="0"/>
              <a:t> Activity </a:t>
            </a:r>
            <a:r>
              <a:rPr lang="it-IT" dirty="0" err="1" smtClean="0"/>
              <a:t>during</a:t>
            </a:r>
            <a:r>
              <a:rPr lang="it-IT" dirty="0" smtClean="0"/>
              <a:t> </a:t>
            </a:r>
            <a:r>
              <a:rPr lang="it-IT" dirty="0" err="1"/>
              <a:t>P</a:t>
            </a:r>
            <a:r>
              <a:rPr lang="it-IT" dirty="0" err="1" smtClean="0"/>
              <a:t>revious</a:t>
            </a:r>
            <a:r>
              <a:rPr lang="it-IT" dirty="0" smtClean="0"/>
              <a:t> </a:t>
            </a:r>
            <a:r>
              <a:rPr lang="it-IT" dirty="0" err="1" smtClean="0"/>
              <a:t>Years</a:t>
            </a:r>
            <a:r>
              <a:rPr lang="it-IT" dirty="0" smtClean="0"/>
              <a:t> </a:t>
            </a:r>
            <a:r>
              <a:rPr lang="it-IT" dirty="0" smtClean="0"/>
              <a:t>of the PhD Program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Signal Processing in Computational Art </a:t>
            </a:r>
            <a:r>
              <a:rPr lang="en-US" dirty="0" smtClean="0"/>
              <a:t>History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Advanced </a:t>
            </a:r>
            <a:r>
              <a:rPr lang="en-US" dirty="0"/>
              <a:t>Signal Processing Techniques for Heterogeneous Networks (</a:t>
            </a:r>
            <a:r>
              <a:rPr lang="en-US" dirty="0" err="1"/>
              <a:t>ASPHeN</a:t>
            </a:r>
            <a:r>
              <a:rPr lang="en-US" dirty="0"/>
              <a:t> 2014</a:t>
            </a:r>
            <a:r>
              <a:rPr lang="en-U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Gallium </a:t>
            </a:r>
            <a:r>
              <a:rPr lang="en-US" dirty="0"/>
              <a:t>Nitride Power Transistor </a:t>
            </a:r>
            <a:r>
              <a:rPr lang="en-US" dirty="0" smtClean="0"/>
              <a:t>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TOTAL CFU: </a:t>
            </a:r>
            <a:r>
              <a:rPr lang="en-US" dirty="0" err="1" smtClean="0"/>
              <a:t>ext</a:t>
            </a:r>
            <a:r>
              <a:rPr lang="en-US" dirty="0" smtClean="0"/>
              <a:t> 3 </a:t>
            </a:r>
            <a:r>
              <a:rPr lang="en-US" dirty="0" err="1" smtClean="0"/>
              <a:t>int</a:t>
            </a:r>
            <a:r>
              <a:rPr lang="en-US" dirty="0" smtClean="0"/>
              <a:t> 4</a:t>
            </a:r>
            <a:endParaRPr lang="it-IT" dirty="0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DATE</a:t>
            </a:r>
            <a:endParaRPr lang="it-IT" dirty="0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SURNAME (menu Insert Header/Footer apply to all )</a:t>
            </a:r>
            <a:endParaRPr lang="it-IT" dirty="0" smtClean="0"/>
          </a:p>
        </p:txBody>
      </p:sp>
      <p:sp>
        <p:nvSpPr>
          <p:cNvPr id="7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472264" y="6356350"/>
            <a:ext cx="3528392" cy="365125"/>
          </a:xfrm>
        </p:spPr>
        <p:txBody>
          <a:bodyPr/>
          <a:lstStyle/>
          <a:p>
            <a:r>
              <a:rPr lang="it-IT" dirty="0"/>
              <a:t>&lt;1st, 2nd, 3rd&gt; </a:t>
            </a:r>
            <a:r>
              <a:rPr lang="it-IT" dirty="0" err="1" smtClean="0"/>
              <a:t>year</a:t>
            </a:r>
            <a:r>
              <a:rPr lang="it-IT" dirty="0" smtClean="0"/>
              <a:t> Activity - </a:t>
            </a:r>
            <a:fld id="{DAC467BC-0723-47D3-85ED-73F911C2D052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79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Stays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/>
              <a:t>University</a:t>
            </a:r>
            <a:r>
              <a:rPr lang="it-IT" dirty="0" smtClean="0"/>
              <a:t> of </a:t>
            </a:r>
            <a:r>
              <a:rPr lang="it-IT" dirty="0"/>
              <a:t>B</a:t>
            </a:r>
            <a:r>
              <a:rPr lang="it-IT" dirty="0" smtClean="0"/>
              <a:t>angalore, </a:t>
            </a:r>
            <a:r>
              <a:rPr lang="it-IT" dirty="0" err="1" smtClean="0"/>
              <a:t>Department</a:t>
            </a:r>
            <a:r>
              <a:rPr lang="it-IT" dirty="0" smtClean="0"/>
              <a:t> of </a:t>
            </a:r>
            <a:r>
              <a:rPr lang="it-IT" dirty="0" err="1" smtClean="0"/>
              <a:t>Linguistics</a:t>
            </a:r>
            <a:r>
              <a:rPr lang="it-IT" dirty="0" smtClean="0"/>
              <a:t>, March-April 2014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CERN</a:t>
            </a:r>
            <a:endParaRPr lang="it-IT" dirty="0"/>
          </a:p>
          <a:p>
            <a:endParaRPr lang="it-IT" dirty="0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DATE</a:t>
            </a:r>
            <a:endParaRPr lang="it-IT" dirty="0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SURNAME (menu Insert Header/Footer apply to all )</a:t>
            </a:r>
            <a:endParaRPr lang="it-IT" dirty="0" smtClean="0"/>
          </a:p>
        </p:txBody>
      </p:sp>
      <p:sp>
        <p:nvSpPr>
          <p:cNvPr id="7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472264" y="6356350"/>
            <a:ext cx="3528392" cy="365125"/>
          </a:xfrm>
        </p:spPr>
        <p:txBody>
          <a:bodyPr/>
          <a:lstStyle/>
          <a:p>
            <a:r>
              <a:rPr lang="it-IT" dirty="0" smtClean="0"/>
              <a:t> </a:t>
            </a:r>
            <a:r>
              <a:rPr lang="it-IT" dirty="0"/>
              <a:t>&lt;1st, 2nd, 3rd&gt; </a:t>
            </a:r>
            <a:r>
              <a:rPr lang="it-IT" dirty="0" err="1" smtClean="0"/>
              <a:t>year</a:t>
            </a:r>
            <a:r>
              <a:rPr lang="it-IT" dirty="0" smtClean="0"/>
              <a:t> Activity - </a:t>
            </a:r>
            <a:fld id="{DAC467BC-0723-47D3-85ED-73F911C2D052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35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Publications (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i="1" dirty="0"/>
              <a:t>International </a:t>
            </a:r>
            <a:r>
              <a:rPr lang="it-IT" i="1" dirty="0" err="1"/>
              <a:t>Journals</a:t>
            </a:r>
            <a:endParaRPr lang="it-IT" dirty="0"/>
          </a:p>
          <a:p>
            <a:r>
              <a:rPr lang="it-IT" dirty="0"/>
              <a:t>[J1] M. Luise, C. Fernández-</a:t>
            </a:r>
            <a:r>
              <a:rPr lang="it-IT" dirty="0" err="1"/>
              <a:t>Prades</a:t>
            </a:r>
            <a:r>
              <a:rPr lang="it-IT" dirty="0"/>
              <a:t>, S. </a:t>
            </a:r>
            <a:r>
              <a:rPr lang="it-IT" dirty="0" err="1"/>
              <a:t>Gezici</a:t>
            </a:r>
            <a:r>
              <a:rPr lang="it-IT" dirty="0"/>
              <a:t>, H. </a:t>
            </a:r>
            <a:r>
              <a:rPr lang="it-IT" dirty="0" err="1"/>
              <a:t>Wymeersch</a:t>
            </a:r>
            <a:r>
              <a:rPr lang="it-IT" dirty="0"/>
              <a:t>: "</a:t>
            </a:r>
            <a:r>
              <a:rPr lang="it-IT" dirty="0" err="1"/>
              <a:t>Signal</a:t>
            </a:r>
            <a:r>
              <a:rPr lang="it-IT" dirty="0"/>
              <a:t> processing </a:t>
            </a:r>
            <a:r>
              <a:rPr lang="it-IT" dirty="0" err="1"/>
              <a:t>techniques</a:t>
            </a:r>
            <a:r>
              <a:rPr lang="it-IT" dirty="0"/>
              <a:t> for </a:t>
            </a:r>
            <a:r>
              <a:rPr lang="it-IT" dirty="0" err="1"/>
              <a:t>anywhere</a:t>
            </a:r>
            <a:r>
              <a:rPr lang="it-IT" dirty="0"/>
              <a:t>, </a:t>
            </a:r>
            <a:r>
              <a:rPr lang="it-IT" dirty="0" err="1"/>
              <a:t>anytime</a:t>
            </a:r>
            <a:r>
              <a:rPr lang="it-IT" dirty="0"/>
              <a:t> </a:t>
            </a:r>
            <a:r>
              <a:rPr lang="it-IT" dirty="0" err="1"/>
              <a:t>positioning</a:t>
            </a:r>
            <a:r>
              <a:rPr lang="it-IT" dirty="0"/>
              <a:t>", EURASIP Journal on </a:t>
            </a:r>
            <a:r>
              <a:rPr lang="it-IT" dirty="0" err="1"/>
              <a:t>Advances</a:t>
            </a:r>
            <a:r>
              <a:rPr lang="it-IT" dirty="0"/>
              <a:t> in </a:t>
            </a:r>
            <a:r>
              <a:rPr lang="it-IT" dirty="0" err="1"/>
              <a:t>Signal</a:t>
            </a:r>
            <a:r>
              <a:rPr lang="it-IT" dirty="0"/>
              <a:t> Processing, </a:t>
            </a:r>
            <a:r>
              <a:rPr lang="it-IT" dirty="0" err="1"/>
              <a:t>June</a:t>
            </a:r>
            <a:r>
              <a:rPr lang="it-IT" dirty="0"/>
              <a:t> 2014</a:t>
            </a:r>
          </a:p>
          <a:p>
            <a:r>
              <a:rPr lang="en-US" dirty="0"/>
              <a:t> </a:t>
            </a:r>
            <a:endParaRPr lang="it-IT" dirty="0"/>
          </a:p>
          <a:p>
            <a:r>
              <a:rPr lang="en-US" i="1" dirty="0"/>
              <a:t>International Conferences/Workshops with Peer Review</a:t>
            </a:r>
            <a:endParaRPr lang="it-IT" dirty="0"/>
          </a:p>
          <a:p>
            <a:r>
              <a:rPr lang="en-US" dirty="0"/>
              <a:t>[C1] M. Luise, C. </a:t>
            </a:r>
            <a:r>
              <a:rPr lang="en-US" dirty="0" err="1"/>
              <a:t>Fernández-Prades</a:t>
            </a:r>
            <a:r>
              <a:rPr lang="en-US" dirty="0"/>
              <a:t>, S. </a:t>
            </a:r>
            <a:r>
              <a:rPr lang="en-US" dirty="0" err="1"/>
              <a:t>Gezici</a:t>
            </a:r>
            <a:r>
              <a:rPr lang="en-US" dirty="0"/>
              <a:t>, H. </a:t>
            </a:r>
            <a:r>
              <a:rPr lang="en-US" dirty="0" err="1"/>
              <a:t>Wymeersch</a:t>
            </a:r>
            <a:r>
              <a:rPr lang="en-US" dirty="0"/>
              <a:t>: "Signal processing techniques for anywhere, anytime positioning", EURASIP Journal on Advances in Signal Processing, June 2014</a:t>
            </a:r>
            <a:endParaRPr lang="it-IT" dirty="0"/>
          </a:p>
          <a:p>
            <a:r>
              <a:rPr lang="en-US" dirty="0"/>
              <a:t> </a:t>
            </a:r>
            <a:endParaRPr lang="it-IT" dirty="0"/>
          </a:p>
          <a:p>
            <a:r>
              <a:rPr lang="en-US" i="1" dirty="0"/>
              <a:t>Others </a:t>
            </a:r>
            <a:endParaRPr lang="it-IT" dirty="0"/>
          </a:p>
          <a:p>
            <a:r>
              <a:rPr lang="en-US" dirty="0"/>
              <a:t>[O1] M. Luise, C. </a:t>
            </a:r>
            <a:r>
              <a:rPr lang="en-US" dirty="0" err="1"/>
              <a:t>Fernández-Prades</a:t>
            </a:r>
            <a:r>
              <a:rPr lang="en-US" dirty="0"/>
              <a:t>, S. </a:t>
            </a:r>
            <a:r>
              <a:rPr lang="en-US" dirty="0" err="1"/>
              <a:t>Gezici</a:t>
            </a:r>
            <a:r>
              <a:rPr lang="en-US" dirty="0"/>
              <a:t>, H. </a:t>
            </a:r>
            <a:r>
              <a:rPr lang="en-US" dirty="0" err="1"/>
              <a:t>Wymeersch</a:t>
            </a:r>
            <a:r>
              <a:rPr lang="en-US" dirty="0"/>
              <a:t>: "Signal processing techniques for anywhere, anytime positioning", EURASIP Journal on Advances in Signal Processing, June 2014</a:t>
            </a:r>
            <a:endParaRPr lang="it-IT" dirty="0"/>
          </a:p>
          <a:p>
            <a:endParaRPr lang="it-IT" dirty="0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DATE</a:t>
            </a:r>
            <a:endParaRPr lang="it-IT" dirty="0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SURNAME (menu Insert Header/Footer apply to all )</a:t>
            </a:r>
            <a:endParaRPr lang="it-IT" dirty="0" smtClean="0"/>
          </a:p>
        </p:txBody>
      </p:sp>
      <p:sp>
        <p:nvSpPr>
          <p:cNvPr id="7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472264" y="6356350"/>
            <a:ext cx="3528392" cy="365125"/>
          </a:xfrm>
        </p:spPr>
        <p:txBody>
          <a:bodyPr/>
          <a:lstStyle/>
          <a:p>
            <a:r>
              <a:rPr lang="it-IT" dirty="0"/>
              <a:t>&lt;1st, 2nd, 3rd&gt; </a:t>
            </a:r>
            <a:r>
              <a:rPr lang="it-IT" dirty="0" err="1" smtClean="0"/>
              <a:t>year</a:t>
            </a:r>
            <a:r>
              <a:rPr lang="it-IT" dirty="0" smtClean="0"/>
              <a:t> Activity - </a:t>
            </a:r>
            <a:fld id="{DAC467BC-0723-47D3-85ED-73F911C2D052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03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Publications (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Years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i="1" dirty="0"/>
              <a:t>International </a:t>
            </a:r>
            <a:r>
              <a:rPr lang="it-IT" i="1" dirty="0" err="1"/>
              <a:t>Journals</a:t>
            </a:r>
            <a:endParaRPr lang="it-IT" dirty="0"/>
          </a:p>
          <a:p>
            <a:r>
              <a:rPr lang="it-IT" dirty="0"/>
              <a:t>[J1] M. Luise, C. Fernández-</a:t>
            </a:r>
            <a:r>
              <a:rPr lang="it-IT" dirty="0" err="1"/>
              <a:t>Prades</a:t>
            </a:r>
            <a:r>
              <a:rPr lang="it-IT" dirty="0"/>
              <a:t>, S. </a:t>
            </a:r>
            <a:r>
              <a:rPr lang="it-IT" dirty="0" err="1"/>
              <a:t>Gezici</a:t>
            </a:r>
            <a:r>
              <a:rPr lang="it-IT" dirty="0"/>
              <a:t>, H. </a:t>
            </a:r>
            <a:r>
              <a:rPr lang="it-IT" dirty="0" err="1"/>
              <a:t>Wymeersch</a:t>
            </a:r>
            <a:r>
              <a:rPr lang="it-IT" dirty="0"/>
              <a:t>: "</a:t>
            </a:r>
            <a:r>
              <a:rPr lang="it-IT" dirty="0" err="1"/>
              <a:t>Signal</a:t>
            </a:r>
            <a:r>
              <a:rPr lang="it-IT" dirty="0"/>
              <a:t> processing </a:t>
            </a:r>
            <a:r>
              <a:rPr lang="it-IT" dirty="0" err="1"/>
              <a:t>techniques</a:t>
            </a:r>
            <a:r>
              <a:rPr lang="it-IT" dirty="0"/>
              <a:t> for </a:t>
            </a:r>
            <a:r>
              <a:rPr lang="it-IT" dirty="0" err="1"/>
              <a:t>anywhere</a:t>
            </a:r>
            <a:r>
              <a:rPr lang="it-IT" dirty="0"/>
              <a:t>, </a:t>
            </a:r>
            <a:r>
              <a:rPr lang="it-IT" dirty="0" err="1"/>
              <a:t>anytime</a:t>
            </a:r>
            <a:r>
              <a:rPr lang="it-IT" dirty="0"/>
              <a:t> </a:t>
            </a:r>
            <a:r>
              <a:rPr lang="it-IT" dirty="0" err="1"/>
              <a:t>positioning</a:t>
            </a:r>
            <a:r>
              <a:rPr lang="it-IT" dirty="0"/>
              <a:t>", EURASIP Journal on </a:t>
            </a:r>
            <a:r>
              <a:rPr lang="it-IT" dirty="0" err="1"/>
              <a:t>Advances</a:t>
            </a:r>
            <a:r>
              <a:rPr lang="it-IT" dirty="0"/>
              <a:t> in </a:t>
            </a:r>
            <a:r>
              <a:rPr lang="it-IT" dirty="0" err="1"/>
              <a:t>Signal</a:t>
            </a:r>
            <a:r>
              <a:rPr lang="it-IT" dirty="0"/>
              <a:t> Processing, </a:t>
            </a:r>
            <a:r>
              <a:rPr lang="it-IT" dirty="0" err="1"/>
              <a:t>June</a:t>
            </a:r>
            <a:r>
              <a:rPr lang="it-IT" dirty="0"/>
              <a:t> 2014</a:t>
            </a:r>
          </a:p>
          <a:p>
            <a:r>
              <a:rPr lang="en-US" dirty="0"/>
              <a:t> </a:t>
            </a:r>
            <a:endParaRPr lang="it-IT" dirty="0"/>
          </a:p>
          <a:p>
            <a:r>
              <a:rPr lang="en-US" i="1" dirty="0"/>
              <a:t>International Conferences/Workshops with Peer Review</a:t>
            </a:r>
            <a:endParaRPr lang="it-IT" dirty="0"/>
          </a:p>
          <a:p>
            <a:r>
              <a:rPr lang="en-US" dirty="0"/>
              <a:t>[C1] M. Luise, C. </a:t>
            </a:r>
            <a:r>
              <a:rPr lang="en-US" dirty="0" err="1"/>
              <a:t>Fernández-Prades</a:t>
            </a:r>
            <a:r>
              <a:rPr lang="en-US" dirty="0"/>
              <a:t>, S. </a:t>
            </a:r>
            <a:r>
              <a:rPr lang="en-US" dirty="0" err="1"/>
              <a:t>Gezici</a:t>
            </a:r>
            <a:r>
              <a:rPr lang="en-US" dirty="0"/>
              <a:t>, H. </a:t>
            </a:r>
            <a:r>
              <a:rPr lang="en-US" dirty="0" err="1"/>
              <a:t>Wymeersch</a:t>
            </a:r>
            <a:r>
              <a:rPr lang="en-US" dirty="0"/>
              <a:t>: "Signal processing techniques for anywhere, anytime positioning", EURASIP Journal on Advances in Signal Processing, June 2014</a:t>
            </a:r>
            <a:endParaRPr lang="it-IT" dirty="0"/>
          </a:p>
          <a:p>
            <a:r>
              <a:rPr lang="en-US" dirty="0"/>
              <a:t> </a:t>
            </a:r>
            <a:endParaRPr lang="it-IT" dirty="0"/>
          </a:p>
          <a:p>
            <a:r>
              <a:rPr lang="en-US" i="1" dirty="0"/>
              <a:t>Others </a:t>
            </a:r>
            <a:endParaRPr lang="it-IT" dirty="0"/>
          </a:p>
          <a:p>
            <a:r>
              <a:rPr lang="en-US" dirty="0"/>
              <a:t>[O1] M. Luise, C. </a:t>
            </a:r>
            <a:r>
              <a:rPr lang="en-US" dirty="0" err="1"/>
              <a:t>Fernández-Prades</a:t>
            </a:r>
            <a:r>
              <a:rPr lang="en-US" dirty="0"/>
              <a:t>, S. </a:t>
            </a:r>
            <a:r>
              <a:rPr lang="en-US" dirty="0" err="1"/>
              <a:t>Gezici</a:t>
            </a:r>
            <a:r>
              <a:rPr lang="en-US" dirty="0"/>
              <a:t>, H. </a:t>
            </a:r>
            <a:r>
              <a:rPr lang="en-US" dirty="0" err="1"/>
              <a:t>Wymeersch</a:t>
            </a:r>
            <a:r>
              <a:rPr lang="en-US" dirty="0"/>
              <a:t>: "Signal processing techniques for anywhere, anytime positioning", EURASIP Journal on Advances in Signal Processing, June 2014</a:t>
            </a:r>
            <a:endParaRPr lang="it-IT" dirty="0"/>
          </a:p>
          <a:p>
            <a:endParaRPr lang="it-IT" dirty="0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DATE</a:t>
            </a:r>
            <a:endParaRPr lang="it-IT" dirty="0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SURNAME (menu Insert Header/Footer apply to all )</a:t>
            </a:r>
            <a:endParaRPr lang="it-IT" dirty="0" smtClean="0"/>
          </a:p>
        </p:txBody>
      </p:sp>
      <p:sp>
        <p:nvSpPr>
          <p:cNvPr id="7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472264" y="6356350"/>
            <a:ext cx="3528392" cy="365125"/>
          </a:xfrm>
        </p:spPr>
        <p:txBody>
          <a:bodyPr/>
          <a:lstStyle/>
          <a:p>
            <a:r>
              <a:rPr lang="it-IT"/>
              <a:t>&lt;1st, 2nd, 3rd&gt; </a:t>
            </a:r>
            <a:r>
              <a:rPr lang="it-IT" dirty="0" err="1" smtClean="0"/>
              <a:t>year</a:t>
            </a:r>
            <a:r>
              <a:rPr lang="it-IT" dirty="0" smtClean="0"/>
              <a:t> Activity - </a:t>
            </a:r>
            <a:fld id="{DAC467BC-0723-47D3-85ED-73F911C2D052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79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418</Words>
  <Application>Microsoft Office PowerPoint</Application>
  <PresentationFormat>Personalizzato</PresentationFormat>
  <Paragraphs>75</Paragraphs>
  <Slides>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Dottorato di Ricerca in Ingegneria dell’Informazione</vt:lpstr>
      <vt:lpstr>Research Activity in the current Year of the PhD Program 1/2</vt:lpstr>
      <vt:lpstr>Research Activity in the current Year of the PhD Program 2/2</vt:lpstr>
      <vt:lpstr>Formation Activity during the current Year of the PhD Program</vt:lpstr>
      <vt:lpstr>Formation Activity during Previous Years of the PhD Program</vt:lpstr>
      <vt:lpstr>Research Stays</vt:lpstr>
      <vt:lpstr>Publications (Current Year)</vt:lpstr>
      <vt:lpstr>Publications (Previous Years)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.</dc:creator>
  <cp:lastModifiedBy>Marco Luise</cp:lastModifiedBy>
  <cp:revision>47</cp:revision>
  <dcterms:created xsi:type="dcterms:W3CDTF">2014-09-23T15:32:27Z</dcterms:created>
  <dcterms:modified xsi:type="dcterms:W3CDTF">2017-11-08T13:30:51Z</dcterms:modified>
</cp:coreProperties>
</file>