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0"/>
  </p:notesMasterIdLst>
  <p:handoutMasterIdLst>
    <p:handoutMasterId r:id="rId41"/>
  </p:handoutMasterIdLst>
  <p:sldIdLst>
    <p:sldId id="345" r:id="rId2"/>
    <p:sldId id="399" r:id="rId3"/>
    <p:sldId id="359" r:id="rId4"/>
    <p:sldId id="360" r:id="rId5"/>
    <p:sldId id="361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4" r:id="rId14"/>
    <p:sldId id="395" r:id="rId15"/>
    <p:sldId id="396" r:id="rId16"/>
    <p:sldId id="397" r:id="rId17"/>
    <p:sldId id="398" r:id="rId18"/>
    <p:sldId id="370" r:id="rId19"/>
    <p:sldId id="383" r:id="rId20"/>
    <p:sldId id="371" r:id="rId21"/>
    <p:sldId id="372" r:id="rId22"/>
    <p:sldId id="373" r:id="rId23"/>
    <p:sldId id="375" r:id="rId24"/>
    <p:sldId id="384" r:id="rId25"/>
    <p:sldId id="394" r:id="rId26"/>
    <p:sldId id="376" r:id="rId27"/>
    <p:sldId id="393" r:id="rId28"/>
    <p:sldId id="377" r:id="rId29"/>
    <p:sldId id="378" r:id="rId30"/>
    <p:sldId id="379" r:id="rId31"/>
    <p:sldId id="380" r:id="rId32"/>
    <p:sldId id="381" r:id="rId33"/>
    <p:sldId id="382" r:id="rId34"/>
    <p:sldId id="385" r:id="rId35"/>
    <p:sldId id="386" r:id="rId36"/>
    <p:sldId id="388" r:id="rId37"/>
    <p:sldId id="387" r:id="rId38"/>
    <p:sldId id="389" r:id="rId39"/>
  </p:sldIdLst>
  <p:sldSz cx="9144000" cy="6858000" type="screen4x3"/>
  <p:notesSz cx="6743700" cy="9880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FFFFFF"/>
    <a:srgbClr val="333399"/>
    <a:srgbClr val="0000FF"/>
    <a:srgbClr val="7581F1"/>
    <a:srgbClr val="003399"/>
    <a:srgbClr val="0033CC"/>
    <a:srgbClr val="FFFF00"/>
    <a:srgbClr val="99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75" autoAdjust="0"/>
    <p:restoredTop sz="91047" autoAdjust="0"/>
  </p:normalViewPr>
  <p:slideViewPr>
    <p:cSldViewPr snapToObjects="1">
      <p:cViewPr>
        <p:scale>
          <a:sx n="75" d="100"/>
          <a:sy n="75" d="100"/>
        </p:scale>
        <p:origin x="-150" y="-7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2064" y="-72"/>
      </p:cViewPr>
      <p:guideLst>
        <p:guide orient="horz" pos="3112"/>
        <p:guide pos="21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9.xml"/><Relationship Id="rId2" Type="http://schemas.openxmlformats.org/officeDocument/2006/relationships/slide" Target="slides/slide5.xml"/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4" Type="http://schemas.openxmlformats.org/officeDocument/2006/relationships/image" Target="../media/image5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202ABB98-928E-47B4-8002-E166C10D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045065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03288" y="742950"/>
            <a:ext cx="4938712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1063"/>
            <a:ext cx="4946650" cy="444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3E85D415-3A13-4F82-9507-6FF867521B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6855595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BE7DFE-0991-4CEE-A19B-B424D559717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2243160410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9250" y="274638"/>
            <a:ext cx="2120900" cy="607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274638"/>
            <a:ext cx="6213475" cy="607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05C6C4-624B-44B6-AFB0-2E0A6AB44BF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292385673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401B17A5-72A9-4526-8E3B-99655CA0938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2104892242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70B71D-2950-48C6-B847-A6FA5A909DF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210145625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2277F3-DC8E-4169-951B-5FF78E07C56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1777230135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58FA8B-63C1-45FA-BCA6-BEA4815F649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3757618498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C2F3DB-F33F-4CD7-9D74-36737A26426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1388432272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29B4AD-B27D-4368-8D9F-7F8DDD431AC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67684324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A94C1F-0D14-422B-A122-A436D02E732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3206732272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EE4840-485E-4231-96E9-5DA3EFBF462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2232252896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EC4EBA-D616-4775-87A1-E17B31FF9BB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293089106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04900"/>
            <a:ext cx="8486775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856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3399"/>
                </a:solidFill>
              </a:defRPr>
            </a:lvl1pPr>
          </a:lstStyle>
          <a:p>
            <a:fld id="{2F7B9FD2-DFCE-4E8A-A3D6-DEF1A45D25B2}" type="slidenum">
              <a:rPr lang="en-AU" altLang="en-US"/>
              <a:pPr/>
              <a:t>‹#›</a:t>
            </a:fld>
            <a:endParaRPr lang="en-AU" altLang="en-US"/>
          </a:p>
        </p:txBody>
      </p:sp>
      <p:sp>
        <p:nvSpPr>
          <p:cNvPr id="108562" name="Text Box 18"/>
          <p:cNvSpPr txBox="1">
            <a:spLocks noChangeArrowheads="1"/>
          </p:cNvSpPr>
          <p:nvPr userDrawn="1"/>
        </p:nvSpPr>
        <p:spPr bwMode="auto">
          <a:xfrm>
            <a:off x="1828800" y="6437313"/>
            <a:ext cx="525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altLang="en-US" sz="1400"/>
              <a:t>Beamforming and Array Processing –Optimal and SMI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spd="slow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l"/>
        <a:defRPr sz="20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b="1">
          <a:solidFill>
            <a:schemeClr val="bg2"/>
          </a:solidFill>
          <a:latin typeface="+mn-lt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b="1">
          <a:solidFill>
            <a:schemeClr val="bg2"/>
          </a:solidFill>
          <a:latin typeface="+mn-lt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sz="1600" b="1">
          <a:solidFill>
            <a:schemeClr val="bg2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3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4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4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55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60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63.bin"/><Relationship Id="rId4" Type="http://schemas.openxmlformats.org/officeDocument/2006/relationships/oleObject" Target="../embeddings/oleObject62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65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66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0EBF3-B341-4BFD-8B2B-0CC7765B847E}" type="slidenum">
              <a:rPr lang="en-AU" altLang="en-US"/>
              <a:pPr/>
              <a:t>1</a:t>
            </a:fld>
            <a:endParaRPr lang="en-AU" altLang="en-US"/>
          </a:p>
        </p:txBody>
      </p:sp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8674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Optimal and SMI Processing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8486775" cy="4686300"/>
          </a:xfrm>
        </p:spPr>
        <p:txBody>
          <a:bodyPr/>
          <a:lstStyle/>
          <a:p>
            <a:r>
              <a:rPr lang="en-AU" altLang="en-US"/>
              <a:t>Review of weight vectors and beamforming</a:t>
            </a:r>
          </a:p>
          <a:p>
            <a:r>
              <a:rPr lang="en-AU" altLang="en-US"/>
              <a:t>Maximising array gain</a:t>
            </a:r>
          </a:p>
          <a:p>
            <a:r>
              <a:rPr lang="en-AU" altLang="en-US"/>
              <a:t>Optimal vs conventional beamforming</a:t>
            </a:r>
          </a:p>
          <a:p>
            <a:r>
              <a:rPr lang="en-AU" altLang="en-US"/>
              <a:t>Other optimisation criteria</a:t>
            </a:r>
          </a:p>
          <a:p>
            <a:r>
              <a:rPr lang="en-AU" altLang="en-US"/>
              <a:t>Practical examples</a:t>
            </a:r>
          </a:p>
          <a:p>
            <a:r>
              <a:rPr lang="en-AU" altLang="en-US"/>
              <a:t>Implementation issues</a:t>
            </a:r>
          </a:p>
          <a:p>
            <a:r>
              <a:rPr lang="en-AU" altLang="en-US"/>
              <a:t>Estimating the cross-spectral matrix</a:t>
            </a:r>
          </a:p>
          <a:p>
            <a:r>
              <a:rPr lang="en-AU" altLang="en-US"/>
              <a:t>Properties of estimated cross-spectral matrix</a:t>
            </a:r>
          </a:p>
          <a:p>
            <a:r>
              <a:rPr lang="en-AU" altLang="en-US"/>
              <a:t>SMI beamforming</a:t>
            </a:r>
          </a:p>
          <a:p>
            <a:r>
              <a:rPr lang="en-AU" altLang="en-US"/>
              <a:t>Examples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9FE5-03C8-4C45-8218-49EC20E4F183}" type="slidenum">
              <a:rPr lang="en-AU" altLang="en-US"/>
              <a:pPr/>
              <a:t>10</a:t>
            </a:fld>
            <a:endParaRPr lang="en-AU" altLang="en-US"/>
          </a:p>
        </p:txBody>
      </p:sp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8153400" cy="966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Minimum Variance </a:t>
            </a:r>
            <a:r>
              <a:rPr lang="en-AU" altLang="en-US" dirty="0" err="1">
                <a:effectLst/>
              </a:rPr>
              <a:t>Distortionless</a:t>
            </a:r>
            <a:r>
              <a:rPr lang="en-AU" altLang="en-US" dirty="0">
                <a:effectLst/>
              </a:rPr>
              <a:t> Response </a:t>
            </a:r>
            <a:br>
              <a:rPr lang="en-AU" altLang="en-US" dirty="0">
                <a:effectLst/>
              </a:rPr>
            </a:br>
            <a:r>
              <a:rPr lang="en-AU" altLang="en-US" dirty="0">
                <a:effectLst/>
              </a:rPr>
              <a:t>(MVDR)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0388" y="2398713"/>
            <a:ext cx="3249612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Output beam power</a:t>
            </a:r>
          </a:p>
        </p:txBody>
      </p:sp>
      <p:sp>
        <p:nvSpPr>
          <p:cNvPr id="340996" name="Rectangle 4"/>
          <p:cNvSpPr>
            <a:spLocks noChangeArrowheads="1"/>
          </p:cNvSpPr>
          <p:nvPr/>
        </p:nvSpPr>
        <p:spPr bwMode="auto">
          <a:xfrm>
            <a:off x="560388" y="1290638"/>
            <a:ext cx="76200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Frequency domain</a:t>
            </a:r>
          </a:p>
        </p:txBody>
      </p:sp>
      <p:graphicFrame>
        <p:nvGraphicFramePr>
          <p:cNvPr id="340997" name="Object 5"/>
          <p:cNvGraphicFramePr>
            <a:graphicFrameLocks noChangeAspect="1"/>
          </p:cNvGraphicFramePr>
          <p:nvPr/>
        </p:nvGraphicFramePr>
        <p:xfrm>
          <a:off x="2803525" y="1785938"/>
          <a:ext cx="2900363" cy="519112"/>
        </p:xfrm>
        <a:graphic>
          <a:graphicData uri="http://schemas.openxmlformats.org/presentationml/2006/ole">
            <p:oleObj spid="_x0000_s341019" name="Equation" r:id="rId3" imgW="1346200" imgH="241300" progId="Equation.3">
              <p:embed/>
            </p:oleObj>
          </a:graphicData>
        </a:graphic>
      </p:graphicFrame>
      <p:graphicFrame>
        <p:nvGraphicFramePr>
          <p:cNvPr id="340998" name="Object 6"/>
          <p:cNvGraphicFramePr>
            <a:graphicFrameLocks noChangeAspect="1"/>
          </p:cNvGraphicFramePr>
          <p:nvPr/>
        </p:nvGraphicFramePr>
        <p:xfrm>
          <a:off x="2306638" y="3044825"/>
          <a:ext cx="4159250" cy="601663"/>
        </p:xfrm>
        <a:graphic>
          <a:graphicData uri="http://schemas.openxmlformats.org/presentationml/2006/ole">
            <p:oleObj spid="_x0000_s341020" name="Equation" r:id="rId4" imgW="1930400" imgH="279400" progId="Equation.3">
              <p:embed/>
            </p:oleObj>
          </a:graphicData>
        </a:graphic>
      </p:graphicFrame>
      <p:sp>
        <p:nvSpPr>
          <p:cNvPr id="340999" name="Rectangle 7"/>
          <p:cNvSpPr>
            <a:spLocks noChangeArrowheads="1"/>
          </p:cNvSpPr>
          <p:nvPr/>
        </p:nvSpPr>
        <p:spPr bwMode="auto">
          <a:xfrm>
            <a:off x="533400" y="3771900"/>
            <a:ext cx="5715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Constraint : unity response in look direction</a:t>
            </a:r>
          </a:p>
        </p:txBody>
      </p:sp>
      <p:graphicFrame>
        <p:nvGraphicFramePr>
          <p:cNvPr id="341000" name="Object 8"/>
          <p:cNvGraphicFramePr>
            <a:graphicFrameLocks noChangeAspect="1"/>
          </p:cNvGraphicFramePr>
          <p:nvPr/>
        </p:nvGraphicFramePr>
        <p:xfrm>
          <a:off x="6111875" y="3771900"/>
          <a:ext cx="273050" cy="463550"/>
        </p:xfrm>
        <a:graphic>
          <a:graphicData uri="http://schemas.openxmlformats.org/presentationml/2006/ole">
            <p:oleObj spid="_x0000_s341021" name="Equation" r:id="rId5" imgW="126780" imgH="215526" progId="Equation.3">
              <p:embed/>
            </p:oleObj>
          </a:graphicData>
        </a:graphic>
      </p:graphicFrame>
      <p:graphicFrame>
        <p:nvGraphicFramePr>
          <p:cNvPr id="341001" name="Object 9"/>
          <p:cNvGraphicFramePr>
            <a:graphicFrameLocks noChangeAspect="1"/>
          </p:cNvGraphicFramePr>
          <p:nvPr/>
        </p:nvGraphicFramePr>
        <p:xfrm>
          <a:off x="3014663" y="4305300"/>
          <a:ext cx="1943100" cy="519113"/>
        </p:xfrm>
        <a:graphic>
          <a:graphicData uri="http://schemas.openxmlformats.org/presentationml/2006/ole">
            <p:oleObj spid="_x0000_s341022" name="Equation" r:id="rId6" imgW="901309" imgH="241195" progId="Equation.3">
              <p:embed/>
            </p:oleObj>
          </a:graphicData>
        </a:graphic>
      </p:graphicFrame>
      <p:sp>
        <p:nvSpPr>
          <p:cNvPr id="341002" name="Rectangle 10"/>
          <p:cNvSpPr>
            <a:spLocks noChangeArrowheads="1"/>
          </p:cNvSpPr>
          <p:nvPr/>
        </p:nvSpPr>
        <p:spPr bwMode="auto">
          <a:xfrm>
            <a:off x="560388" y="4824413"/>
            <a:ext cx="11922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MVDR</a:t>
            </a:r>
          </a:p>
        </p:txBody>
      </p:sp>
      <p:graphicFrame>
        <p:nvGraphicFramePr>
          <p:cNvPr id="341008" name="Object 16"/>
          <p:cNvGraphicFramePr>
            <a:graphicFrameLocks noChangeAspect="1"/>
          </p:cNvGraphicFramePr>
          <p:nvPr/>
        </p:nvGraphicFramePr>
        <p:xfrm>
          <a:off x="1563688" y="5319713"/>
          <a:ext cx="6786562" cy="684212"/>
        </p:xfrm>
        <a:graphic>
          <a:graphicData uri="http://schemas.openxmlformats.org/presentationml/2006/ole">
            <p:oleObj spid="_x0000_s341023" name="Equation" r:id="rId7" imgW="3149600" imgH="3175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975DF-1068-42CA-ACD2-1EBB54359508}" type="slidenum">
              <a:rPr lang="en-AU" altLang="en-US"/>
              <a:pPr/>
              <a:t>11</a:t>
            </a:fld>
            <a:endParaRPr lang="en-AU" altLang="en-US"/>
          </a:p>
        </p:txBody>
      </p:sp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2766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MVDR - Solution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0388" y="1954213"/>
            <a:ext cx="3249612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MVDR beam power</a:t>
            </a:r>
          </a:p>
        </p:txBody>
      </p:sp>
      <p:graphicFrame>
        <p:nvGraphicFramePr>
          <p:cNvPr id="342028" name="Object 12"/>
          <p:cNvGraphicFramePr>
            <a:graphicFrameLocks noChangeAspect="1"/>
          </p:cNvGraphicFramePr>
          <p:nvPr/>
        </p:nvGraphicFramePr>
        <p:xfrm>
          <a:off x="2513013" y="914400"/>
          <a:ext cx="4022725" cy="1039813"/>
        </p:xfrm>
        <a:graphic>
          <a:graphicData uri="http://schemas.openxmlformats.org/presentationml/2006/ole">
            <p:oleObj spid="_x0000_s395272" name="Equation" r:id="rId3" imgW="1866900" imgH="482600" progId="Equation.3">
              <p:embed/>
            </p:oleObj>
          </a:graphicData>
        </a:graphic>
      </p:graphicFrame>
      <p:graphicFrame>
        <p:nvGraphicFramePr>
          <p:cNvPr id="342029" name="Object 13"/>
          <p:cNvGraphicFramePr>
            <a:graphicFrameLocks noChangeAspect="1"/>
          </p:cNvGraphicFramePr>
          <p:nvPr/>
        </p:nvGraphicFramePr>
        <p:xfrm>
          <a:off x="2513013" y="2449513"/>
          <a:ext cx="4022725" cy="957262"/>
        </p:xfrm>
        <a:graphic>
          <a:graphicData uri="http://schemas.openxmlformats.org/presentationml/2006/ole">
            <p:oleObj spid="_x0000_s395273" name="Equation" r:id="rId4" imgW="1866090" imgH="444307" progId="Equation.3">
              <p:embed/>
            </p:oleObj>
          </a:graphicData>
        </a:graphic>
      </p:graphicFrame>
      <p:grpSp>
        <p:nvGrpSpPr>
          <p:cNvPr id="342031" name="Group 15"/>
          <p:cNvGrpSpPr>
            <a:grpSpLocks/>
          </p:cNvGrpSpPr>
          <p:nvPr/>
        </p:nvGrpSpPr>
        <p:grpSpPr bwMode="auto">
          <a:xfrm>
            <a:off x="560388" y="3502025"/>
            <a:ext cx="4711700" cy="495300"/>
            <a:chOff x="336" y="2512"/>
            <a:chExt cx="2968" cy="312"/>
          </a:xfrm>
        </p:grpSpPr>
        <p:graphicFrame>
          <p:nvGraphicFramePr>
            <p:cNvPr id="342024" name="Object 8"/>
            <p:cNvGraphicFramePr>
              <a:graphicFrameLocks noChangeAspect="1"/>
            </p:cNvGraphicFramePr>
            <p:nvPr/>
          </p:nvGraphicFramePr>
          <p:xfrm>
            <a:off x="1152" y="2512"/>
            <a:ext cx="568" cy="309"/>
          </p:xfrm>
          <a:graphic>
            <a:graphicData uri="http://schemas.openxmlformats.org/presentationml/2006/ole">
              <p:oleObj spid="_x0000_s395274" name="Equation" r:id="rId5" imgW="419100" imgH="228600" progId="Equation.3">
                <p:embed/>
              </p:oleObj>
            </a:graphicData>
          </a:graphic>
        </p:graphicFrame>
        <p:sp>
          <p:nvSpPr>
            <p:cNvPr id="342026" name="Rectangle 10"/>
            <p:cNvSpPr>
              <a:spLocks noChangeArrowheads="1"/>
            </p:cNvSpPr>
            <p:nvPr/>
          </p:nvSpPr>
          <p:spPr bwMode="auto">
            <a:xfrm>
              <a:off x="336" y="2512"/>
              <a:ext cx="2863" cy="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1">
                  <a:solidFill>
                    <a:schemeClr val="bg2"/>
                  </a:solidFill>
                  <a:latin typeface="Arial" charset="0"/>
                </a:rPr>
                <a:t>NB use of               rather than </a:t>
              </a:r>
            </a:p>
          </p:txBody>
        </p:sp>
        <p:graphicFrame>
          <p:nvGraphicFramePr>
            <p:cNvPr id="342030" name="Object 14"/>
            <p:cNvGraphicFramePr>
              <a:graphicFrameLocks noChangeAspect="1"/>
            </p:cNvGraphicFramePr>
            <p:nvPr/>
          </p:nvGraphicFramePr>
          <p:xfrm>
            <a:off x="2736" y="2515"/>
            <a:ext cx="568" cy="309"/>
          </p:xfrm>
          <a:graphic>
            <a:graphicData uri="http://schemas.openxmlformats.org/presentationml/2006/ole">
              <p:oleObj spid="_x0000_s395275" name="Equation" r:id="rId6" imgW="419100" imgH="228600" progId="Equation.3">
                <p:embed/>
              </p:oleObj>
            </a:graphicData>
          </a:graphic>
        </p:graphicFrame>
      </p:grp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7C54B-F772-434E-980E-B386FDF85188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836988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MVDR – Plane wave</a:t>
            </a:r>
          </a:p>
        </p:txBody>
      </p:sp>
      <p:graphicFrame>
        <p:nvGraphicFramePr>
          <p:cNvPr id="344068" name="Object 4"/>
          <p:cNvGraphicFramePr>
            <a:graphicFrameLocks noChangeAspect="1"/>
          </p:cNvGraphicFramePr>
          <p:nvPr/>
        </p:nvGraphicFramePr>
        <p:xfrm>
          <a:off x="2525713" y="1981200"/>
          <a:ext cx="4049712" cy="547688"/>
        </p:xfrm>
        <a:graphic>
          <a:graphicData uri="http://schemas.openxmlformats.org/presentationml/2006/ole">
            <p:oleObj spid="_x0000_s396292" name="Equation" r:id="rId3" imgW="1879600" imgH="254000" progId="Equation.3">
              <p:embed/>
            </p:oleObj>
          </a:graphicData>
        </a:graphic>
      </p:graphicFrame>
      <p:graphicFrame>
        <p:nvGraphicFramePr>
          <p:cNvPr id="344069" name="Object 5"/>
          <p:cNvGraphicFramePr>
            <a:graphicFrameLocks noChangeAspect="1"/>
          </p:cNvGraphicFramePr>
          <p:nvPr/>
        </p:nvGraphicFramePr>
        <p:xfrm>
          <a:off x="1374775" y="3503613"/>
          <a:ext cx="6759575" cy="1039812"/>
        </p:xfrm>
        <a:graphic>
          <a:graphicData uri="http://schemas.openxmlformats.org/presentationml/2006/ole">
            <p:oleObj spid="_x0000_s396293" name="Equation" r:id="rId4" imgW="3136900" imgH="482600" progId="Equation.3">
              <p:embed/>
            </p:oleObj>
          </a:graphicData>
        </a:graphic>
      </p:graphicFrame>
      <p:sp>
        <p:nvSpPr>
          <p:cNvPr id="344075" name="Rectangle 11"/>
          <p:cNvSpPr>
            <a:spLocks noChangeArrowheads="1"/>
          </p:cNvSpPr>
          <p:nvPr/>
        </p:nvSpPr>
        <p:spPr bwMode="auto">
          <a:xfrm>
            <a:off x="539750" y="1295400"/>
            <a:ext cx="4011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However for plane wave arrival</a:t>
            </a:r>
          </a:p>
        </p:txBody>
      </p:sp>
      <p:sp>
        <p:nvSpPr>
          <p:cNvPr id="344077" name="Rectangle 13"/>
          <p:cNvSpPr>
            <a:spLocks noChangeArrowheads="1"/>
          </p:cNvSpPr>
          <p:nvPr/>
        </p:nvSpPr>
        <p:spPr bwMode="auto">
          <a:xfrm>
            <a:off x="742950" y="2857500"/>
            <a:ext cx="4011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Thus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F4BE0-FA60-4BFC-B520-4B083C9381A8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252413"/>
            <a:ext cx="3249613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Matrix Identity</a:t>
            </a:r>
          </a:p>
        </p:txBody>
      </p:sp>
      <p:graphicFrame>
        <p:nvGraphicFramePr>
          <p:cNvPr id="350212" name="Object 4"/>
          <p:cNvGraphicFramePr>
            <a:graphicFrameLocks noChangeAspect="1"/>
          </p:cNvGraphicFramePr>
          <p:nvPr/>
        </p:nvGraphicFramePr>
        <p:xfrm>
          <a:off x="2073275" y="1360488"/>
          <a:ext cx="4235450" cy="544512"/>
        </p:xfrm>
        <a:graphic>
          <a:graphicData uri="http://schemas.openxmlformats.org/presentationml/2006/ole">
            <p:oleObj spid="_x0000_s397316" name="Equation" r:id="rId3" imgW="1968500" imgH="254000" progId="Equation.3">
              <p:embed/>
            </p:oleObj>
          </a:graphicData>
        </a:graphic>
      </p:graphicFrame>
      <p:sp>
        <p:nvSpPr>
          <p:cNvPr id="350215" name="Rectangle 7"/>
          <p:cNvSpPr>
            <a:spLocks noChangeArrowheads="1"/>
          </p:cNvSpPr>
          <p:nvPr/>
        </p:nvSpPr>
        <p:spPr bwMode="auto">
          <a:xfrm>
            <a:off x="584200" y="2343150"/>
            <a:ext cx="3249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Matrix Inversion Lemma</a:t>
            </a:r>
          </a:p>
        </p:txBody>
      </p:sp>
      <p:graphicFrame>
        <p:nvGraphicFramePr>
          <p:cNvPr id="350216" name="Object 8"/>
          <p:cNvGraphicFramePr>
            <a:graphicFrameLocks noChangeAspect="1"/>
          </p:cNvGraphicFramePr>
          <p:nvPr/>
        </p:nvGraphicFramePr>
        <p:xfrm>
          <a:off x="1371600" y="3505200"/>
          <a:ext cx="6669088" cy="1035050"/>
        </p:xfrm>
        <a:graphic>
          <a:graphicData uri="http://schemas.openxmlformats.org/presentationml/2006/ole">
            <p:oleObj spid="_x0000_s397317" name="Equation" r:id="rId4" imgW="3098800" imgH="4826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14BCC-F32E-4314-ACBD-6542EE0D78CE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843588" cy="633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MVDR – Intuitive understanding</a:t>
            </a:r>
          </a:p>
        </p:txBody>
      </p:sp>
      <p:graphicFrame>
        <p:nvGraphicFramePr>
          <p:cNvPr id="386055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1087438" y="2714625"/>
          <a:ext cx="7524750" cy="498475"/>
        </p:xfrm>
        <a:graphic>
          <a:graphicData uri="http://schemas.openxmlformats.org/presentationml/2006/ole">
            <p:oleObj spid="_x0000_s386067" name="Equation" r:id="rId3" imgW="3822700" imgH="254000" progId="Equation.3">
              <p:embed/>
            </p:oleObj>
          </a:graphicData>
        </a:graphic>
      </p:graphicFrame>
      <p:graphicFrame>
        <p:nvGraphicFramePr>
          <p:cNvPr id="386051" name="Object 3"/>
          <p:cNvGraphicFramePr>
            <a:graphicFrameLocks noChangeAspect="1"/>
          </p:cNvGraphicFramePr>
          <p:nvPr/>
        </p:nvGraphicFramePr>
        <p:xfrm>
          <a:off x="3975100" y="1243013"/>
          <a:ext cx="1558925" cy="547687"/>
        </p:xfrm>
        <a:graphic>
          <a:graphicData uri="http://schemas.openxmlformats.org/presentationml/2006/ole">
            <p:oleObj spid="_x0000_s386068" name="Equation" r:id="rId4" imgW="723586" imgH="253890" progId="Equation.3">
              <p:embed/>
            </p:oleObj>
          </a:graphicData>
        </a:graphic>
      </p:graphicFrame>
      <p:sp>
        <p:nvSpPr>
          <p:cNvPr id="386053" name="Rectangle 5"/>
          <p:cNvSpPr>
            <a:spLocks noChangeArrowheads="1"/>
          </p:cNvSpPr>
          <p:nvPr/>
        </p:nvSpPr>
        <p:spPr bwMode="auto">
          <a:xfrm>
            <a:off x="539750" y="1295400"/>
            <a:ext cx="4011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Consider noise output</a:t>
            </a:r>
          </a:p>
        </p:txBody>
      </p:sp>
      <p:sp>
        <p:nvSpPr>
          <p:cNvPr id="386054" name="Rectangle 6"/>
          <p:cNvSpPr>
            <a:spLocks noChangeArrowheads="1"/>
          </p:cNvSpPr>
          <p:nvPr/>
        </p:nvSpPr>
        <p:spPr bwMode="auto">
          <a:xfrm>
            <a:off x="457200" y="2060575"/>
            <a:ext cx="63373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When the noise consists of discrete interferences</a:t>
            </a:r>
          </a:p>
        </p:txBody>
      </p:sp>
      <p:sp>
        <p:nvSpPr>
          <p:cNvPr id="386057" name="Rectangle 9"/>
          <p:cNvSpPr>
            <a:spLocks noChangeArrowheads="1"/>
          </p:cNvSpPr>
          <p:nvPr/>
        </p:nvSpPr>
        <p:spPr bwMode="auto">
          <a:xfrm>
            <a:off x="539750" y="3440113"/>
            <a:ext cx="63373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Steer nulls in directions of interferences, i.e., </a:t>
            </a:r>
          </a:p>
        </p:txBody>
      </p:sp>
      <p:graphicFrame>
        <p:nvGraphicFramePr>
          <p:cNvPr id="386058" name="Object 10"/>
          <p:cNvGraphicFramePr>
            <a:graphicFrameLocks noGrp="1" noChangeAspect="1"/>
          </p:cNvGraphicFramePr>
          <p:nvPr>
            <p:ph sz="half" idx="2"/>
          </p:nvPr>
        </p:nvGraphicFramePr>
        <p:xfrm>
          <a:off x="3098800" y="3935413"/>
          <a:ext cx="1751013" cy="498475"/>
        </p:xfrm>
        <a:graphic>
          <a:graphicData uri="http://schemas.openxmlformats.org/presentationml/2006/ole">
            <p:oleObj spid="_x0000_s386069" name="Equation" r:id="rId5" imgW="888614" imgH="253890" progId="Equation.3">
              <p:embed/>
            </p:oleObj>
          </a:graphicData>
        </a:graphic>
      </p:graphicFrame>
      <p:sp>
        <p:nvSpPr>
          <p:cNvPr id="386060" name="Rectangle 12"/>
          <p:cNvSpPr>
            <a:spLocks noChangeArrowheads="1"/>
          </p:cNvSpPr>
          <p:nvPr/>
        </p:nvSpPr>
        <p:spPr bwMode="auto">
          <a:xfrm>
            <a:off x="539750" y="4581525"/>
            <a:ext cx="63373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latin typeface="Arial" charset="0"/>
              </a:rPr>
              <a:t>Output power is </a:t>
            </a:r>
            <a:r>
              <a:rPr kumimoji="0" lang="en-AU" altLang="en-US" sz="2000" b="1" dirty="0" smtClean="0">
                <a:solidFill>
                  <a:schemeClr val="bg2"/>
                </a:solidFill>
                <a:latin typeface="Arial" charset="0"/>
              </a:rPr>
              <a:t>minimised </a:t>
            </a:r>
            <a:r>
              <a:rPr kumimoji="0" lang="en-AU" altLang="en-US" sz="2000" b="1" dirty="0">
                <a:solidFill>
                  <a:schemeClr val="bg2"/>
                </a:solidFill>
                <a:latin typeface="Arial" charset="0"/>
              </a:rPr>
              <a:t>and SNR maximised 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47899-80CD-415D-95CB-FEA1646566DF}" type="slidenum">
              <a:rPr lang="en-AU" altLang="en-US"/>
              <a:pPr/>
              <a:t>15</a:t>
            </a:fld>
            <a:endParaRPr lang="en-AU" altLang="en-US"/>
          </a:p>
        </p:txBody>
      </p:sp>
      <p:pic>
        <p:nvPicPr>
          <p:cNvPr id="389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5834062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smtClean="0">
                <a:effectLst/>
              </a:rPr>
              <a:t>Example I – Beam Pattern</a:t>
            </a:r>
            <a:endParaRPr lang="en-AU" altLang="en-US" dirty="0">
              <a:effectLst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E20AD-22A7-4899-8E1C-F27EB6DD986B}" type="slidenum">
              <a:rPr lang="en-AU" altLang="en-US"/>
              <a:pPr/>
              <a:t>16</a:t>
            </a:fld>
            <a:endParaRPr lang="en-AU" altLang="en-US"/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smtClean="0">
                <a:effectLst/>
              </a:rPr>
              <a:t>Example II – Beam Pattern</a:t>
            </a:r>
            <a:endParaRPr lang="en-AU" altLang="en-US" dirty="0">
              <a:effectLst/>
            </a:endParaRPr>
          </a:p>
        </p:txBody>
      </p:sp>
      <p:pic>
        <p:nvPicPr>
          <p:cNvPr id="391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657350"/>
            <a:ext cx="56896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BEAE4-C4AF-4D3C-A3AE-061C328F4785}" type="slidenum">
              <a:rPr lang="en-AU" altLang="en-US"/>
              <a:pPr/>
              <a:t>17</a:t>
            </a:fld>
            <a:endParaRPr lang="en-AU" altLang="en-US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smtClean="0">
                <a:effectLst/>
              </a:rPr>
              <a:t>Example III – Beam Pattern</a:t>
            </a:r>
            <a:endParaRPr lang="en-AU" altLang="en-US" dirty="0">
              <a:effectLst/>
            </a:endParaRPr>
          </a:p>
        </p:txBody>
      </p:sp>
      <p:pic>
        <p:nvPicPr>
          <p:cNvPr id="393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341438"/>
            <a:ext cx="6624638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EB843-4CB5-4ACB-83D1-A386350EB3E5}" type="slidenum">
              <a:rPr lang="en-AU" altLang="en-US"/>
              <a:pPr/>
              <a:t>18</a:t>
            </a:fld>
            <a:endParaRPr lang="en-AU" altLang="en-US"/>
          </a:p>
        </p:txBody>
      </p:sp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7366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Optimal Processors – Summary</a:t>
            </a:r>
          </a:p>
        </p:txBody>
      </p:sp>
      <p:graphicFrame>
        <p:nvGraphicFramePr>
          <p:cNvPr id="346116" name="Object 4"/>
          <p:cNvGraphicFramePr>
            <a:graphicFrameLocks noChangeAspect="1"/>
          </p:cNvGraphicFramePr>
          <p:nvPr/>
        </p:nvGraphicFramePr>
        <p:xfrm>
          <a:off x="4052888" y="3733800"/>
          <a:ext cx="3995737" cy="1039813"/>
        </p:xfrm>
        <a:graphic>
          <a:graphicData uri="http://schemas.openxmlformats.org/presentationml/2006/ole">
            <p:oleObj spid="_x0000_s398344" name="Equation" r:id="rId3" imgW="1854200" imgH="482600" progId="Equation.3">
              <p:embed/>
            </p:oleObj>
          </a:graphicData>
        </a:graphic>
      </p:graphicFrame>
      <p:graphicFrame>
        <p:nvGraphicFramePr>
          <p:cNvPr id="346146" name="Group 34"/>
          <p:cNvGraphicFramePr>
            <a:graphicFrameLocks noGrp="1"/>
          </p:cNvGraphicFramePr>
          <p:nvPr/>
        </p:nvGraphicFramePr>
        <p:xfrm>
          <a:off x="914400" y="1322388"/>
          <a:ext cx="7353300" cy="4822825"/>
        </p:xfrm>
        <a:graphic>
          <a:graphicData uri="http://schemas.openxmlformats.org/drawingml/2006/table">
            <a:tbl>
              <a:tblPr/>
              <a:tblGrid>
                <a:gridCol w="3009900"/>
                <a:gridCol w="4343400"/>
              </a:tblGrid>
              <a:tr h="104140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A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Maximum 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047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A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MVDR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047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A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Capon estimator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047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A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Minimum Mean Square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A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Error (MMSE)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b="1">
                          <a:solidFill>
                            <a:schemeClr val="bg2"/>
                          </a:solidFill>
                          <a:latin typeface="Arial" charset="0"/>
                        </a:defRPr>
                      </a:lvl1pPr>
                      <a:lvl2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2pPr>
                      <a:lvl3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600" b="1">
                          <a:solidFill>
                            <a:schemeClr val="bg2"/>
                          </a:solidFill>
                          <a:latin typeface="Arial" charset="0"/>
                        </a:defRPr>
                      </a:lvl3pPr>
                      <a:lvl4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4pPr>
                      <a:lvl5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5pPr>
                      <a:lvl6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6pPr>
                      <a:lvl7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7pPr>
                      <a:lvl8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8pPr>
                      <a:lvl9pPr fontAlgn="base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defRPr sz="1400" b="1">
                          <a:solidFill>
                            <a:schemeClr val="bg2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6143" name="Object 31"/>
          <p:cNvGraphicFramePr>
            <a:graphicFrameLocks noChangeAspect="1"/>
          </p:cNvGraphicFramePr>
          <p:nvPr/>
        </p:nvGraphicFramePr>
        <p:xfrm>
          <a:off x="4038600" y="2438400"/>
          <a:ext cx="4024313" cy="1039813"/>
        </p:xfrm>
        <a:graphic>
          <a:graphicData uri="http://schemas.openxmlformats.org/presentationml/2006/ole">
            <p:oleObj spid="_x0000_s398345" name="Equation" r:id="rId4" imgW="1866900" imgH="482600" progId="Equation.3">
              <p:embed/>
            </p:oleObj>
          </a:graphicData>
        </a:graphic>
      </p:graphicFrame>
      <p:graphicFrame>
        <p:nvGraphicFramePr>
          <p:cNvPr id="346144" name="Object 32"/>
          <p:cNvGraphicFramePr>
            <a:graphicFrameLocks noChangeAspect="1"/>
          </p:cNvGraphicFramePr>
          <p:nvPr/>
        </p:nvGraphicFramePr>
        <p:xfrm>
          <a:off x="4370388" y="1635125"/>
          <a:ext cx="3529012" cy="571500"/>
        </p:xfrm>
        <a:graphic>
          <a:graphicData uri="http://schemas.openxmlformats.org/presentationml/2006/ole">
            <p:oleObj spid="_x0000_s398346" name="Equation" r:id="rId5" imgW="1637589" imgH="266584" progId="Equation.3">
              <p:embed/>
            </p:oleObj>
          </a:graphicData>
        </a:graphic>
      </p:graphicFrame>
      <p:graphicFrame>
        <p:nvGraphicFramePr>
          <p:cNvPr id="346147" name="Object 35"/>
          <p:cNvGraphicFramePr>
            <a:graphicFrameLocks noChangeAspect="1"/>
          </p:cNvGraphicFramePr>
          <p:nvPr/>
        </p:nvGraphicFramePr>
        <p:xfrm>
          <a:off x="4410075" y="5084763"/>
          <a:ext cx="3584575" cy="546100"/>
        </p:xfrm>
        <a:graphic>
          <a:graphicData uri="http://schemas.openxmlformats.org/presentationml/2006/ole">
            <p:oleObj spid="_x0000_s398347" name="Equation" r:id="rId6" imgW="1663700" imgH="2540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58417-5A60-4226-88CB-DD14F664B573}" type="slidenum">
              <a:rPr lang="en-AU" altLang="en-US"/>
              <a:pPr/>
              <a:t>19</a:t>
            </a:fld>
            <a:endParaRPr lang="en-AU" altLang="en-US"/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Beam Powers  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0388" y="2806700"/>
            <a:ext cx="3249612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MVDR beam power</a:t>
            </a:r>
          </a:p>
        </p:txBody>
      </p:sp>
      <p:graphicFrame>
        <p:nvGraphicFramePr>
          <p:cNvPr id="365572" name="Object 4"/>
          <p:cNvGraphicFramePr>
            <a:graphicFrameLocks noChangeAspect="1"/>
          </p:cNvGraphicFramePr>
          <p:nvPr/>
        </p:nvGraphicFramePr>
        <p:xfrm>
          <a:off x="3873500" y="1931988"/>
          <a:ext cx="4105275" cy="847725"/>
        </p:xfrm>
        <a:graphic>
          <a:graphicData uri="http://schemas.openxmlformats.org/presentationml/2006/ole">
            <p:oleObj spid="_x0000_s365581" name="Equation" r:id="rId3" imgW="1905000" imgH="393700" progId="Equation.3">
              <p:embed/>
            </p:oleObj>
          </a:graphicData>
        </a:graphic>
      </p:graphicFrame>
      <p:sp>
        <p:nvSpPr>
          <p:cNvPr id="365575" name="Rectangle 7"/>
          <p:cNvSpPr>
            <a:spLocks noChangeArrowheads="1"/>
          </p:cNvSpPr>
          <p:nvPr/>
        </p:nvSpPr>
        <p:spPr bwMode="auto">
          <a:xfrm>
            <a:off x="533400" y="1584325"/>
            <a:ext cx="4392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Conventional beam power</a:t>
            </a:r>
          </a:p>
        </p:txBody>
      </p:sp>
      <p:graphicFrame>
        <p:nvGraphicFramePr>
          <p:cNvPr id="365576" name="Object 8"/>
          <p:cNvGraphicFramePr>
            <a:graphicFrameLocks noChangeAspect="1"/>
          </p:cNvGraphicFramePr>
          <p:nvPr/>
        </p:nvGraphicFramePr>
        <p:xfrm>
          <a:off x="3873500" y="3455988"/>
          <a:ext cx="4022725" cy="958850"/>
        </p:xfrm>
        <a:graphic>
          <a:graphicData uri="http://schemas.openxmlformats.org/presentationml/2006/ole">
            <p:oleObj spid="_x0000_s365582" name="Equation" r:id="rId4" imgW="1866090" imgH="444307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4C82F99-761A-424F-ABCE-F655D6A4E460}" type="slidenum">
              <a:rPr lang="en-AU" altLang="en-US" sz="1400" smtClean="0">
                <a:solidFill>
                  <a:srgbClr val="003399"/>
                </a:solidFill>
              </a:rPr>
              <a:pPr/>
              <a:t>2</a:t>
            </a:fld>
            <a:endParaRPr lang="en-AU" altLang="en-US" sz="1400" smtClean="0">
              <a:solidFill>
                <a:srgbClr val="003399"/>
              </a:solidFill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>
                <a:effectLst/>
              </a:rPr>
              <a:t>The Problem of Interferences</a:t>
            </a: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432435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AU" altLang="en-US"/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3833813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AU" altLang="en-US"/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3176588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AU" altLang="en-US"/>
          </a:p>
        </p:txBody>
      </p:sp>
      <p:sp>
        <p:nvSpPr>
          <p:cNvPr id="35847" name="Rectangle 6"/>
          <p:cNvSpPr>
            <a:spLocks noChangeArrowheads="1"/>
          </p:cNvSpPr>
          <p:nvPr/>
        </p:nvSpPr>
        <p:spPr bwMode="auto">
          <a:xfrm>
            <a:off x="4214813" y="3333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AU" altLang="en-US"/>
          </a:p>
        </p:txBody>
      </p:sp>
      <p:sp>
        <p:nvSpPr>
          <p:cNvPr id="35848" name="Rectangle 55"/>
          <p:cNvSpPr>
            <a:spLocks noGrp="1" noChangeArrowheads="1"/>
          </p:cNvSpPr>
          <p:nvPr>
            <p:ph type="body" idx="1"/>
          </p:nvPr>
        </p:nvSpPr>
        <p:spPr>
          <a:xfrm>
            <a:off x="320675" y="1257300"/>
            <a:ext cx="5140325" cy="13208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AU" altLang="en-US" b="0" smtClean="0"/>
              <a:t>Leakage of Power through sidelobes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altLang="en-US" b="0" smtClean="0"/>
              <a:t>	isolated interfences 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altLang="en-US" b="0" smtClean="0"/>
              <a:t>	spread interferences e.g., ground clutter</a:t>
            </a:r>
          </a:p>
        </p:txBody>
      </p:sp>
    </p:spTree>
    <p:extLst>
      <p:ext uri="{BB962C8B-B14F-4D97-AF65-F5344CB8AC3E}">
        <p14:creationId xmlns="" xmlns:p14="http://schemas.microsoft.com/office/powerpoint/2010/main" val="2274209703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D0298-C71A-4BDC-AD2F-209A2BAFCDAD}" type="slidenum">
              <a:rPr lang="en-AU" altLang="en-US"/>
              <a:pPr/>
              <a:t>20</a:t>
            </a:fld>
            <a:endParaRPr lang="en-AU" altLang="en-US"/>
          </a:p>
        </p:txBody>
      </p:sp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Steered </a:t>
            </a:r>
            <a:r>
              <a:rPr lang="en-AU" altLang="en-US" dirty="0" err="1">
                <a:effectLst/>
              </a:rPr>
              <a:t>Beamformer</a:t>
            </a:r>
            <a:r>
              <a:rPr lang="en-AU" altLang="en-US" dirty="0">
                <a:effectLst/>
              </a:rPr>
              <a:t> Outputs (I)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0388" y="2806700"/>
            <a:ext cx="3249612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MVDR beam power</a:t>
            </a:r>
          </a:p>
        </p:txBody>
      </p:sp>
      <p:graphicFrame>
        <p:nvGraphicFramePr>
          <p:cNvPr id="347141" name="Object 5"/>
          <p:cNvGraphicFramePr>
            <a:graphicFrameLocks noChangeAspect="1"/>
          </p:cNvGraphicFramePr>
          <p:nvPr/>
        </p:nvGraphicFramePr>
        <p:xfrm>
          <a:off x="3505200" y="1905000"/>
          <a:ext cx="4843463" cy="901700"/>
        </p:xfrm>
        <a:graphic>
          <a:graphicData uri="http://schemas.openxmlformats.org/presentationml/2006/ole">
            <p:oleObj spid="_x0000_s399366" name="Equation" r:id="rId3" imgW="2247900" imgH="419100" progId="Equation.3">
              <p:embed/>
            </p:oleObj>
          </a:graphicData>
        </a:graphic>
      </p:graphicFrame>
      <p:graphicFrame>
        <p:nvGraphicFramePr>
          <p:cNvPr id="347143" name="Object 7"/>
          <p:cNvGraphicFramePr>
            <a:graphicFrameLocks noChangeAspect="1"/>
          </p:cNvGraphicFramePr>
          <p:nvPr/>
        </p:nvGraphicFramePr>
        <p:xfrm>
          <a:off x="4737100" y="1066800"/>
          <a:ext cx="1749425" cy="517525"/>
        </p:xfrm>
        <a:graphic>
          <a:graphicData uri="http://schemas.openxmlformats.org/presentationml/2006/ole">
            <p:oleObj spid="_x0000_s399367" name="Equation" r:id="rId4" imgW="812447" imgH="241195" progId="Equation.3">
              <p:embed/>
            </p:oleObj>
          </a:graphicData>
        </a:graphic>
      </p:graphicFrame>
      <p:sp>
        <p:nvSpPr>
          <p:cNvPr id="347146" name="Rectangle 10"/>
          <p:cNvSpPr>
            <a:spLocks noChangeArrowheads="1"/>
          </p:cNvSpPr>
          <p:nvPr/>
        </p:nvSpPr>
        <p:spPr bwMode="auto">
          <a:xfrm>
            <a:off x="560388" y="1066800"/>
            <a:ext cx="38100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Uncorrelated receiver noise</a:t>
            </a:r>
          </a:p>
        </p:txBody>
      </p:sp>
      <p:sp>
        <p:nvSpPr>
          <p:cNvPr id="347147" name="Rectangle 11"/>
          <p:cNvSpPr>
            <a:spLocks noChangeArrowheads="1"/>
          </p:cNvSpPr>
          <p:nvPr/>
        </p:nvSpPr>
        <p:spPr bwMode="auto">
          <a:xfrm>
            <a:off x="533400" y="1584325"/>
            <a:ext cx="4392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Conventional beam power</a:t>
            </a:r>
          </a:p>
        </p:txBody>
      </p:sp>
      <p:graphicFrame>
        <p:nvGraphicFramePr>
          <p:cNvPr id="347148" name="Object 12"/>
          <p:cNvGraphicFramePr>
            <a:graphicFrameLocks noChangeAspect="1"/>
          </p:cNvGraphicFramePr>
          <p:nvPr/>
        </p:nvGraphicFramePr>
        <p:xfrm>
          <a:off x="823913" y="3429000"/>
          <a:ext cx="7826375" cy="1012825"/>
        </p:xfrm>
        <a:graphic>
          <a:graphicData uri="http://schemas.openxmlformats.org/presentationml/2006/ole">
            <p:oleObj spid="_x0000_s399368" name="Equation" r:id="rId5" imgW="3632200" imgH="4699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E6DD7-2395-4E06-8551-6EA94F128FBB}" type="slidenum">
              <a:rPr lang="en-AU" altLang="en-US"/>
              <a:pPr/>
              <a:t>21</a:t>
            </a:fld>
            <a:endParaRPr lang="en-AU" altLang="en-US"/>
          </a:p>
        </p:txBody>
      </p:sp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Steered </a:t>
            </a:r>
            <a:r>
              <a:rPr lang="en-AU" altLang="en-US" dirty="0" err="1">
                <a:effectLst/>
              </a:rPr>
              <a:t>Beamformer</a:t>
            </a:r>
            <a:r>
              <a:rPr lang="en-AU" altLang="en-US" dirty="0">
                <a:effectLst/>
              </a:rPr>
              <a:t> Outputs  (II)</a:t>
            </a:r>
          </a:p>
        </p:txBody>
      </p:sp>
      <p:graphicFrame>
        <p:nvGraphicFramePr>
          <p:cNvPr id="348164" name="Object 4"/>
          <p:cNvGraphicFramePr>
            <a:graphicFrameLocks noChangeAspect="1"/>
          </p:cNvGraphicFramePr>
          <p:nvPr/>
        </p:nvGraphicFramePr>
        <p:xfrm>
          <a:off x="1938338" y="3048000"/>
          <a:ext cx="5691187" cy="1803400"/>
        </p:xfrm>
        <a:graphic>
          <a:graphicData uri="http://schemas.openxmlformats.org/presentationml/2006/ole">
            <p:oleObj spid="_x0000_s400388" name="Equation" r:id="rId3" imgW="2641600" imgH="838200" progId="Equation.3">
              <p:embed/>
            </p:oleObj>
          </a:graphicData>
        </a:graphic>
      </p:graphicFrame>
      <p:graphicFrame>
        <p:nvGraphicFramePr>
          <p:cNvPr id="348165" name="Object 5"/>
          <p:cNvGraphicFramePr>
            <a:graphicFrameLocks noChangeAspect="1"/>
          </p:cNvGraphicFramePr>
          <p:nvPr/>
        </p:nvGraphicFramePr>
        <p:xfrm>
          <a:off x="3632200" y="1633538"/>
          <a:ext cx="3962400" cy="544512"/>
        </p:xfrm>
        <a:graphic>
          <a:graphicData uri="http://schemas.openxmlformats.org/presentationml/2006/ole">
            <p:oleObj spid="_x0000_s400389" name="Equation" r:id="rId4" imgW="1841500" imgH="254000" progId="Equation.3">
              <p:embed/>
            </p:oleObj>
          </a:graphicData>
        </a:graphic>
      </p:graphicFrame>
      <p:sp>
        <p:nvSpPr>
          <p:cNvPr id="348166" name="Rectangle 6"/>
          <p:cNvSpPr>
            <a:spLocks noChangeArrowheads="1"/>
          </p:cNvSpPr>
          <p:nvPr/>
        </p:nvSpPr>
        <p:spPr bwMode="auto">
          <a:xfrm>
            <a:off x="533400" y="1162050"/>
            <a:ext cx="7059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Uncorrelated receiver noise plus plane wave</a:t>
            </a:r>
          </a:p>
        </p:txBody>
      </p:sp>
      <p:sp>
        <p:nvSpPr>
          <p:cNvPr id="348167" name="Rectangle 7"/>
          <p:cNvSpPr>
            <a:spLocks noChangeArrowheads="1"/>
          </p:cNvSpPr>
          <p:nvPr/>
        </p:nvSpPr>
        <p:spPr bwMode="auto">
          <a:xfrm>
            <a:off x="560388" y="2311400"/>
            <a:ext cx="43926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Conventional beam power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47231-50DF-4275-9D21-42D1D976DA22}" type="slidenum">
              <a:rPr lang="en-AU" altLang="en-US"/>
              <a:pPr/>
              <a:t>22</a:t>
            </a:fld>
            <a:endParaRPr lang="en-AU" altLang="en-US"/>
          </a:p>
        </p:txBody>
      </p:sp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Steered </a:t>
            </a:r>
            <a:r>
              <a:rPr lang="en-AU" altLang="en-US" dirty="0" err="1">
                <a:effectLst/>
              </a:rPr>
              <a:t>Beamformer</a:t>
            </a:r>
            <a:r>
              <a:rPr lang="en-AU" altLang="en-US" dirty="0">
                <a:effectLst/>
              </a:rPr>
              <a:t> Outputs  (III)</a:t>
            </a:r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0388" y="2438400"/>
            <a:ext cx="3249612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MVDR beam power</a:t>
            </a:r>
          </a:p>
        </p:txBody>
      </p:sp>
      <p:graphicFrame>
        <p:nvGraphicFramePr>
          <p:cNvPr id="349189" name="Object 5"/>
          <p:cNvGraphicFramePr>
            <a:graphicFrameLocks noChangeAspect="1"/>
          </p:cNvGraphicFramePr>
          <p:nvPr/>
        </p:nvGraphicFramePr>
        <p:xfrm>
          <a:off x="3810000" y="1905000"/>
          <a:ext cx="3962400" cy="544513"/>
        </p:xfrm>
        <a:graphic>
          <a:graphicData uri="http://schemas.openxmlformats.org/presentationml/2006/ole">
            <p:oleObj spid="_x0000_s401414" name="Equation" r:id="rId3" imgW="1841500" imgH="254000" progId="Equation.3">
              <p:embed/>
            </p:oleObj>
          </a:graphicData>
        </a:graphic>
      </p:graphicFrame>
      <p:sp>
        <p:nvSpPr>
          <p:cNvPr id="349190" name="Rectangle 6"/>
          <p:cNvSpPr>
            <a:spLocks noChangeArrowheads="1"/>
          </p:cNvSpPr>
          <p:nvPr/>
        </p:nvSpPr>
        <p:spPr bwMode="auto">
          <a:xfrm>
            <a:off x="533400" y="1162050"/>
            <a:ext cx="70596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Uncorrelated receiver noise plus plane wave</a:t>
            </a:r>
          </a:p>
        </p:txBody>
      </p:sp>
      <p:graphicFrame>
        <p:nvGraphicFramePr>
          <p:cNvPr id="349192" name="Object 8"/>
          <p:cNvGraphicFramePr>
            <a:graphicFrameLocks noChangeAspect="1"/>
          </p:cNvGraphicFramePr>
          <p:nvPr/>
        </p:nvGraphicFramePr>
        <p:xfrm>
          <a:off x="744538" y="3284538"/>
          <a:ext cx="7853362" cy="1204912"/>
        </p:xfrm>
        <a:graphic>
          <a:graphicData uri="http://schemas.openxmlformats.org/presentationml/2006/ole">
            <p:oleObj spid="_x0000_s401415" name="Equation" r:id="rId4" imgW="3644900" imgH="558800" progId="Equation.3">
              <p:embed/>
            </p:oleObj>
          </a:graphicData>
        </a:graphic>
      </p:graphicFrame>
      <p:grpSp>
        <p:nvGrpSpPr>
          <p:cNvPr id="349208" name="Group 24"/>
          <p:cNvGrpSpPr>
            <a:grpSpLocks/>
          </p:cNvGrpSpPr>
          <p:nvPr/>
        </p:nvGrpSpPr>
        <p:grpSpPr bwMode="auto">
          <a:xfrm>
            <a:off x="5003800" y="4979988"/>
            <a:ext cx="1206500" cy="981075"/>
            <a:chOff x="4656" y="2519"/>
            <a:chExt cx="760" cy="618"/>
          </a:xfrm>
        </p:grpSpPr>
        <p:graphicFrame>
          <p:nvGraphicFramePr>
            <p:cNvPr id="349200" name="Object 16"/>
            <p:cNvGraphicFramePr>
              <a:graphicFrameLocks noChangeAspect="1"/>
            </p:cNvGraphicFramePr>
            <p:nvPr/>
          </p:nvGraphicFramePr>
          <p:xfrm>
            <a:off x="4656" y="2519"/>
            <a:ext cx="689" cy="618"/>
          </p:xfrm>
          <a:graphic>
            <a:graphicData uri="http://schemas.openxmlformats.org/presentationml/2006/ole">
              <p:oleObj spid="_x0000_s401416" name="Equation" r:id="rId5" imgW="508000" imgH="457200" progId="Equation.3">
                <p:embed/>
              </p:oleObj>
            </a:graphicData>
          </a:graphic>
        </p:graphicFrame>
        <p:sp>
          <p:nvSpPr>
            <p:cNvPr id="349207" name="Rectangle 23"/>
            <p:cNvSpPr>
              <a:spLocks noChangeArrowheads="1"/>
            </p:cNvSpPr>
            <p:nvPr/>
          </p:nvSpPr>
          <p:spPr bwMode="auto">
            <a:xfrm>
              <a:off x="4656" y="2519"/>
              <a:ext cx="760" cy="618"/>
            </a:xfrm>
            <a:prstGeom prst="rect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4B63B-624B-4468-92D0-7BD7001846CB}" type="slidenum">
              <a:rPr lang="en-AU" altLang="en-US"/>
              <a:pPr/>
              <a:t>23</a:t>
            </a:fld>
            <a:endParaRPr lang="en-AU" altLang="en-US"/>
          </a:p>
        </p:txBody>
      </p:sp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130925" cy="633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Steered </a:t>
            </a:r>
            <a:r>
              <a:rPr lang="en-AU" altLang="en-US" dirty="0" err="1">
                <a:effectLst/>
              </a:rPr>
              <a:t>Beamformer</a:t>
            </a:r>
            <a:r>
              <a:rPr lang="en-AU" altLang="en-US" dirty="0">
                <a:effectLst/>
              </a:rPr>
              <a:t> Outputs  (IV)</a:t>
            </a: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AU" altLang="en-US" sz="1800"/>
              <a:t>Properties</a:t>
            </a:r>
          </a:p>
        </p:txBody>
      </p:sp>
      <p:graphicFrame>
        <p:nvGraphicFramePr>
          <p:cNvPr id="351240" name="Object 8"/>
          <p:cNvGraphicFramePr>
            <a:graphicFrameLocks noChangeAspect="1"/>
          </p:cNvGraphicFramePr>
          <p:nvPr/>
        </p:nvGraphicFramePr>
        <p:xfrm>
          <a:off x="2319338" y="2225675"/>
          <a:ext cx="4946650" cy="490538"/>
        </p:xfrm>
        <a:graphic>
          <a:graphicData uri="http://schemas.openxmlformats.org/presentationml/2006/ole">
            <p:oleObj spid="_x0000_s402440" name="Equation" r:id="rId3" imgW="2298700" imgH="228600" progId="Equation.3">
              <p:embed/>
            </p:oleObj>
          </a:graphicData>
        </a:graphic>
      </p:graphicFrame>
      <p:sp>
        <p:nvSpPr>
          <p:cNvPr id="351241" name="Rectangle 9"/>
          <p:cNvSpPr>
            <a:spLocks noChangeArrowheads="1"/>
          </p:cNvSpPr>
          <p:nvPr/>
        </p:nvSpPr>
        <p:spPr bwMode="auto">
          <a:xfrm>
            <a:off x="776288" y="2225675"/>
            <a:ext cx="608012" cy="380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1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3</a:t>
            </a:r>
          </a:p>
        </p:txBody>
      </p:sp>
      <p:graphicFrame>
        <p:nvGraphicFramePr>
          <p:cNvPr id="351242" name="Object 10"/>
          <p:cNvGraphicFramePr>
            <a:graphicFrameLocks noChangeAspect="1"/>
          </p:cNvGraphicFramePr>
          <p:nvPr/>
        </p:nvGraphicFramePr>
        <p:xfrm>
          <a:off x="2209800" y="3068638"/>
          <a:ext cx="5711825" cy="1417637"/>
        </p:xfrm>
        <a:graphic>
          <a:graphicData uri="http://schemas.openxmlformats.org/presentationml/2006/ole">
            <p:oleObj spid="_x0000_s402441" name="Equation" r:id="rId4" imgW="2654300" imgH="660400" progId="Equation.3">
              <p:embed/>
            </p:oleObj>
          </a:graphicData>
        </a:graphic>
      </p:graphicFrame>
      <p:graphicFrame>
        <p:nvGraphicFramePr>
          <p:cNvPr id="351243" name="Object 11"/>
          <p:cNvGraphicFramePr>
            <a:graphicFrameLocks noChangeAspect="1"/>
          </p:cNvGraphicFramePr>
          <p:nvPr/>
        </p:nvGraphicFramePr>
        <p:xfrm>
          <a:off x="2209800" y="4821238"/>
          <a:ext cx="5056188" cy="1527175"/>
        </p:xfrm>
        <a:graphic>
          <a:graphicData uri="http://schemas.openxmlformats.org/presentationml/2006/ole">
            <p:oleObj spid="_x0000_s402442" name="Equation" r:id="rId5" imgW="2349500" imgH="711200" progId="Equation.3">
              <p:embed/>
            </p:oleObj>
          </a:graphicData>
        </a:graphic>
      </p:graphicFrame>
      <p:graphicFrame>
        <p:nvGraphicFramePr>
          <p:cNvPr id="351244" name="Object 12"/>
          <p:cNvGraphicFramePr>
            <a:graphicFrameLocks noGrp="1" noChangeAspect="1"/>
          </p:cNvGraphicFramePr>
          <p:nvPr>
            <p:ph sz="half" idx="2"/>
          </p:nvPr>
        </p:nvGraphicFramePr>
        <p:xfrm>
          <a:off x="2209800" y="908050"/>
          <a:ext cx="5056188" cy="1182688"/>
        </p:xfrm>
        <a:graphic>
          <a:graphicData uri="http://schemas.openxmlformats.org/presentationml/2006/ole">
            <p:oleObj spid="_x0000_s402443" name="Equation" r:id="rId6" imgW="2387600" imgH="5588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8FA86-2979-4212-A003-D4D8BE9FDAE2}" type="slidenum">
              <a:rPr lang="en-AU" altLang="en-US"/>
              <a:pPr/>
              <a:t>24</a:t>
            </a:fld>
            <a:endParaRPr lang="en-AU" altLang="en-US"/>
          </a:p>
        </p:txBody>
      </p:sp>
      <p:pic>
        <p:nvPicPr>
          <p:cNvPr id="367620" name="Picture 4" descr="CBFMVDRvsAzConcR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196975"/>
            <a:ext cx="6119812" cy="479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76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2093913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Example</a:t>
            </a: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6E0A6-A888-4FBD-AA06-2180B824634F}" type="slidenum">
              <a:rPr lang="en-AU" altLang="en-US"/>
              <a:pPr/>
              <a:t>25</a:t>
            </a:fld>
            <a:endParaRPr lang="en-AU" altLang="en-US"/>
          </a:p>
        </p:txBody>
      </p:sp>
      <p:pic>
        <p:nvPicPr>
          <p:cNvPr id="38400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19338"/>
            <a:ext cx="4249738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40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478463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Improved Resolution Example</a:t>
            </a:r>
          </a:p>
        </p:txBody>
      </p:sp>
      <p:sp>
        <p:nvSpPr>
          <p:cNvPr id="384006" name="Rectangle 6"/>
          <p:cNvSpPr>
            <a:spLocks noChangeArrowheads="1"/>
          </p:cNvSpPr>
          <p:nvPr/>
        </p:nvSpPr>
        <p:spPr bwMode="auto">
          <a:xfrm>
            <a:off x="1042988" y="1557338"/>
            <a:ext cx="25923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High SNR (10dB) </a:t>
            </a:r>
          </a:p>
        </p:txBody>
      </p:sp>
      <p:sp>
        <p:nvSpPr>
          <p:cNvPr id="384007" name="Rectangle 7"/>
          <p:cNvSpPr>
            <a:spLocks noChangeArrowheads="1"/>
          </p:cNvSpPr>
          <p:nvPr/>
        </p:nvSpPr>
        <p:spPr bwMode="auto">
          <a:xfrm>
            <a:off x="5508625" y="1557338"/>
            <a:ext cx="23764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Low SNR (-10dB) </a:t>
            </a:r>
          </a:p>
        </p:txBody>
      </p:sp>
      <p:pic>
        <p:nvPicPr>
          <p:cNvPr id="38400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166938"/>
            <a:ext cx="4465637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31A54-67F6-44E3-A858-C8E6453BF714}" type="slidenum">
              <a:rPr lang="en-AU" altLang="en-US"/>
              <a:pPr/>
              <a:t>26</a:t>
            </a:fld>
            <a:endParaRPr lang="en-AU" altLang="en-US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175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Practical Issues</a:t>
            </a:r>
          </a:p>
        </p:txBody>
      </p:sp>
      <p:sp>
        <p:nvSpPr>
          <p:cNvPr id="353284" name="Rectangle 4"/>
          <p:cNvSpPr>
            <a:spLocks noChangeArrowheads="1"/>
          </p:cNvSpPr>
          <p:nvPr/>
        </p:nvSpPr>
        <p:spPr bwMode="auto">
          <a:xfrm>
            <a:off x="533400" y="1371600"/>
            <a:ext cx="4343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Condition of cross-spectral matrix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>
                <a:solidFill>
                  <a:schemeClr val="bg2"/>
                </a:solidFill>
                <a:latin typeface="Arial" charset="0"/>
              </a:rPr>
              <a:t>regularisation, diagonal loading</a:t>
            </a:r>
          </a:p>
        </p:txBody>
      </p:sp>
      <p:graphicFrame>
        <p:nvGraphicFramePr>
          <p:cNvPr id="353286" name="Object 6"/>
          <p:cNvGraphicFramePr>
            <a:graphicFrameLocks noChangeAspect="1"/>
          </p:cNvGraphicFramePr>
          <p:nvPr/>
        </p:nvGraphicFramePr>
        <p:xfrm>
          <a:off x="5280025" y="1616075"/>
          <a:ext cx="2760663" cy="488950"/>
        </p:xfrm>
        <a:graphic>
          <a:graphicData uri="http://schemas.openxmlformats.org/presentationml/2006/ole">
            <p:oleObj spid="_x0000_s403458" name="Equation" r:id="rId3" imgW="1282700" imgH="228600" progId="Equation.3">
              <p:embed/>
            </p:oleObj>
          </a:graphicData>
        </a:graphic>
      </p:graphicFrame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685800" y="2819400"/>
            <a:ext cx="8134350" cy="147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Signal mismatch to steering vector --  </a:t>
            </a:r>
            <a:r>
              <a:rPr kumimoji="0" lang="en-AU" altLang="en-US" sz="1800" b="1">
                <a:solidFill>
                  <a:schemeClr val="bg2"/>
                </a:solidFill>
                <a:latin typeface="Arial" charset="0"/>
              </a:rPr>
              <a:t>gain/phase errors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600" b="1">
                <a:solidFill>
                  <a:schemeClr val="bg2"/>
                </a:solidFill>
                <a:latin typeface="Arial" charset="0"/>
              </a:rPr>
              <a:t>Signal treated as an interference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600" b="1">
                <a:solidFill>
                  <a:schemeClr val="bg2"/>
                </a:solidFill>
                <a:latin typeface="Arial" charset="0"/>
              </a:rPr>
              <a:t>Greater problem for strong signals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600" b="1">
                <a:solidFill>
                  <a:schemeClr val="bg2"/>
                </a:solidFill>
                <a:latin typeface="Arial" charset="0"/>
              </a:rPr>
              <a:t>Derivative/norm constraints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CBA01-38CE-40A9-819E-75122353A6DD}" type="slidenum">
              <a:rPr lang="en-AU" altLang="en-US"/>
              <a:pPr/>
              <a:t>27</a:t>
            </a:fld>
            <a:endParaRPr lang="en-AU" altLang="en-US"/>
          </a:p>
        </p:txBody>
      </p:sp>
      <p:pic>
        <p:nvPicPr>
          <p:cNvPr id="382981" name="Picture 5" descr="PhaseError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412875"/>
            <a:ext cx="4481513" cy="4895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298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175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Phase Errors</a:t>
            </a:r>
          </a:p>
        </p:txBody>
      </p:sp>
      <p:sp>
        <p:nvSpPr>
          <p:cNvPr id="382983" name="Line 7"/>
          <p:cNvSpPr>
            <a:spLocks noChangeShapeType="1"/>
          </p:cNvSpPr>
          <p:nvPr/>
        </p:nvSpPr>
        <p:spPr bwMode="auto">
          <a:xfrm>
            <a:off x="1908175" y="2133600"/>
            <a:ext cx="2771775" cy="9366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82984" name="Line 8"/>
          <p:cNvSpPr>
            <a:spLocks noChangeShapeType="1"/>
          </p:cNvSpPr>
          <p:nvPr/>
        </p:nvSpPr>
        <p:spPr bwMode="auto">
          <a:xfrm>
            <a:off x="1908175" y="2133600"/>
            <a:ext cx="3311525" cy="9366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82985" name="Rectangle 9"/>
          <p:cNvSpPr>
            <a:spLocks noChangeArrowheads="1"/>
          </p:cNvSpPr>
          <p:nvPr/>
        </p:nvSpPr>
        <p:spPr bwMode="auto">
          <a:xfrm>
            <a:off x="533400" y="1162050"/>
            <a:ext cx="1878013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Signal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suppression</a:t>
            </a: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51A21-9DC9-4A35-9A93-0867B4FD0379}" type="slidenum">
              <a:rPr lang="en-AU" altLang="en-US"/>
              <a:pPr/>
              <a:t>28</a:t>
            </a:fld>
            <a:endParaRPr lang="en-AU" altLang="en-US"/>
          </a:p>
        </p:txBody>
      </p:sp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2166938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Estimation</a:t>
            </a:r>
          </a:p>
        </p:txBody>
      </p:sp>
      <p:sp>
        <p:nvSpPr>
          <p:cNvPr id="355333" name="Rectangle 5"/>
          <p:cNvSpPr>
            <a:spLocks noChangeArrowheads="1"/>
          </p:cNvSpPr>
          <p:nvPr/>
        </p:nvSpPr>
        <p:spPr bwMode="auto">
          <a:xfrm>
            <a:off x="533400" y="2514600"/>
            <a:ext cx="5943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Exact technique can vary with the application</a:t>
            </a:r>
            <a:endParaRPr kumimoji="0" lang="en-AU" altLang="en-US" sz="1600" b="1">
              <a:solidFill>
                <a:schemeClr val="bg2"/>
              </a:solidFill>
              <a:latin typeface="Arial" charset="0"/>
            </a:endParaRPr>
          </a:p>
        </p:txBody>
      </p:sp>
      <p:grpSp>
        <p:nvGrpSpPr>
          <p:cNvPr id="355335" name="Group 7"/>
          <p:cNvGrpSpPr>
            <a:grpSpLocks/>
          </p:cNvGrpSpPr>
          <p:nvPr/>
        </p:nvGrpSpPr>
        <p:grpSpPr bwMode="auto">
          <a:xfrm>
            <a:off x="533400" y="1371600"/>
            <a:ext cx="7543800" cy="914400"/>
            <a:chOff x="336" y="864"/>
            <a:chExt cx="4752" cy="576"/>
          </a:xfrm>
        </p:grpSpPr>
        <p:sp>
          <p:nvSpPr>
            <p:cNvPr id="355331" name="Rectangle 3"/>
            <p:cNvSpPr>
              <a:spLocks noChangeArrowheads="1"/>
            </p:cNvSpPr>
            <p:nvPr/>
          </p:nvSpPr>
          <p:spPr bwMode="auto">
            <a:xfrm>
              <a:off x="336" y="864"/>
              <a:ext cx="4752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1">
                  <a:solidFill>
                    <a:schemeClr val="bg2"/>
                  </a:solidFill>
                  <a:latin typeface="Arial" charset="0"/>
                </a:rPr>
                <a:t>In practice              and             are not known and need be </a:t>
              </a:r>
            </a:p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1">
                  <a:solidFill>
                    <a:schemeClr val="bg2"/>
                  </a:solidFill>
                  <a:latin typeface="Arial" charset="0"/>
                </a:rPr>
                <a:t>estimated from the receiver outputs</a:t>
              </a:r>
              <a:endParaRPr kumimoji="0" lang="en-AU" altLang="en-US" sz="1800">
                <a:solidFill>
                  <a:schemeClr val="bg2"/>
                </a:solidFill>
                <a:latin typeface="Arial" charset="0"/>
              </a:endParaRPr>
            </a:p>
          </p:txBody>
        </p:sp>
        <p:graphicFrame>
          <p:nvGraphicFramePr>
            <p:cNvPr id="355332" name="Object 4"/>
            <p:cNvGraphicFramePr>
              <a:graphicFrameLocks noChangeAspect="1"/>
            </p:cNvGraphicFramePr>
            <p:nvPr/>
          </p:nvGraphicFramePr>
          <p:xfrm>
            <a:off x="1248" y="864"/>
            <a:ext cx="569" cy="308"/>
          </p:xfrm>
          <a:graphic>
            <a:graphicData uri="http://schemas.openxmlformats.org/presentationml/2006/ole">
              <p:oleObj spid="_x0000_s404484" name="Equation" r:id="rId3" imgW="419100" imgH="228600" progId="Equation.3">
                <p:embed/>
              </p:oleObj>
            </a:graphicData>
          </a:graphic>
        </p:graphicFrame>
        <p:graphicFrame>
          <p:nvGraphicFramePr>
            <p:cNvPr id="355334" name="Object 6"/>
            <p:cNvGraphicFramePr>
              <a:graphicFrameLocks noChangeAspect="1"/>
            </p:cNvGraphicFramePr>
            <p:nvPr/>
          </p:nvGraphicFramePr>
          <p:xfrm>
            <a:off x="2112" y="864"/>
            <a:ext cx="569" cy="308"/>
          </p:xfrm>
          <a:graphic>
            <a:graphicData uri="http://schemas.openxmlformats.org/presentationml/2006/ole">
              <p:oleObj spid="_x0000_s404485" name="Equation" r:id="rId4" imgW="419100" imgH="228600" progId="Equation.3">
                <p:embed/>
              </p:oleObj>
            </a:graphicData>
          </a:graphic>
        </p:graphicFrame>
      </p:grpSp>
      <p:sp>
        <p:nvSpPr>
          <p:cNvPr id="355336" name="Rectangle 8"/>
          <p:cNvSpPr>
            <a:spLocks noChangeArrowheads="1"/>
          </p:cNvSpPr>
          <p:nvPr/>
        </p:nvSpPr>
        <p:spPr bwMode="auto">
          <a:xfrm>
            <a:off x="533400" y="3276600"/>
            <a:ext cx="5943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Estimate and plug</a:t>
            </a: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558DC-46E3-4B96-85E8-98B06B83C845}" type="slidenum">
              <a:rPr lang="en-AU" altLang="en-US"/>
              <a:pPr/>
              <a:t>29</a:t>
            </a:fld>
            <a:endParaRPr lang="en-AU" altLang="en-US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Cross-spectral Matrix Estimation</a:t>
            </a:r>
          </a:p>
        </p:txBody>
      </p:sp>
      <p:pic>
        <p:nvPicPr>
          <p:cNvPr id="358410" name="Picture 10" descr="DataBlk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25538"/>
            <a:ext cx="6048375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C93B3-84D2-439A-AA1B-504B48FE562C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248400" cy="966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Frequency Domain or Narrowband </a:t>
            </a:r>
            <a:r>
              <a:rPr lang="en-AU" altLang="en-US" dirty="0" err="1">
                <a:effectLst/>
              </a:rPr>
              <a:t>Beamforming</a:t>
            </a:r>
            <a:endParaRPr lang="en-AU" altLang="en-US" dirty="0">
              <a:effectLst/>
            </a:endParaRP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0388" y="2590800"/>
            <a:ext cx="3249612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Narrowband processes</a:t>
            </a:r>
          </a:p>
        </p:txBody>
      </p:sp>
      <p:sp>
        <p:nvSpPr>
          <p:cNvPr id="329737" name="Rectangle 9"/>
          <p:cNvSpPr>
            <a:spLocks noChangeArrowheads="1"/>
          </p:cNvSpPr>
          <p:nvPr/>
        </p:nvSpPr>
        <p:spPr bwMode="auto">
          <a:xfrm>
            <a:off x="560388" y="1290638"/>
            <a:ext cx="76200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Frequency domain</a:t>
            </a:r>
          </a:p>
        </p:txBody>
      </p:sp>
      <p:graphicFrame>
        <p:nvGraphicFramePr>
          <p:cNvPr id="329738" name="Object 10"/>
          <p:cNvGraphicFramePr>
            <a:graphicFrameLocks noChangeAspect="1"/>
          </p:cNvGraphicFramePr>
          <p:nvPr/>
        </p:nvGraphicFramePr>
        <p:xfrm>
          <a:off x="2784475" y="1879600"/>
          <a:ext cx="2900363" cy="519113"/>
        </p:xfrm>
        <a:graphic>
          <a:graphicData uri="http://schemas.openxmlformats.org/presentationml/2006/ole">
            <p:oleObj spid="_x0000_s329762" name="Equation" r:id="rId3" imgW="1346200" imgH="241300" progId="Equation.3">
              <p:embed/>
            </p:oleObj>
          </a:graphicData>
        </a:graphic>
      </p:graphicFrame>
      <p:graphicFrame>
        <p:nvGraphicFramePr>
          <p:cNvPr id="329740" name="Object 12"/>
          <p:cNvGraphicFramePr>
            <a:graphicFrameLocks noChangeAspect="1"/>
          </p:cNvGraphicFramePr>
          <p:nvPr/>
        </p:nvGraphicFramePr>
        <p:xfrm>
          <a:off x="3086100" y="3086100"/>
          <a:ext cx="2598738" cy="519113"/>
        </p:xfrm>
        <a:graphic>
          <a:graphicData uri="http://schemas.openxmlformats.org/presentationml/2006/ole">
            <p:oleObj spid="_x0000_s329763" name="Equation" r:id="rId4" imgW="1206500" imgH="241300" progId="Equation.3">
              <p:embed/>
            </p:oleObj>
          </a:graphicData>
        </a:graphic>
      </p:graphicFrame>
      <p:sp>
        <p:nvSpPr>
          <p:cNvPr id="329741" name="Rectangle 13"/>
          <p:cNvSpPr>
            <a:spLocks noChangeArrowheads="1"/>
          </p:cNvSpPr>
          <p:nvPr/>
        </p:nvSpPr>
        <p:spPr bwMode="auto">
          <a:xfrm>
            <a:off x="533400" y="3771900"/>
            <a:ext cx="8382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Conventional 		Shaded			Null-steering</a:t>
            </a:r>
          </a:p>
        </p:txBody>
      </p:sp>
      <p:graphicFrame>
        <p:nvGraphicFramePr>
          <p:cNvPr id="329742" name="Object 14"/>
          <p:cNvGraphicFramePr>
            <a:graphicFrameLocks noChangeAspect="1"/>
          </p:cNvGraphicFramePr>
          <p:nvPr/>
        </p:nvGraphicFramePr>
        <p:xfrm>
          <a:off x="381000" y="4305300"/>
          <a:ext cx="1970088" cy="846138"/>
        </p:xfrm>
        <a:graphic>
          <a:graphicData uri="http://schemas.openxmlformats.org/presentationml/2006/ole">
            <p:oleObj spid="_x0000_s329764" name="Equation" r:id="rId5" imgW="914400" imgH="393700" progId="Equation.3">
              <p:embed/>
            </p:oleObj>
          </a:graphicData>
        </a:graphic>
      </p:graphicFrame>
      <p:graphicFrame>
        <p:nvGraphicFramePr>
          <p:cNvPr id="329743" name="Object 15"/>
          <p:cNvGraphicFramePr>
            <a:graphicFrameLocks noChangeAspect="1"/>
          </p:cNvGraphicFramePr>
          <p:nvPr/>
        </p:nvGraphicFramePr>
        <p:xfrm>
          <a:off x="2801938" y="4468813"/>
          <a:ext cx="2627312" cy="519112"/>
        </p:xfrm>
        <a:graphic>
          <a:graphicData uri="http://schemas.openxmlformats.org/presentationml/2006/ole">
            <p:oleObj spid="_x0000_s329765" name="Equation" r:id="rId6" imgW="1218671" imgH="241195" progId="Equation.3">
              <p:embed/>
            </p:oleObj>
          </a:graphicData>
        </a:graphic>
      </p:graphicFrame>
      <p:sp>
        <p:nvSpPr>
          <p:cNvPr id="329744" name="Rectangle 16"/>
          <p:cNvSpPr>
            <a:spLocks noChangeArrowheads="1"/>
          </p:cNvSpPr>
          <p:nvPr/>
        </p:nvSpPr>
        <p:spPr bwMode="auto">
          <a:xfrm>
            <a:off x="398463" y="5715000"/>
            <a:ext cx="24034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steering vector</a:t>
            </a:r>
          </a:p>
        </p:txBody>
      </p:sp>
      <p:sp>
        <p:nvSpPr>
          <p:cNvPr id="329745" name="Line 17"/>
          <p:cNvSpPr>
            <a:spLocks noChangeShapeType="1"/>
          </p:cNvSpPr>
          <p:nvPr/>
        </p:nvSpPr>
        <p:spPr bwMode="auto">
          <a:xfrm flipV="1">
            <a:off x="1600200" y="4987925"/>
            <a:ext cx="381000" cy="72707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graphicFrame>
        <p:nvGraphicFramePr>
          <p:cNvPr id="329746" name="Object 18"/>
          <p:cNvGraphicFramePr>
            <a:graphicFrameLocks noChangeAspect="1"/>
          </p:cNvGraphicFramePr>
          <p:nvPr/>
        </p:nvGraphicFramePr>
        <p:xfrm>
          <a:off x="5703888" y="4168775"/>
          <a:ext cx="2982912" cy="982663"/>
        </p:xfrm>
        <a:graphic>
          <a:graphicData uri="http://schemas.openxmlformats.org/presentationml/2006/ole">
            <p:oleObj spid="_x0000_s329766" name="Equation" r:id="rId7" imgW="1384300" imgH="457200" progId="Equation.3">
              <p:embed/>
            </p:oleObj>
          </a:graphicData>
        </a:graphic>
      </p:graphicFrame>
      <p:graphicFrame>
        <p:nvGraphicFramePr>
          <p:cNvPr id="329747" name="Object 19"/>
          <p:cNvGraphicFramePr>
            <a:graphicFrameLocks noChangeAspect="1"/>
          </p:cNvGraphicFramePr>
          <p:nvPr/>
        </p:nvGraphicFramePr>
        <p:xfrm>
          <a:off x="6248400" y="5151438"/>
          <a:ext cx="1587500" cy="1036637"/>
        </p:xfrm>
        <a:graphic>
          <a:graphicData uri="http://schemas.openxmlformats.org/presentationml/2006/ole">
            <p:oleObj spid="_x0000_s329767" name="Equation" r:id="rId8" imgW="736600" imgH="482600" progId="Equation.3">
              <p:embed/>
            </p:oleObj>
          </a:graphicData>
        </a:graphic>
      </p:graphicFrame>
      <p:sp>
        <p:nvSpPr>
          <p:cNvPr id="329748" name="Line 20"/>
          <p:cNvSpPr>
            <a:spLocks noChangeShapeType="1"/>
          </p:cNvSpPr>
          <p:nvPr/>
        </p:nvSpPr>
        <p:spPr bwMode="auto">
          <a:xfrm flipV="1">
            <a:off x="5867400" y="5943600"/>
            <a:ext cx="9144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29749" name="Rectangle 21"/>
          <p:cNvSpPr>
            <a:spLocks noChangeArrowheads="1"/>
          </p:cNvSpPr>
          <p:nvPr/>
        </p:nvSpPr>
        <p:spPr bwMode="auto">
          <a:xfrm>
            <a:off x="3986213" y="5692775"/>
            <a:ext cx="18811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null direction</a:t>
            </a: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5CD9F-5ADD-405E-9550-6BF9FB81563D}" type="slidenum">
              <a:rPr lang="en-AU" altLang="en-US"/>
              <a:pPr/>
              <a:t>30</a:t>
            </a:fld>
            <a:endParaRPr lang="en-AU" altLang="en-US"/>
          </a:p>
        </p:txBody>
      </p:sp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858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Cross-spectral Matrix Estimation</a:t>
            </a:r>
          </a:p>
        </p:txBody>
      </p:sp>
      <p:sp>
        <p:nvSpPr>
          <p:cNvPr id="360452" name="Rectangle 4"/>
          <p:cNvSpPr>
            <a:spLocks noChangeArrowheads="1"/>
          </p:cNvSpPr>
          <p:nvPr/>
        </p:nvSpPr>
        <p:spPr bwMode="auto">
          <a:xfrm>
            <a:off x="533400" y="1066800"/>
            <a:ext cx="2133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For each block</a:t>
            </a:r>
          </a:p>
        </p:txBody>
      </p:sp>
      <p:graphicFrame>
        <p:nvGraphicFramePr>
          <p:cNvPr id="360453" name="Object 5"/>
          <p:cNvGraphicFramePr>
            <a:graphicFrameLocks noChangeAspect="1"/>
          </p:cNvGraphicFramePr>
          <p:nvPr/>
        </p:nvGraphicFramePr>
        <p:xfrm>
          <a:off x="1690688" y="1674813"/>
          <a:ext cx="5089525" cy="928687"/>
        </p:xfrm>
        <a:graphic>
          <a:graphicData uri="http://schemas.openxmlformats.org/presentationml/2006/ole">
            <p:oleObj spid="_x0000_s405510" name="Equation" r:id="rId3" imgW="2362200" imgH="431800" progId="Equation.3">
              <p:embed/>
            </p:oleObj>
          </a:graphicData>
        </a:graphic>
      </p:graphicFrame>
      <p:graphicFrame>
        <p:nvGraphicFramePr>
          <p:cNvPr id="360454" name="Object 6"/>
          <p:cNvGraphicFramePr>
            <a:graphicFrameLocks noChangeAspect="1"/>
          </p:cNvGraphicFramePr>
          <p:nvPr/>
        </p:nvGraphicFramePr>
        <p:xfrm>
          <a:off x="330200" y="2895600"/>
          <a:ext cx="5499100" cy="928688"/>
        </p:xfrm>
        <a:graphic>
          <a:graphicData uri="http://schemas.openxmlformats.org/presentationml/2006/ole">
            <p:oleObj spid="_x0000_s405511" name="Equation" r:id="rId4" imgW="2552700" imgH="431800" progId="Equation.3">
              <p:embed/>
            </p:oleObj>
          </a:graphicData>
        </a:graphic>
      </p:graphicFrame>
      <p:graphicFrame>
        <p:nvGraphicFramePr>
          <p:cNvPr id="360455" name="Object 7"/>
          <p:cNvGraphicFramePr>
            <a:graphicFrameLocks noChangeAspect="1"/>
          </p:cNvGraphicFramePr>
          <p:nvPr/>
        </p:nvGraphicFramePr>
        <p:xfrm>
          <a:off x="5105400" y="3824288"/>
          <a:ext cx="2844800" cy="2076450"/>
        </p:xfrm>
        <a:graphic>
          <a:graphicData uri="http://schemas.openxmlformats.org/presentationml/2006/ole">
            <p:oleObj spid="_x0000_s405512" name="Equation" r:id="rId5" imgW="1320800" imgH="9652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E65FE-09BF-4DD4-8C0B-C35E416B4B9E}" type="slidenum">
              <a:rPr lang="en-AU" altLang="en-US"/>
              <a:pPr/>
              <a:t>31</a:t>
            </a:fld>
            <a:endParaRPr lang="en-AU" altLang="en-US"/>
          </a:p>
        </p:txBody>
      </p:sp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8305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Estimation Cross-spectral Matrix - Properties</a:t>
            </a:r>
          </a:p>
        </p:txBody>
      </p:sp>
      <p:sp>
        <p:nvSpPr>
          <p:cNvPr id="361475" name="Rectangle 3"/>
          <p:cNvSpPr>
            <a:spLocks noChangeArrowheads="1"/>
          </p:cNvSpPr>
          <p:nvPr/>
        </p:nvSpPr>
        <p:spPr bwMode="auto">
          <a:xfrm>
            <a:off x="533400" y="1066800"/>
            <a:ext cx="2133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Unbiased</a:t>
            </a:r>
          </a:p>
        </p:txBody>
      </p:sp>
      <p:graphicFrame>
        <p:nvGraphicFramePr>
          <p:cNvPr id="361477" name="Object 5"/>
          <p:cNvGraphicFramePr>
            <a:graphicFrameLocks noChangeAspect="1"/>
          </p:cNvGraphicFramePr>
          <p:nvPr/>
        </p:nvGraphicFramePr>
        <p:xfrm>
          <a:off x="1600200" y="1676400"/>
          <a:ext cx="6181725" cy="928688"/>
        </p:xfrm>
        <a:graphic>
          <a:graphicData uri="http://schemas.openxmlformats.org/presentationml/2006/ole">
            <p:oleObj spid="_x0000_s361488" name="Equation" r:id="rId3" imgW="2870200" imgH="431800" progId="Equation.3">
              <p:embed/>
            </p:oleObj>
          </a:graphicData>
        </a:graphic>
      </p:graphicFrame>
      <p:sp>
        <p:nvSpPr>
          <p:cNvPr id="361479" name="Rectangle 7"/>
          <p:cNvSpPr>
            <a:spLocks noChangeArrowheads="1"/>
          </p:cNvSpPr>
          <p:nvPr/>
        </p:nvSpPr>
        <p:spPr bwMode="auto">
          <a:xfrm>
            <a:off x="533400" y="2605088"/>
            <a:ext cx="2133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Non-singular if </a:t>
            </a:r>
          </a:p>
        </p:txBody>
      </p:sp>
      <p:graphicFrame>
        <p:nvGraphicFramePr>
          <p:cNvPr id="361481" name="Object 9"/>
          <p:cNvGraphicFramePr>
            <a:graphicFrameLocks noChangeAspect="1"/>
          </p:cNvGraphicFramePr>
          <p:nvPr/>
        </p:nvGraphicFramePr>
        <p:xfrm>
          <a:off x="3276600" y="3036888"/>
          <a:ext cx="1012825" cy="355600"/>
        </p:xfrm>
        <a:graphic>
          <a:graphicData uri="http://schemas.openxmlformats.org/presentationml/2006/ole">
            <p:oleObj spid="_x0000_s361489" name="Equation" r:id="rId4" imgW="469696" imgH="165028" progId="Equation.3">
              <p:embed/>
            </p:oleObj>
          </a:graphicData>
        </a:graphic>
      </p:graphicFrame>
      <p:sp>
        <p:nvSpPr>
          <p:cNvPr id="361482" name="Rectangle 10"/>
          <p:cNvSpPr>
            <a:spLocks noChangeArrowheads="1"/>
          </p:cNvSpPr>
          <p:nvPr/>
        </p:nvSpPr>
        <p:spPr bwMode="auto">
          <a:xfrm>
            <a:off x="533400" y="3657600"/>
            <a:ext cx="5105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Maximum Likelihood Estimator</a:t>
            </a:r>
          </a:p>
        </p:txBody>
      </p:sp>
      <p:sp>
        <p:nvSpPr>
          <p:cNvPr id="361483" name="Rectangle 11"/>
          <p:cNvSpPr>
            <a:spLocks noChangeArrowheads="1"/>
          </p:cNvSpPr>
          <p:nvPr/>
        </p:nvSpPr>
        <p:spPr bwMode="auto">
          <a:xfrm>
            <a:off x="533400" y="4572000"/>
            <a:ext cx="5105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Complex Wishart Distribution</a:t>
            </a: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EA77-1201-4722-8293-DBD2C50818F7}" type="slidenum">
              <a:rPr lang="en-AU" altLang="en-US"/>
              <a:pPr/>
              <a:t>32</a:t>
            </a:fld>
            <a:endParaRPr lang="en-AU" altLang="en-US"/>
          </a:p>
        </p:txBody>
      </p:sp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8305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SMI </a:t>
            </a:r>
            <a:r>
              <a:rPr lang="en-AU" altLang="en-US" dirty="0" err="1">
                <a:effectLst/>
              </a:rPr>
              <a:t>Beamforming</a:t>
            </a:r>
            <a:r>
              <a:rPr lang="en-AU" altLang="en-US" dirty="0">
                <a:effectLst/>
              </a:rPr>
              <a:t> - Conventional</a:t>
            </a:r>
          </a:p>
        </p:txBody>
      </p:sp>
      <p:sp>
        <p:nvSpPr>
          <p:cNvPr id="362501" name="Rectangle 5"/>
          <p:cNvSpPr>
            <a:spLocks noChangeArrowheads="1"/>
          </p:cNvSpPr>
          <p:nvPr/>
        </p:nvSpPr>
        <p:spPr bwMode="auto">
          <a:xfrm>
            <a:off x="533400" y="1995488"/>
            <a:ext cx="533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Output power averaged over </a:t>
            </a:r>
            <a:r>
              <a:rPr kumimoji="0" lang="en-AU" altLang="en-US" sz="2000" b="1" i="1">
                <a:solidFill>
                  <a:schemeClr val="bg2"/>
                </a:solidFill>
                <a:latin typeface="Arial" charset="0"/>
              </a:rPr>
              <a:t>M</a:t>
            </a: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 blocks </a:t>
            </a:r>
          </a:p>
        </p:txBody>
      </p:sp>
      <p:sp>
        <p:nvSpPr>
          <p:cNvPr id="362503" name="Rectangle 7"/>
          <p:cNvSpPr>
            <a:spLocks noChangeArrowheads="1"/>
          </p:cNvSpPr>
          <p:nvPr/>
        </p:nvSpPr>
        <p:spPr bwMode="auto">
          <a:xfrm>
            <a:off x="533400" y="4876800"/>
            <a:ext cx="5105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62504" name="Rectangle 8"/>
          <p:cNvSpPr>
            <a:spLocks noChangeArrowheads="1"/>
          </p:cNvSpPr>
          <p:nvPr/>
        </p:nvSpPr>
        <p:spPr bwMode="auto">
          <a:xfrm>
            <a:off x="533400" y="4572000"/>
            <a:ext cx="5105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Unbiased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Chi-square - 2M degrees of freedom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Variance of power estimates</a:t>
            </a:r>
          </a:p>
        </p:txBody>
      </p:sp>
      <p:graphicFrame>
        <p:nvGraphicFramePr>
          <p:cNvPr id="362505" name="Object 9"/>
          <p:cNvGraphicFramePr>
            <a:graphicFrameLocks noChangeAspect="1"/>
          </p:cNvGraphicFramePr>
          <p:nvPr/>
        </p:nvGraphicFramePr>
        <p:xfrm>
          <a:off x="2128838" y="1033463"/>
          <a:ext cx="4214812" cy="846137"/>
        </p:xfrm>
        <a:graphic>
          <a:graphicData uri="http://schemas.openxmlformats.org/presentationml/2006/ole">
            <p:oleObj spid="_x0000_s406534" name="Equation" r:id="rId3" imgW="1955800" imgH="393700" progId="Equation.3">
              <p:embed/>
            </p:oleObj>
          </a:graphicData>
        </a:graphic>
      </p:graphicFrame>
      <p:graphicFrame>
        <p:nvGraphicFramePr>
          <p:cNvPr id="362506" name="Object 10"/>
          <p:cNvGraphicFramePr>
            <a:graphicFrameLocks noChangeAspect="1"/>
          </p:cNvGraphicFramePr>
          <p:nvPr/>
        </p:nvGraphicFramePr>
        <p:xfrm>
          <a:off x="2044700" y="2605088"/>
          <a:ext cx="5994400" cy="1803400"/>
        </p:xfrm>
        <a:graphic>
          <a:graphicData uri="http://schemas.openxmlformats.org/presentationml/2006/ole">
            <p:oleObj spid="_x0000_s406535" name="Equation" r:id="rId4" imgW="2781300" imgH="838200" progId="Equation.3">
              <p:embed/>
            </p:oleObj>
          </a:graphicData>
        </a:graphic>
      </p:graphicFrame>
      <p:graphicFrame>
        <p:nvGraphicFramePr>
          <p:cNvPr id="362507" name="Object 11"/>
          <p:cNvGraphicFramePr>
            <a:graphicFrameLocks noChangeAspect="1"/>
          </p:cNvGraphicFramePr>
          <p:nvPr/>
        </p:nvGraphicFramePr>
        <p:xfrm>
          <a:off x="5105400" y="5257800"/>
          <a:ext cx="3559175" cy="901700"/>
        </p:xfrm>
        <a:graphic>
          <a:graphicData uri="http://schemas.openxmlformats.org/presentationml/2006/ole">
            <p:oleObj spid="_x0000_s406536" name="Equation" r:id="rId5" imgW="1651000" imgH="4191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1C033-CF7C-4210-A1EB-E8E820F7C406}" type="slidenum">
              <a:rPr lang="en-AU" altLang="en-US"/>
              <a:pPr/>
              <a:t>33</a:t>
            </a:fld>
            <a:endParaRPr lang="en-AU" altLang="en-US"/>
          </a:p>
        </p:txBody>
      </p:sp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8305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SMI </a:t>
            </a:r>
            <a:r>
              <a:rPr lang="en-AU" altLang="en-US" dirty="0" err="1">
                <a:effectLst/>
              </a:rPr>
              <a:t>Beamforming</a:t>
            </a:r>
            <a:r>
              <a:rPr lang="en-AU" altLang="en-US" dirty="0">
                <a:effectLst/>
              </a:rPr>
              <a:t> – MVDR</a:t>
            </a:r>
          </a:p>
        </p:txBody>
      </p:sp>
      <p:sp>
        <p:nvSpPr>
          <p:cNvPr id="363523" name="Rectangle 3"/>
          <p:cNvSpPr>
            <a:spLocks noChangeArrowheads="1"/>
          </p:cNvSpPr>
          <p:nvPr/>
        </p:nvSpPr>
        <p:spPr bwMode="auto">
          <a:xfrm>
            <a:off x="533400" y="1995488"/>
            <a:ext cx="533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Output power averaged over </a:t>
            </a:r>
            <a:r>
              <a:rPr kumimoji="0" lang="en-AU" altLang="en-US" sz="2000" b="1" i="1">
                <a:solidFill>
                  <a:schemeClr val="bg2"/>
                </a:solidFill>
                <a:latin typeface="Arial" charset="0"/>
              </a:rPr>
              <a:t>M</a:t>
            </a: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 blocks </a:t>
            </a:r>
          </a:p>
        </p:txBody>
      </p:sp>
      <p:sp>
        <p:nvSpPr>
          <p:cNvPr id="363525" name="Rectangle 5"/>
          <p:cNvSpPr>
            <a:spLocks noChangeArrowheads="1"/>
          </p:cNvSpPr>
          <p:nvPr/>
        </p:nvSpPr>
        <p:spPr bwMode="auto">
          <a:xfrm>
            <a:off x="533400" y="2605088"/>
            <a:ext cx="5715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Biased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Chi-square – 2(M-K+1) degrees of freedom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Variance of power estimates</a:t>
            </a:r>
          </a:p>
        </p:txBody>
      </p:sp>
      <p:graphicFrame>
        <p:nvGraphicFramePr>
          <p:cNvPr id="363528" name="Object 8"/>
          <p:cNvGraphicFramePr>
            <a:graphicFrameLocks noChangeAspect="1"/>
          </p:cNvGraphicFramePr>
          <p:nvPr/>
        </p:nvGraphicFramePr>
        <p:xfrm>
          <a:off x="1676400" y="4191000"/>
          <a:ext cx="5969000" cy="1749425"/>
        </p:xfrm>
        <a:graphic>
          <a:graphicData uri="http://schemas.openxmlformats.org/presentationml/2006/ole">
            <p:oleObj spid="_x0000_s363534" name="Equation" r:id="rId3" imgW="2768600" imgH="812800" progId="Equation.3">
              <p:embed/>
            </p:oleObj>
          </a:graphicData>
        </a:graphic>
      </p:graphicFrame>
      <p:graphicFrame>
        <p:nvGraphicFramePr>
          <p:cNvPr id="363529" name="Object 9"/>
          <p:cNvGraphicFramePr>
            <a:graphicFrameLocks noChangeAspect="1"/>
          </p:cNvGraphicFramePr>
          <p:nvPr/>
        </p:nvGraphicFramePr>
        <p:xfrm>
          <a:off x="2514600" y="1036638"/>
          <a:ext cx="4024313" cy="957262"/>
        </p:xfrm>
        <a:graphic>
          <a:graphicData uri="http://schemas.openxmlformats.org/presentationml/2006/ole">
            <p:oleObj spid="_x0000_s363535" name="Equation" r:id="rId4" imgW="1866090" imgH="444307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2B57E-CD2B-4EDB-8476-C8416B005F7A}" type="slidenum">
              <a:rPr lang="en-AU" altLang="en-US"/>
              <a:pPr/>
              <a:t>34</a:t>
            </a:fld>
            <a:endParaRPr lang="en-AU" altLang="en-US"/>
          </a:p>
        </p:txBody>
      </p:sp>
      <p:pic>
        <p:nvPicPr>
          <p:cNvPr id="368644" name="Picture 4" descr="CBFMVDRvsAzULAExactSimu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125538"/>
            <a:ext cx="6119812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4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55955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SMI </a:t>
            </a:r>
            <a:r>
              <a:rPr lang="en-AU" altLang="en-US" dirty="0" err="1">
                <a:effectLst/>
              </a:rPr>
              <a:t>Beamformer</a:t>
            </a:r>
            <a:r>
              <a:rPr lang="en-AU" altLang="en-US" dirty="0">
                <a:effectLst/>
              </a:rPr>
              <a:t> – Simulated Data</a:t>
            </a:r>
          </a:p>
        </p:txBody>
      </p:sp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1B1B4-6A97-4956-A3FC-9393977E208C}" type="slidenum">
              <a:rPr lang="en-AU" altLang="en-US"/>
              <a:pPr/>
              <a:t>35</a:t>
            </a:fld>
            <a:endParaRPr lang="en-AU" altLang="en-US"/>
          </a:p>
        </p:txBody>
      </p:sp>
      <p:pic>
        <p:nvPicPr>
          <p:cNvPr id="369668" name="Picture 4" descr="MVDRDiagLoadComp12Av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63" y="1844675"/>
            <a:ext cx="5113337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562725" cy="633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SMI </a:t>
            </a:r>
            <a:r>
              <a:rPr lang="en-AU" altLang="en-US" dirty="0" err="1">
                <a:effectLst/>
              </a:rPr>
              <a:t>Beamformer</a:t>
            </a:r>
            <a:r>
              <a:rPr lang="en-AU" altLang="en-US" dirty="0">
                <a:effectLst/>
              </a:rPr>
              <a:t> – Diagonal Loading</a:t>
            </a:r>
          </a:p>
        </p:txBody>
      </p:sp>
      <p:graphicFrame>
        <p:nvGraphicFramePr>
          <p:cNvPr id="369670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625475" y="1196975"/>
          <a:ext cx="2778125" cy="555625"/>
        </p:xfrm>
        <a:graphic>
          <a:graphicData uri="http://schemas.openxmlformats.org/presentationml/2006/ole">
            <p:oleObj spid="_x0000_s369674" name="Equation" r:id="rId4" imgW="1269449" imgH="25389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6A3E8-E6AE-4AE5-8126-9F8B8C999D74}" type="slidenum">
              <a:rPr lang="en-AU" altLang="en-US"/>
              <a:pPr/>
              <a:t>36</a:t>
            </a:fld>
            <a:endParaRPr lang="en-AU" altLang="en-US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132638" cy="633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SMI </a:t>
            </a:r>
            <a:r>
              <a:rPr lang="en-AU" altLang="en-US" dirty="0" err="1">
                <a:effectLst/>
              </a:rPr>
              <a:t>Beamformer</a:t>
            </a:r>
            <a:r>
              <a:rPr lang="en-AU" altLang="en-US" dirty="0">
                <a:effectLst/>
              </a:rPr>
              <a:t> – Sonar application I</a:t>
            </a:r>
          </a:p>
        </p:txBody>
      </p:sp>
      <p:pic>
        <p:nvPicPr>
          <p:cNvPr id="372740" name="Picture 4" descr="SMIAzPowandFreqP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908050"/>
            <a:ext cx="3162300" cy="5473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2741" name="Rectangle 5"/>
          <p:cNvSpPr>
            <a:spLocks noChangeArrowheads="1"/>
          </p:cNvSpPr>
          <p:nvPr/>
        </p:nvSpPr>
        <p:spPr bwMode="auto">
          <a:xfrm>
            <a:off x="323850" y="1690688"/>
            <a:ext cx="3240088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Beam power vs azimuth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Averaged over a range of frequencies</a:t>
            </a:r>
          </a:p>
        </p:txBody>
      </p:sp>
      <p:sp>
        <p:nvSpPr>
          <p:cNvPr id="372742" name="Rectangle 6"/>
          <p:cNvSpPr>
            <a:spLocks noChangeArrowheads="1"/>
          </p:cNvSpPr>
          <p:nvPr/>
        </p:nvSpPr>
        <p:spPr bwMode="auto">
          <a:xfrm>
            <a:off x="323850" y="4468813"/>
            <a:ext cx="3240088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Beam power vs angle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Steered ~ 50 degrees </a:t>
            </a:r>
          </a:p>
        </p:txBody>
      </p:sp>
      <p:sp>
        <p:nvSpPr>
          <p:cNvPr id="372744" name="AutoShape 8"/>
          <p:cNvSpPr>
            <a:spLocks noChangeArrowheads="1"/>
          </p:cNvSpPr>
          <p:nvPr/>
        </p:nvSpPr>
        <p:spPr bwMode="auto">
          <a:xfrm>
            <a:off x="3779838" y="2205038"/>
            <a:ext cx="863600" cy="360362"/>
          </a:xfrm>
          <a:prstGeom prst="rightArrow">
            <a:avLst>
              <a:gd name="adj1" fmla="val 50000"/>
              <a:gd name="adj2" fmla="val 59912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72745" name="AutoShape 9"/>
          <p:cNvSpPr>
            <a:spLocks noChangeArrowheads="1"/>
          </p:cNvSpPr>
          <p:nvPr/>
        </p:nvSpPr>
        <p:spPr bwMode="auto">
          <a:xfrm>
            <a:off x="3779838" y="4797425"/>
            <a:ext cx="863600" cy="360363"/>
          </a:xfrm>
          <a:prstGeom prst="rightArrow">
            <a:avLst>
              <a:gd name="adj1" fmla="val 50000"/>
              <a:gd name="adj2" fmla="val 59912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8F94C-75F9-412D-84F8-53CEF7D61341}" type="slidenum">
              <a:rPr lang="en-AU" altLang="en-US"/>
              <a:pPr/>
              <a:t>37</a:t>
            </a:fld>
            <a:endParaRPr lang="en-AU" altLang="en-US"/>
          </a:p>
        </p:txBody>
      </p:sp>
      <p:pic>
        <p:nvPicPr>
          <p:cNvPr id="371716" name="Picture 4" descr="ReducedLeak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981075"/>
            <a:ext cx="470852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17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210425" cy="633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SMI </a:t>
            </a:r>
            <a:r>
              <a:rPr lang="en-AU" altLang="en-US" dirty="0" err="1">
                <a:effectLst/>
              </a:rPr>
              <a:t>Beamformer</a:t>
            </a:r>
            <a:r>
              <a:rPr lang="en-AU" altLang="en-US" dirty="0">
                <a:effectLst/>
              </a:rPr>
              <a:t> – Sonar application II</a:t>
            </a:r>
          </a:p>
        </p:txBody>
      </p:sp>
      <p:pic>
        <p:nvPicPr>
          <p:cNvPr id="371718" name="Picture 6" descr="Bar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2565400"/>
            <a:ext cx="3778250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91159-146A-4904-B83B-7BF5A5409416}" type="slidenum">
              <a:rPr lang="en-AU" altLang="en-US"/>
              <a:pPr/>
              <a:t>38</a:t>
            </a:fld>
            <a:endParaRPr lang="en-AU" altLang="en-US"/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574675"/>
            <a:ext cx="3355975" cy="13684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sz="2400" dirty="0">
                <a:effectLst/>
              </a:rPr>
              <a:t>SMI </a:t>
            </a:r>
            <a:r>
              <a:rPr lang="en-AU" altLang="en-US" sz="2400" dirty="0" err="1">
                <a:effectLst/>
              </a:rPr>
              <a:t>Beamformer</a:t>
            </a:r>
            <a:r>
              <a:rPr lang="en-AU" altLang="en-US" sz="2400" dirty="0">
                <a:effectLst/>
              </a:rPr>
              <a:t> </a:t>
            </a:r>
            <a:br>
              <a:rPr lang="en-AU" altLang="en-US" sz="2400" dirty="0">
                <a:effectLst/>
              </a:rPr>
            </a:br>
            <a:r>
              <a:rPr lang="en-AU" altLang="en-US" sz="2400" dirty="0">
                <a:effectLst/>
              </a:rPr>
              <a:t/>
            </a:r>
            <a:br>
              <a:rPr lang="en-AU" altLang="en-US" sz="2400" dirty="0">
                <a:effectLst/>
              </a:rPr>
            </a:br>
            <a:r>
              <a:rPr lang="en-AU" altLang="en-US" sz="2400" dirty="0">
                <a:effectLst/>
              </a:rPr>
              <a:t>Sonar application III</a:t>
            </a: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3813175" y="574675"/>
            <a:ext cx="4675188" cy="5802313"/>
            <a:chOff x="2295" y="173"/>
            <a:chExt cx="2945" cy="3655"/>
          </a:xfrm>
        </p:grpSpPr>
        <p:pic>
          <p:nvPicPr>
            <p:cNvPr id="373765" name="Picture 5" descr="Azimuth_blackColouredDiagram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6" y="173"/>
              <a:ext cx="2244" cy="3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3766" name="Rectangle 6"/>
            <p:cNvSpPr>
              <a:spLocks noChangeArrowheads="1"/>
            </p:cNvSpPr>
            <p:nvPr/>
          </p:nvSpPr>
          <p:spPr bwMode="auto">
            <a:xfrm>
              <a:off x="2996" y="3496"/>
              <a:ext cx="862" cy="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1">
                  <a:solidFill>
                    <a:schemeClr val="bg2"/>
                  </a:solidFill>
                  <a:latin typeface="Times" pitchFamily="18" charset="0"/>
                  <a:cs typeface="Times New Roman" pitchFamily="18" charset="0"/>
                </a:rPr>
                <a:t>Frequency</a:t>
              </a:r>
            </a:p>
          </p:txBody>
        </p:sp>
        <p:sp>
          <p:nvSpPr>
            <p:cNvPr id="373767" name="Rectangle 7"/>
            <p:cNvSpPr>
              <a:spLocks noChangeArrowheads="1"/>
            </p:cNvSpPr>
            <p:nvPr/>
          </p:nvSpPr>
          <p:spPr bwMode="auto">
            <a:xfrm>
              <a:off x="2295" y="2768"/>
              <a:ext cx="713" cy="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1">
                  <a:solidFill>
                    <a:schemeClr val="bg2"/>
                  </a:solidFill>
                  <a:latin typeface="Times" pitchFamily="18" charset="0"/>
                  <a:cs typeface="Times New Roman" pitchFamily="18" charset="0"/>
                </a:rPr>
                <a:t>Azimuth</a:t>
              </a:r>
            </a:p>
          </p:txBody>
        </p:sp>
        <p:sp>
          <p:nvSpPr>
            <p:cNvPr id="373768" name="Line 8"/>
            <p:cNvSpPr>
              <a:spLocks noChangeShapeType="1"/>
            </p:cNvSpPr>
            <p:nvPr/>
          </p:nvSpPr>
          <p:spPr bwMode="auto">
            <a:xfrm>
              <a:off x="3858" y="3680"/>
              <a:ext cx="55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73769" name="Line 9"/>
            <p:cNvSpPr>
              <a:spLocks noChangeShapeType="1"/>
            </p:cNvSpPr>
            <p:nvPr/>
          </p:nvSpPr>
          <p:spPr bwMode="auto">
            <a:xfrm rot="-5400000">
              <a:off x="2427" y="2469"/>
              <a:ext cx="55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</p:grpSp>
      <p:pic>
        <p:nvPicPr>
          <p:cNvPr id="373770" name="Picture 10" descr="Bar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2349500"/>
            <a:ext cx="4078288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92091-C040-4B0D-ACA6-AA680396E005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43434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Maximising Array Gain</a:t>
            </a:r>
          </a:p>
        </p:txBody>
      </p:sp>
      <p:sp>
        <p:nvSpPr>
          <p:cNvPr id="33076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4010025" cy="571500"/>
          </a:xfrm>
        </p:spPr>
        <p:txBody>
          <a:bodyPr/>
          <a:lstStyle/>
          <a:p>
            <a:r>
              <a:rPr lang="en-AU" altLang="en-US"/>
              <a:t>Maximise the SNR in a beam</a:t>
            </a:r>
          </a:p>
        </p:txBody>
      </p:sp>
      <p:graphicFrame>
        <p:nvGraphicFramePr>
          <p:cNvPr id="330766" name="Object 14"/>
          <p:cNvGraphicFramePr>
            <a:graphicFrameLocks noChangeAspect="1"/>
          </p:cNvGraphicFramePr>
          <p:nvPr/>
        </p:nvGraphicFramePr>
        <p:xfrm>
          <a:off x="2798763" y="1676400"/>
          <a:ext cx="3173412" cy="490538"/>
        </p:xfrm>
        <a:graphic>
          <a:graphicData uri="http://schemas.openxmlformats.org/presentationml/2006/ole">
            <p:oleObj spid="_x0000_s394246" name="Equation" r:id="rId3" imgW="1473200" imgH="228600" progId="Equation.3">
              <p:embed/>
            </p:oleObj>
          </a:graphicData>
        </a:graphic>
      </p:graphicFrame>
      <p:sp>
        <p:nvSpPr>
          <p:cNvPr id="330767" name="Rectangle 15"/>
          <p:cNvSpPr>
            <a:spLocks noChangeArrowheads="1"/>
          </p:cNvSpPr>
          <p:nvPr/>
        </p:nvSpPr>
        <p:spPr bwMode="auto">
          <a:xfrm>
            <a:off x="333375" y="2452688"/>
            <a:ext cx="40100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Maximise </a:t>
            </a:r>
            <a:r>
              <a:rPr kumimoji="0" lang="en-AU" altLang="en-US" sz="2000" b="1" i="1">
                <a:solidFill>
                  <a:schemeClr val="bg2"/>
                </a:solidFill>
                <a:latin typeface="Arial" charset="0"/>
              </a:rPr>
              <a:t>G</a:t>
            </a: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 : Array Gain</a:t>
            </a:r>
          </a:p>
        </p:txBody>
      </p:sp>
      <p:graphicFrame>
        <p:nvGraphicFramePr>
          <p:cNvPr id="330768" name="Object 16"/>
          <p:cNvGraphicFramePr>
            <a:graphicFrameLocks noChangeAspect="1"/>
          </p:cNvGraphicFramePr>
          <p:nvPr/>
        </p:nvGraphicFramePr>
        <p:xfrm>
          <a:off x="995363" y="3105150"/>
          <a:ext cx="7085012" cy="1225550"/>
        </p:xfrm>
        <a:graphic>
          <a:graphicData uri="http://schemas.openxmlformats.org/presentationml/2006/ole">
            <p:oleObj spid="_x0000_s394247" name="Equation" r:id="rId4" imgW="3289300" imgH="571500" progId="Equation.3">
              <p:embed/>
            </p:oleObj>
          </a:graphicData>
        </a:graphic>
      </p:graphicFrame>
      <p:sp>
        <p:nvSpPr>
          <p:cNvPr id="330769" name="Rectangle 17"/>
          <p:cNvSpPr>
            <a:spLocks noChangeArrowheads="1"/>
          </p:cNvSpPr>
          <p:nvPr/>
        </p:nvSpPr>
        <p:spPr bwMode="auto">
          <a:xfrm>
            <a:off x="485775" y="4419600"/>
            <a:ext cx="10382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where  </a:t>
            </a:r>
          </a:p>
        </p:txBody>
      </p:sp>
      <p:graphicFrame>
        <p:nvGraphicFramePr>
          <p:cNvPr id="330770" name="Object 18"/>
          <p:cNvGraphicFramePr>
            <a:graphicFrameLocks noChangeAspect="1"/>
          </p:cNvGraphicFramePr>
          <p:nvPr/>
        </p:nvGraphicFramePr>
        <p:xfrm>
          <a:off x="1955800" y="4962525"/>
          <a:ext cx="2925763" cy="544513"/>
        </p:xfrm>
        <a:graphic>
          <a:graphicData uri="http://schemas.openxmlformats.org/presentationml/2006/ole">
            <p:oleObj spid="_x0000_s394248" name="Equation" r:id="rId5" imgW="1358310" imgH="25389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AC27C-4A3F-461F-8596-2D9ADAA810E3}" type="slidenum">
              <a:rPr lang="en-AU" altLang="en-US"/>
              <a:pPr/>
              <a:t>5</a:t>
            </a:fld>
            <a:endParaRPr lang="en-AU" alt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43434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Maximising Array Gain</a:t>
            </a: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4010025" cy="571500"/>
          </a:xfrm>
        </p:spPr>
        <p:txBody>
          <a:bodyPr/>
          <a:lstStyle/>
          <a:p>
            <a:r>
              <a:rPr lang="en-AU" altLang="en-US"/>
              <a:t>Solution</a:t>
            </a:r>
          </a:p>
        </p:txBody>
      </p:sp>
      <p:sp>
        <p:nvSpPr>
          <p:cNvPr id="332805" name="Rectangle 5"/>
          <p:cNvSpPr>
            <a:spLocks noChangeArrowheads="1"/>
          </p:cNvSpPr>
          <p:nvPr/>
        </p:nvSpPr>
        <p:spPr bwMode="auto">
          <a:xfrm>
            <a:off x="333375" y="2895600"/>
            <a:ext cx="7656513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latin typeface="Arial" charset="0"/>
              </a:rPr>
              <a:t>Note we need to know the noise only cross-spectral matrix</a:t>
            </a:r>
          </a:p>
        </p:txBody>
      </p:sp>
      <p:graphicFrame>
        <p:nvGraphicFramePr>
          <p:cNvPr id="332806" name="Object 6"/>
          <p:cNvGraphicFramePr>
            <a:graphicFrameLocks noChangeAspect="1"/>
          </p:cNvGraphicFramePr>
          <p:nvPr/>
        </p:nvGraphicFramePr>
        <p:xfrm>
          <a:off x="2578100" y="1635125"/>
          <a:ext cx="3529013" cy="571500"/>
        </p:xfrm>
        <a:graphic>
          <a:graphicData uri="http://schemas.openxmlformats.org/presentationml/2006/ole">
            <p:oleObj spid="_x0000_s332817" name="Equation" r:id="rId3" imgW="1637589" imgH="266584" progId="Equation.3">
              <p:embed/>
            </p:oleObj>
          </a:graphicData>
        </a:graphic>
      </p:graphicFrame>
      <p:sp>
        <p:nvSpPr>
          <p:cNvPr id="332807" name="Rectangle 7"/>
          <p:cNvSpPr>
            <a:spLocks noChangeArrowheads="1"/>
          </p:cNvSpPr>
          <p:nvPr/>
        </p:nvSpPr>
        <p:spPr bwMode="auto">
          <a:xfrm>
            <a:off x="485775" y="2206625"/>
            <a:ext cx="10382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latin typeface="Arial" charset="0"/>
              </a:rPr>
              <a:t>where</a:t>
            </a: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  </a:t>
            </a:r>
          </a:p>
        </p:txBody>
      </p:sp>
      <p:graphicFrame>
        <p:nvGraphicFramePr>
          <p:cNvPr id="332808" name="Object 8"/>
          <p:cNvGraphicFramePr>
            <a:graphicFrameLocks noChangeAspect="1"/>
          </p:cNvGraphicFramePr>
          <p:nvPr/>
        </p:nvGraphicFramePr>
        <p:xfrm>
          <a:off x="1371600" y="2260600"/>
          <a:ext cx="3308350" cy="434975"/>
        </p:xfrm>
        <a:graphic>
          <a:graphicData uri="http://schemas.openxmlformats.org/presentationml/2006/ole">
            <p:oleObj spid="_x0000_s332818" name="Equation" r:id="rId4" imgW="1536033" imgH="203112" progId="Equation.3">
              <p:embed/>
            </p:oleObj>
          </a:graphicData>
        </a:graphic>
      </p:graphicFrame>
      <p:sp>
        <p:nvSpPr>
          <p:cNvPr id="332809" name="Rectangle 9"/>
          <p:cNvSpPr>
            <a:spLocks noChangeArrowheads="1"/>
          </p:cNvSpPr>
          <p:nvPr/>
        </p:nvSpPr>
        <p:spPr bwMode="auto">
          <a:xfrm>
            <a:off x="485775" y="3467100"/>
            <a:ext cx="40100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Maximum Array Gain</a:t>
            </a:r>
          </a:p>
        </p:txBody>
      </p:sp>
      <p:graphicFrame>
        <p:nvGraphicFramePr>
          <p:cNvPr id="332810" name="Object 10"/>
          <p:cNvGraphicFramePr>
            <a:graphicFrameLocks noChangeAspect="1"/>
          </p:cNvGraphicFramePr>
          <p:nvPr/>
        </p:nvGraphicFramePr>
        <p:xfrm>
          <a:off x="1719263" y="4324350"/>
          <a:ext cx="5553075" cy="844550"/>
        </p:xfrm>
        <a:graphic>
          <a:graphicData uri="http://schemas.openxmlformats.org/presentationml/2006/ole">
            <p:oleObj spid="_x0000_s332819" name="Equation" r:id="rId5" imgW="2578100" imgH="3937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1BEE9-D5AA-4667-B51A-7EF7D4DF4AD0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43434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/>
              <a:t>Example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2867025" cy="571500"/>
          </a:xfrm>
        </p:spPr>
        <p:txBody>
          <a:bodyPr/>
          <a:lstStyle/>
          <a:p>
            <a:r>
              <a:rPr lang="en-AU" altLang="en-US"/>
              <a:t>Two interferences</a:t>
            </a:r>
          </a:p>
        </p:txBody>
      </p:sp>
      <p:pic>
        <p:nvPicPr>
          <p:cNvPr id="334858" name="Picture 10" descr="Gain2Jam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76400"/>
            <a:ext cx="5410200" cy="43100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3C7DC-C56F-46DF-B351-0141F6D9E8CF}" type="slidenum">
              <a:rPr lang="en-AU" altLang="en-US"/>
              <a:pPr/>
              <a:t>7</a:t>
            </a:fld>
            <a:endParaRPr lang="en-AU" altLang="en-US"/>
          </a:p>
        </p:txBody>
      </p:sp>
      <p:pic>
        <p:nvPicPr>
          <p:cNvPr id="335881" name="Picture 9" descr="GainVsNoi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76350"/>
            <a:ext cx="6553200" cy="4914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72390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Array Gain </a:t>
            </a:r>
            <a:r>
              <a:rPr lang="en-AU" altLang="en-US" dirty="0" err="1">
                <a:effectLst/>
              </a:rPr>
              <a:t>vs</a:t>
            </a:r>
            <a:r>
              <a:rPr lang="en-AU" altLang="en-US" dirty="0">
                <a:effectLst/>
              </a:rPr>
              <a:t> Noise level</a:t>
            </a: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2867025" cy="571500"/>
          </a:xfrm>
        </p:spPr>
        <p:txBody>
          <a:bodyPr/>
          <a:lstStyle/>
          <a:p>
            <a:r>
              <a:rPr lang="en-AU" altLang="en-US"/>
              <a:t>Single interference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EF94E-AC49-40FB-8B4B-61404C1FEC61}" type="slidenum">
              <a:rPr lang="en-AU" altLang="en-US"/>
              <a:pPr/>
              <a:t>8</a:t>
            </a:fld>
            <a:endParaRPr lang="en-AU" altLang="en-US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43434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An Identity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4010025" cy="571500"/>
          </a:xfrm>
        </p:spPr>
        <p:txBody>
          <a:bodyPr/>
          <a:lstStyle/>
          <a:p>
            <a:r>
              <a:rPr lang="en-AU" altLang="en-US"/>
              <a:t>Kantorovich inequality</a:t>
            </a:r>
          </a:p>
        </p:txBody>
      </p:sp>
      <p:graphicFrame>
        <p:nvGraphicFramePr>
          <p:cNvPr id="336905" name="Object 9"/>
          <p:cNvGraphicFramePr>
            <a:graphicFrameLocks noChangeAspect="1"/>
          </p:cNvGraphicFramePr>
          <p:nvPr/>
        </p:nvGraphicFramePr>
        <p:xfrm>
          <a:off x="1785938" y="2055813"/>
          <a:ext cx="5114925" cy="1306512"/>
        </p:xfrm>
        <a:graphic>
          <a:graphicData uri="http://schemas.openxmlformats.org/presentationml/2006/ole">
            <p:oleObj spid="_x0000_s336916" name="Equation" r:id="rId3" imgW="2374900" imgH="609600" progId="Equation.3">
              <p:embed/>
            </p:oleObj>
          </a:graphicData>
        </a:graphic>
      </p:graphicFrame>
      <p:graphicFrame>
        <p:nvGraphicFramePr>
          <p:cNvPr id="336906" name="Object 10"/>
          <p:cNvGraphicFramePr>
            <a:graphicFrameLocks noChangeAspect="1"/>
          </p:cNvGraphicFramePr>
          <p:nvPr/>
        </p:nvGraphicFramePr>
        <p:xfrm>
          <a:off x="1949450" y="3849688"/>
          <a:ext cx="4787900" cy="490537"/>
        </p:xfrm>
        <a:graphic>
          <a:graphicData uri="http://schemas.openxmlformats.org/presentationml/2006/ole">
            <p:oleObj spid="_x0000_s336917" name="Equation" r:id="rId4" imgW="2222500" imgH="228600" progId="Equation.3">
              <p:embed/>
            </p:oleObj>
          </a:graphicData>
        </a:graphic>
      </p:graphicFrame>
      <p:graphicFrame>
        <p:nvGraphicFramePr>
          <p:cNvPr id="336907" name="Object 11"/>
          <p:cNvGraphicFramePr>
            <a:graphicFrameLocks noChangeAspect="1"/>
          </p:cNvGraphicFramePr>
          <p:nvPr/>
        </p:nvGraphicFramePr>
        <p:xfrm>
          <a:off x="1990725" y="4827588"/>
          <a:ext cx="4705350" cy="488950"/>
        </p:xfrm>
        <a:graphic>
          <a:graphicData uri="http://schemas.openxmlformats.org/presentationml/2006/ole">
            <p:oleObj spid="_x0000_s336918" name="Equation" r:id="rId5" imgW="2184400" imgH="2286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1C12D-A966-4AA2-86BD-E0E498EE2865}" type="slidenum">
              <a:rPr lang="en-AU" altLang="en-US"/>
              <a:pPr/>
              <a:t>9</a:t>
            </a:fld>
            <a:endParaRPr lang="en-AU" altLang="en-US"/>
          </a:p>
        </p:txBody>
      </p:sp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20320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Properties</a:t>
            </a:r>
          </a:p>
        </p:txBody>
      </p:sp>
      <p:graphicFrame>
        <p:nvGraphicFramePr>
          <p:cNvPr id="338949" name="Object 5"/>
          <p:cNvGraphicFramePr>
            <a:graphicFrameLocks noChangeAspect="1"/>
          </p:cNvGraphicFramePr>
          <p:nvPr/>
        </p:nvGraphicFramePr>
        <p:xfrm>
          <a:off x="533400" y="2133600"/>
          <a:ext cx="7523163" cy="544513"/>
        </p:xfrm>
        <a:graphic>
          <a:graphicData uri="http://schemas.openxmlformats.org/presentationml/2006/ole">
            <p:oleObj spid="_x0000_s338962" name="Equation" r:id="rId3" imgW="3492500" imgH="254000" progId="Equation.3">
              <p:embed/>
            </p:oleObj>
          </a:graphicData>
        </a:graphic>
      </p:graphicFrame>
      <p:graphicFrame>
        <p:nvGraphicFramePr>
          <p:cNvPr id="338950" name="Object 6"/>
          <p:cNvGraphicFramePr>
            <a:graphicFrameLocks noChangeAspect="1"/>
          </p:cNvGraphicFramePr>
          <p:nvPr/>
        </p:nvGraphicFramePr>
        <p:xfrm>
          <a:off x="4114800" y="3003550"/>
          <a:ext cx="1120775" cy="925513"/>
        </p:xfrm>
        <a:graphic>
          <a:graphicData uri="http://schemas.openxmlformats.org/presentationml/2006/ole">
            <p:oleObj spid="_x0000_s338963" name="Equation" r:id="rId4" imgW="520474" imgH="431613" progId="Equation.3">
              <p:embed/>
            </p:oleObj>
          </a:graphicData>
        </a:graphic>
      </p:graphicFrame>
      <p:graphicFrame>
        <p:nvGraphicFramePr>
          <p:cNvPr id="338954" name="Object 10"/>
          <p:cNvGraphicFramePr>
            <a:graphicFrameLocks noChangeAspect="1"/>
          </p:cNvGraphicFramePr>
          <p:nvPr/>
        </p:nvGraphicFramePr>
        <p:xfrm>
          <a:off x="568325" y="1219200"/>
          <a:ext cx="1997075" cy="515938"/>
        </p:xfrm>
        <a:graphic>
          <a:graphicData uri="http://schemas.openxmlformats.org/presentationml/2006/ole">
            <p:oleObj spid="_x0000_s338964" name="Equation" r:id="rId5" imgW="927100" imgH="241300" progId="Equation.3">
              <p:embed/>
            </p:oleObj>
          </a:graphicData>
        </a:graphic>
      </p:graphicFrame>
      <p:sp>
        <p:nvSpPr>
          <p:cNvPr id="338955" name="Rectangle 11"/>
          <p:cNvSpPr>
            <a:spLocks noChangeArrowheads="1"/>
          </p:cNvSpPr>
          <p:nvPr/>
        </p:nvSpPr>
        <p:spPr bwMode="auto">
          <a:xfrm>
            <a:off x="533400" y="2895600"/>
            <a:ext cx="30480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latin typeface="Arial" charset="0"/>
              </a:rPr>
              <a:t>Large improvement when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RDC Course Template  07 2002">
  <a:themeElements>
    <a:clrScheme name="">
      <a:dk1>
        <a:srgbClr val="000000"/>
      </a:dk1>
      <a:lt1>
        <a:srgbClr val="0066CC"/>
      </a:lt1>
      <a:dk2>
        <a:srgbClr val="CBCBCB"/>
      </a:dk2>
      <a:lt2>
        <a:srgbClr val="000000"/>
      </a:lt2>
      <a:accent1>
        <a:srgbClr val="00CCFF"/>
      </a:accent1>
      <a:accent2>
        <a:srgbClr val="00FFCC"/>
      </a:accent2>
      <a:accent3>
        <a:srgbClr val="AAB8E2"/>
      </a:accent3>
      <a:accent4>
        <a:srgbClr val="0000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TRDC Course Template  07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DC Course Template  07 2002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DC Course Template  07 2002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DC Course Template  07 200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10833</TotalTime>
  <Words>498</Words>
  <Application>Microsoft Office PowerPoint</Application>
  <PresentationFormat>On-screen Show (4:3)</PresentationFormat>
  <Paragraphs>173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TRDC Course Template  07 2002</vt:lpstr>
      <vt:lpstr>Equation</vt:lpstr>
      <vt:lpstr>Optimal and SMI Processing</vt:lpstr>
      <vt:lpstr>The Problem of Interferences</vt:lpstr>
      <vt:lpstr>Frequency Domain or Narrowband Beamforming</vt:lpstr>
      <vt:lpstr>Maximising Array Gain</vt:lpstr>
      <vt:lpstr>Maximising Array Gain</vt:lpstr>
      <vt:lpstr>Example</vt:lpstr>
      <vt:lpstr>Array Gain vs Noise level</vt:lpstr>
      <vt:lpstr>An Identity</vt:lpstr>
      <vt:lpstr>Properties</vt:lpstr>
      <vt:lpstr>Minimum Variance Distortionless Response  (MVDR)</vt:lpstr>
      <vt:lpstr>MVDR - Solution</vt:lpstr>
      <vt:lpstr>MVDR – Plane wave</vt:lpstr>
      <vt:lpstr>Matrix Identity</vt:lpstr>
      <vt:lpstr>MVDR – Intuitive understanding</vt:lpstr>
      <vt:lpstr>Example I – Beam Pattern</vt:lpstr>
      <vt:lpstr>Example II – Beam Pattern</vt:lpstr>
      <vt:lpstr>Example III – Beam Pattern</vt:lpstr>
      <vt:lpstr>Optimal Processors – Summary</vt:lpstr>
      <vt:lpstr>Beam Powers  </vt:lpstr>
      <vt:lpstr>Steered Beamformer Outputs (I)</vt:lpstr>
      <vt:lpstr>Steered Beamformer Outputs  (II)</vt:lpstr>
      <vt:lpstr>Steered Beamformer Outputs  (III)</vt:lpstr>
      <vt:lpstr>Steered Beamformer Outputs  (IV)</vt:lpstr>
      <vt:lpstr>Example</vt:lpstr>
      <vt:lpstr>Improved Resolution Example</vt:lpstr>
      <vt:lpstr>Practical Issues</vt:lpstr>
      <vt:lpstr>Phase Errors</vt:lpstr>
      <vt:lpstr>Estimation</vt:lpstr>
      <vt:lpstr>Cross-spectral Matrix Estimation</vt:lpstr>
      <vt:lpstr>Cross-spectral Matrix Estimation</vt:lpstr>
      <vt:lpstr>Estimation Cross-spectral Matrix - Properties</vt:lpstr>
      <vt:lpstr>SMI Beamforming - Conventional</vt:lpstr>
      <vt:lpstr>SMI Beamforming – MVDR</vt:lpstr>
      <vt:lpstr>SMI Beamformer – Simulated Data</vt:lpstr>
      <vt:lpstr>SMI Beamformer – Diagonal Loading</vt:lpstr>
      <vt:lpstr>SMI Beamformer – Sonar application I</vt:lpstr>
      <vt:lpstr>SMI Beamformer – Sonar application II</vt:lpstr>
      <vt:lpstr>SMI Beamformer   Sonar application III</vt:lpstr>
    </vt:vector>
  </TitlesOfParts>
  <Company>CSSIP, University of South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Geoff Brownlie</dc:creator>
  <cp:lastModifiedBy>Gray</cp:lastModifiedBy>
  <cp:revision>399</cp:revision>
  <cp:lastPrinted>1601-01-01T00:00:00Z</cp:lastPrinted>
  <dcterms:created xsi:type="dcterms:W3CDTF">2002-02-04T06:04:59Z</dcterms:created>
  <dcterms:modified xsi:type="dcterms:W3CDTF">2014-05-19T09:12:15Z</dcterms:modified>
</cp:coreProperties>
</file>