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18"/>
  </p:notesMasterIdLst>
  <p:handoutMasterIdLst>
    <p:handoutMasterId r:id="rId19"/>
  </p:handoutMasterIdLst>
  <p:sldIdLst>
    <p:sldId id="345" r:id="rId2"/>
    <p:sldId id="346" r:id="rId3"/>
    <p:sldId id="347" r:id="rId4"/>
    <p:sldId id="348" r:id="rId5"/>
    <p:sldId id="357" r:id="rId6"/>
    <p:sldId id="349" r:id="rId7"/>
    <p:sldId id="350" r:id="rId8"/>
    <p:sldId id="351" r:id="rId9"/>
    <p:sldId id="358" r:id="rId10"/>
    <p:sldId id="352" r:id="rId11"/>
    <p:sldId id="353" r:id="rId12"/>
    <p:sldId id="354" r:id="rId13"/>
    <p:sldId id="355" r:id="rId14"/>
    <p:sldId id="356" r:id="rId15"/>
    <p:sldId id="359" r:id="rId16"/>
    <p:sldId id="360" r:id="rId17"/>
  </p:sldIdLst>
  <p:sldSz cx="9144000" cy="6858000" type="screen4x3"/>
  <p:notesSz cx="67437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75" autoAdjust="0"/>
    <p:restoredTop sz="91047" autoAdjust="0"/>
  </p:normalViewPr>
  <p:slideViewPr>
    <p:cSldViewPr snapToObjects="1">
      <p:cViewPr>
        <p:scale>
          <a:sx n="75" d="100"/>
          <a:sy n="75" d="100"/>
        </p:scale>
        <p:origin x="-1104" y="-7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064" y="-72"/>
      </p:cViewPr>
      <p:guideLst>
        <p:guide orient="horz" pos="3112"/>
        <p:guide pos="21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D17C8B04-A356-4AA7-B793-1F2CC40D9E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42170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1700" y="742950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1063"/>
            <a:ext cx="4946650" cy="444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3AF43679-C65B-447A-BAB4-B1CB5BB567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03613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5C2220-6848-4FFB-B481-A54CE5C12A6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643244979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27880E-E637-4149-8609-2F2110A182D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73766368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4A67D4-C92D-408E-AB2C-E4B4471B6BF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611801432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656080-87EA-4FB0-9BFA-C7A820F4EAD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60269785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2A8A01-A103-48C3-91F7-905D78A164B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08857435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928A72-5814-46A3-96DE-C155E8AE8FF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83866341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BC1C514-75D3-4264-81B8-324F06EB16D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45300314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6B356F-F225-4C8C-9745-B2C7A5B9586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4254379859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7DDC7B-75BF-4DCA-B9E3-AA101345A25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27260891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5F87EF-F54A-40B7-96D1-731B9F3A038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8517898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3399"/>
                </a:solidFill>
              </a:defRPr>
            </a:lvl1pPr>
          </a:lstStyle>
          <a:p>
            <a:fld id="{B2BC352C-3930-4047-ABD8-5A5A6E7F348A}" type="slidenum">
              <a:rPr lang="en-AU" altLang="en-US"/>
              <a:pPr/>
              <a:t>‹#›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1828800" y="6437313"/>
            <a:ext cx="525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altLang="en-US" sz="1400"/>
              <a:t>Beamforming and Array Processing –Random Processes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 spd="slow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8D2C6-C73A-428F-B162-101B32F35C0B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7338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Random Processes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2971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AU" altLang="en-US" dirty="0"/>
              <a:t>Sources of random noise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Overview of random variables and vectors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Ensemble averaging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Covariance matrix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Random Processes – single receiver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Random Processes – arrays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Cross-covariance Matrix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AU" altLang="en-US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91333-2A83-47D4-B773-266F8952CDB2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70866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Multivariate Gaussian Random Process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962025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Real</a:t>
            </a:r>
          </a:p>
        </p:txBody>
      </p:sp>
      <p:graphicFrame>
        <p:nvGraphicFramePr>
          <p:cNvPr id="322564" name="Object 4"/>
          <p:cNvGraphicFramePr>
            <a:graphicFrameLocks noChangeAspect="1"/>
          </p:cNvGraphicFramePr>
          <p:nvPr/>
        </p:nvGraphicFramePr>
        <p:xfrm>
          <a:off x="111125" y="1552575"/>
          <a:ext cx="8716963" cy="1209675"/>
        </p:xfrm>
        <a:graphic>
          <a:graphicData uri="http://schemas.openxmlformats.org/presentationml/2006/ole">
            <p:oleObj spid="_x0000_s322572" name="Equation" r:id="rId3" imgW="3390900" imgH="469900" progId="">
              <p:embed/>
            </p:oleObj>
          </a:graphicData>
        </a:graphic>
      </p:graphicFrame>
      <p:graphicFrame>
        <p:nvGraphicFramePr>
          <p:cNvPr id="322566" name="Object 6"/>
          <p:cNvGraphicFramePr>
            <a:graphicFrameLocks noChangeAspect="1"/>
          </p:cNvGraphicFramePr>
          <p:nvPr/>
        </p:nvGraphicFramePr>
        <p:xfrm>
          <a:off x="533400" y="2725738"/>
          <a:ext cx="2384425" cy="587375"/>
        </p:xfrm>
        <a:graphic>
          <a:graphicData uri="http://schemas.openxmlformats.org/presentationml/2006/ole">
            <p:oleObj spid="_x0000_s322573" name="Equation" r:id="rId4" imgW="927100" imgH="228600" progId="">
              <p:embed/>
            </p:oleObj>
          </a:graphicData>
        </a:graphic>
      </p:graphicFrame>
      <p:sp>
        <p:nvSpPr>
          <p:cNvPr id="322567" name="Rectangle 7"/>
          <p:cNvSpPr>
            <a:spLocks noChangeArrowheads="1"/>
          </p:cNvSpPr>
          <p:nvPr/>
        </p:nvSpPr>
        <p:spPr bwMode="auto">
          <a:xfrm>
            <a:off x="685800" y="3657600"/>
            <a:ext cx="13716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Complex</a:t>
            </a:r>
          </a:p>
        </p:txBody>
      </p:sp>
      <p:graphicFrame>
        <p:nvGraphicFramePr>
          <p:cNvPr id="322568" name="Object 8"/>
          <p:cNvGraphicFramePr>
            <a:graphicFrameLocks noChangeAspect="1"/>
          </p:cNvGraphicFramePr>
          <p:nvPr/>
        </p:nvGraphicFramePr>
        <p:xfrm>
          <a:off x="1873250" y="4206875"/>
          <a:ext cx="5191125" cy="1144588"/>
        </p:xfrm>
        <a:graphic>
          <a:graphicData uri="http://schemas.openxmlformats.org/presentationml/2006/ole">
            <p:oleObj spid="_x0000_s322574" name="Equation" r:id="rId5" imgW="2019300" imgH="44450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BAAEB-3FFC-498A-9970-D8E5B345D8B1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248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Property of Covariance Matrix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914400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Real</a:t>
            </a:r>
          </a:p>
        </p:txBody>
      </p:sp>
      <p:graphicFrame>
        <p:nvGraphicFramePr>
          <p:cNvPr id="323588" name="Object 4"/>
          <p:cNvGraphicFramePr>
            <a:graphicFrameLocks noChangeAspect="1"/>
          </p:cNvGraphicFramePr>
          <p:nvPr/>
        </p:nvGraphicFramePr>
        <p:xfrm>
          <a:off x="2590800" y="1066800"/>
          <a:ext cx="6121400" cy="4603750"/>
        </p:xfrm>
        <a:graphic>
          <a:graphicData uri="http://schemas.openxmlformats.org/presentationml/2006/ole">
            <p:oleObj spid="_x0000_s323593" name="Equation" r:id="rId3" imgW="2540000" imgH="1905000" progId="">
              <p:embed/>
            </p:oleObj>
          </a:graphicData>
        </a:graphic>
      </p:graphicFrame>
      <p:sp>
        <p:nvSpPr>
          <p:cNvPr id="323589" name="Rectangle 5"/>
          <p:cNvSpPr>
            <a:spLocks noChangeArrowheads="1"/>
          </p:cNvSpPr>
          <p:nvPr/>
        </p:nvSpPr>
        <p:spPr bwMode="auto">
          <a:xfrm>
            <a:off x="685800" y="5789613"/>
            <a:ext cx="1447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Complex</a:t>
            </a:r>
          </a:p>
        </p:txBody>
      </p:sp>
      <p:graphicFrame>
        <p:nvGraphicFramePr>
          <p:cNvPr id="323590" name="Object 6"/>
          <p:cNvGraphicFramePr>
            <a:graphicFrameLocks noChangeAspect="1"/>
          </p:cNvGraphicFramePr>
          <p:nvPr/>
        </p:nvGraphicFramePr>
        <p:xfrm>
          <a:off x="2909888" y="5670550"/>
          <a:ext cx="1928812" cy="614363"/>
        </p:xfrm>
        <a:graphic>
          <a:graphicData uri="http://schemas.openxmlformats.org/presentationml/2006/ole">
            <p:oleObj spid="_x0000_s323594" name="Equation" r:id="rId4" imgW="799753" imgH="25389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BE95-0B25-41B4-B6DC-63749DC4781A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248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Random Process – single receiver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857250"/>
            <a:ext cx="4314825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Randomly varying waveform</a:t>
            </a:r>
          </a:p>
        </p:txBody>
      </p:sp>
      <p:sp>
        <p:nvSpPr>
          <p:cNvPr id="324613" name="Rectangle 5"/>
          <p:cNvSpPr>
            <a:spLocks noChangeArrowheads="1"/>
          </p:cNvSpPr>
          <p:nvPr/>
        </p:nvSpPr>
        <p:spPr bwMode="auto">
          <a:xfrm>
            <a:off x="1543050" y="1085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4612" name="Object 4"/>
          <p:cNvGraphicFramePr>
            <a:graphicFrameLocks noChangeAspect="1"/>
          </p:cNvGraphicFramePr>
          <p:nvPr/>
        </p:nvGraphicFramePr>
        <p:xfrm>
          <a:off x="1143000" y="1352550"/>
          <a:ext cx="6057900" cy="4686300"/>
        </p:xfrm>
        <a:graphic>
          <a:graphicData uri="http://schemas.openxmlformats.org/presentationml/2006/ole">
            <p:oleObj spid="_x0000_s324615" r:id="rId3" imgW="4543425" imgH="3514725" progId="Word.Picture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EB916-266A-4B33-BE2C-6095CDEB8992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32563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5532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Random Process - Characterisation</a:t>
            </a:r>
          </a:p>
        </p:txBody>
      </p:sp>
      <p:sp>
        <p:nvSpPr>
          <p:cNvPr id="3256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7362825" cy="1257300"/>
          </a:xfrm>
        </p:spPr>
        <p:txBody>
          <a:bodyPr/>
          <a:lstStyle/>
          <a:p>
            <a:r>
              <a:rPr lang="en-AU" altLang="en-US"/>
              <a:t>Second order statistics point of view</a:t>
            </a:r>
          </a:p>
          <a:p>
            <a:pPr lvl="1"/>
            <a:r>
              <a:rPr lang="en-AU" altLang="en-US"/>
              <a:t>Probability density function of samples</a:t>
            </a:r>
          </a:p>
          <a:p>
            <a:pPr lvl="1"/>
            <a:r>
              <a:rPr lang="en-AU" altLang="en-US"/>
              <a:t>Correlation between samples separated in time. </a:t>
            </a:r>
          </a:p>
        </p:txBody>
      </p:sp>
      <p:sp>
        <p:nvSpPr>
          <p:cNvPr id="325637" name="Rectangle 1029"/>
          <p:cNvSpPr>
            <a:spLocks noChangeArrowheads="1"/>
          </p:cNvSpPr>
          <p:nvPr/>
        </p:nvSpPr>
        <p:spPr bwMode="auto">
          <a:xfrm>
            <a:off x="1543050" y="1085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5636" name="Object 1028"/>
          <p:cNvGraphicFramePr>
            <a:graphicFrameLocks noChangeAspect="1"/>
          </p:cNvGraphicFramePr>
          <p:nvPr/>
        </p:nvGraphicFramePr>
        <p:xfrm>
          <a:off x="0" y="3200400"/>
          <a:ext cx="4248150" cy="3286125"/>
        </p:xfrm>
        <a:graphic>
          <a:graphicData uri="http://schemas.openxmlformats.org/presentationml/2006/ole">
            <p:oleObj spid="_x0000_s325650" r:id="rId3" imgW="4543425" imgH="3514725" progId="Word.Picture.8">
              <p:embed/>
            </p:oleObj>
          </a:graphicData>
        </a:graphic>
      </p:graphicFrame>
      <p:sp>
        <p:nvSpPr>
          <p:cNvPr id="325638" name="Line 1030"/>
          <p:cNvSpPr>
            <a:spLocks noChangeShapeType="1"/>
          </p:cNvSpPr>
          <p:nvPr/>
        </p:nvSpPr>
        <p:spPr bwMode="auto">
          <a:xfrm>
            <a:off x="1371600" y="3060700"/>
            <a:ext cx="0" cy="3048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aphicFrame>
        <p:nvGraphicFramePr>
          <p:cNvPr id="325639" name="Object 1031"/>
          <p:cNvGraphicFramePr>
            <a:graphicFrameLocks noChangeAspect="1"/>
          </p:cNvGraphicFramePr>
          <p:nvPr/>
        </p:nvGraphicFramePr>
        <p:xfrm>
          <a:off x="666750" y="2573338"/>
          <a:ext cx="1752600" cy="474662"/>
        </p:xfrm>
        <a:graphic>
          <a:graphicData uri="http://schemas.openxmlformats.org/presentationml/2006/ole">
            <p:oleObj spid="_x0000_s325651" name="Equation" r:id="rId4" imgW="799753" imgH="215806" progId="">
              <p:embed/>
            </p:oleObj>
          </a:graphicData>
        </a:graphic>
      </p:graphicFrame>
      <p:sp>
        <p:nvSpPr>
          <p:cNvPr id="325640" name="Line 1032"/>
          <p:cNvSpPr>
            <a:spLocks noChangeShapeType="1"/>
          </p:cNvSpPr>
          <p:nvPr/>
        </p:nvSpPr>
        <p:spPr bwMode="auto">
          <a:xfrm rot="-5400000" flipH="1" flipV="1">
            <a:off x="3471862" y="2846388"/>
            <a:ext cx="561975" cy="990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25641" name="Line 1033"/>
          <p:cNvSpPr>
            <a:spLocks noChangeShapeType="1"/>
          </p:cNvSpPr>
          <p:nvPr/>
        </p:nvSpPr>
        <p:spPr bwMode="auto">
          <a:xfrm rot="-5400000" flipH="1" flipV="1">
            <a:off x="2897981" y="2312194"/>
            <a:ext cx="814388" cy="18288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aphicFrame>
        <p:nvGraphicFramePr>
          <p:cNvPr id="325642" name="Object 1034"/>
          <p:cNvGraphicFramePr>
            <a:graphicFrameLocks noChangeAspect="1"/>
          </p:cNvGraphicFramePr>
          <p:nvPr/>
        </p:nvGraphicFramePr>
        <p:xfrm>
          <a:off x="4522788" y="2362200"/>
          <a:ext cx="3144837" cy="474663"/>
        </p:xfrm>
        <a:graphic>
          <a:graphicData uri="http://schemas.openxmlformats.org/presentationml/2006/ole">
            <p:oleObj spid="_x0000_s325652" name="Equation" r:id="rId5" imgW="1434477" imgH="215806" progId="">
              <p:embed/>
            </p:oleObj>
          </a:graphicData>
        </a:graphic>
      </p:graphicFrame>
      <p:sp>
        <p:nvSpPr>
          <p:cNvPr id="325643" name="AutoShape 1035"/>
          <p:cNvSpPr>
            <a:spLocks noChangeArrowheads="1"/>
          </p:cNvSpPr>
          <p:nvPr/>
        </p:nvSpPr>
        <p:spPr bwMode="auto">
          <a:xfrm>
            <a:off x="6324600" y="3060700"/>
            <a:ext cx="304800" cy="409575"/>
          </a:xfrm>
          <a:prstGeom prst="downArrow">
            <a:avLst>
              <a:gd name="adj1" fmla="val 50000"/>
              <a:gd name="adj2" fmla="val 33594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325645" name="Object 1037"/>
          <p:cNvGraphicFramePr>
            <a:graphicFrameLocks noChangeAspect="1"/>
          </p:cNvGraphicFramePr>
          <p:nvPr/>
        </p:nvGraphicFramePr>
        <p:xfrm>
          <a:off x="4371975" y="3633788"/>
          <a:ext cx="4514850" cy="2579687"/>
        </p:xfrm>
        <a:graphic>
          <a:graphicData uri="http://schemas.openxmlformats.org/presentationml/2006/ole">
            <p:oleObj spid="_x0000_s325653" name="Equation" r:id="rId6" imgW="2273300" imgH="129540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6945B-D182-4DEA-A39D-6CD0DCE06CB1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4102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Stationary Random Processes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19350"/>
            <a:ext cx="2867025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Independent of time</a:t>
            </a:r>
          </a:p>
        </p:txBody>
      </p:sp>
      <p:graphicFrame>
        <p:nvGraphicFramePr>
          <p:cNvPr id="326660" name="Object 4"/>
          <p:cNvGraphicFramePr>
            <a:graphicFrameLocks noChangeAspect="1"/>
          </p:cNvGraphicFramePr>
          <p:nvPr/>
        </p:nvGraphicFramePr>
        <p:xfrm>
          <a:off x="1198563" y="1538288"/>
          <a:ext cx="1585912" cy="446087"/>
        </p:xfrm>
        <a:graphic>
          <a:graphicData uri="http://schemas.openxmlformats.org/presentationml/2006/ole">
            <p:oleObj spid="_x0000_s326669" name="Equation" r:id="rId3" imgW="723586" imgH="203112" progId="">
              <p:embed/>
            </p:oleObj>
          </a:graphicData>
        </a:graphic>
      </p:graphicFrame>
      <p:graphicFrame>
        <p:nvGraphicFramePr>
          <p:cNvPr id="326661" name="Object 5"/>
          <p:cNvGraphicFramePr>
            <a:graphicFrameLocks noChangeAspect="1"/>
          </p:cNvGraphicFramePr>
          <p:nvPr/>
        </p:nvGraphicFramePr>
        <p:xfrm>
          <a:off x="4370388" y="1524000"/>
          <a:ext cx="3144837" cy="474663"/>
        </p:xfrm>
        <a:graphic>
          <a:graphicData uri="http://schemas.openxmlformats.org/presentationml/2006/ole">
            <p:oleObj spid="_x0000_s326670" name="Equation" r:id="rId4" imgW="1434477" imgH="215806" progId="">
              <p:embed/>
            </p:oleObj>
          </a:graphicData>
        </a:graphic>
      </p:graphicFrame>
      <p:sp>
        <p:nvSpPr>
          <p:cNvPr id="326662" name="Rectangle 6"/>
          <p:cNvSpPr>
            <a:spLocks noChangeArrowheads="1"/>
          </p:cNvSpPr>
          <p:nvPr/>
        </p:nvSpPr>
        <p:spPr bwMode="auto">
          <a:xfrm>
            <a:off x="4343400" y="2419350"/>
            <a:ext cx="3962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Dependent on time difference</a:t>
            </a:r>
          </a:p>
        </p:txBody>
      </p:sp>
      <p:sp>
        <p:nvSpPr>
          <p:cNvPr id="326663" name="AutoShape 7"/>
          <p:cNvSpPr>
            <a:spLocks noChangeArrowheads="1"/>
          </p:cNvSpPr>
          <p:nvPr/>
        </p:nvSpPr>
        <p:spPr bwMode="auto">
          <a:xfrm>
            <a:off x="6172200" y="3265488"/>
            <a:ext cx="304800" cy="409575"/>
          </a:xfrm>
          <a:prstGeom prst="downArrow">
            <a:avLst>
              <a:gd name="adj1" fmla="val 50000"/>
              <a:gd name="adj2" fmla="val 33594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326664" name="Object 8"/>
          <p:cNvGraphicFramePr>
            <a:graphicFrameLocks noChangeAspect="1"/>
          </p:cNvGraphicFramePr>
          <p:nvPr/>
        </p:nvGraphicFramePr>
        <p:xfrm>
          <a:off x="4283075" y="3962400"/>
          <a:ext cx="4387850" cy="481013"/>
        </p:xfrm>
        <a:graphic>
          <a:graphicData uri="http://schemas.openxmlformats.org/presentationml/2006/ole">
            <p:oleObj spid="_x0000_s326671" name="Equation" r:id="rId5" imgW="2209800" imgH="241300" progId="">
              <p:embed/>
            </p:oleObj>
          </a:graphicData>
        </a:graphic>
      </p:graphicFrame>
      <p:sp>
        <p:nvSpPr>
          <p:cNvPr id="326665" name="Rectangle 9"/>
          <p:cNvSpPr>
            <a:spLocks noChangeArrowheads="1"/>
          </p:cNvSpPr>
          <p:nvPr/>
        </p:nvSpPr>
        <p:spPr bwMode="auto">
          <a:xfrm>
            <a:off x="560388" y="4895850"/>
            <a:ext cx="7620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Ergodic : Replace ensemble averages by time averages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60896-8A77-4076-B2B8-EAB36FAC5311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5052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Multiple receivers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1752600"/>
            <a:ext cx="5154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Pair of receivers – cross-covariance</a:t>
            </a:r>
          </a:p>
        </p:txBody>
      </p:sp>
      <p:graphicFrame>
        <p:nvGraphicFramePr>
          <p:cNvPr id="329736" name="Object 8"/>
          <p:cNvGraphicFramePr>
            <a:graphicFrameLocks noChangeAspect="1"/>
          </p:cNvGraphicFramePr>
          <p:nvPr/>
        </p:nvGraphicFramePr>
        <p:xfrm>
          <a:off x="2255838" y="2590800"/>
          <a:ext cx="4068762" cy="606425"/>
        </p:xfrm>
        <a:graphic>
          <a:graphicData uri="http://schemas.openxmlformats.org/presentationml/2006/ole">
            <p:oleObj spid="_x0000_s329739" name="Equation" r:id="rId3" imgW="1625600" imgH="241300" progId="">
              <p:embed/>
            </p:oleObj>
          </a:graphicData>
        </a:graphic>
      </p:graphicFrame>
      <p:sp>
        <p:nvSpPr>
          <p:cNvPr id="329737" name="Rectangle 9"/>
          <p:cNvSpPr>
            <a:spLocks noChangeArrowheads="1"/>
          </p:cNvSpPr>
          <p:nvPr/>
        </p:nvSpPr>
        <p:spPr bwMode="auto">
          <a:xfrm>
            <a:off x="560388" y="1042988"/>
            <a:ext cx="7620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Both spatial and temporal  correlation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85C32-B8A3-42DA-B9F9-17FC8C2E2481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8137525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Multiple Receivers - </a:t>
            </a:r>
            <a:r>
              <a:rPr lang="en-AU" altLang="en-US">
                <a:effectLst/>
              </a:rPr>
              <a:t>Cross-covariance </a:t>
            </a:r>
            <a:r>
              <a:rPr lang="en-AU" altLang="en-US" smtClean="0">
                <a:effectLst/>
              </a:rPr>
              <a:t>Matrix</a:t>
            </a:r>
            <a:endParaRPr lang="en-AU" altLang="en-US" dirty="0">
              <a:effectLst/>
            </a:endParaRP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0"/>
            <a:ext cx="1600200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Stationarity</a:t>
            </a:r>
          </a:p>
        </p:txBody>
      </p:sp>
      <p:graphicFrame>
        <p:nvGraphicFramePr>
          <p:cNvPr id="330762" name="Object 10"/>
          <p:cNvGraphicFramePr>
            <a:graphicFrameLocks noChangeAspect="1"/>
          </p:cNvGraphicFramePr>
          <p:nvPr/>
        </p:nvGraphicFramePr>
        <p:xfrm>
          <a:off x="403225" y="1295400"/>
          <a:ext cx="8267700" cy="3803650"/>
        </p:xfrm>
        <a:graphic>
          <a:graphicData uri="http://schemas.openxmlformats.org/presentationml/2006/ole">
            <p:oleObj spid="_x0000_s330766" name="Equation" r:id="rId3" imgW="4152900" imgH="1905000" progId="">
              <p:embed/>
            </p:oleObj>
          </a:graphicData>
        </a:graphic>
      </p:graphicFrame>
      <p:graphicFrame>
        <p:nvGraphicFramePr>
          <p:cNvPr id="330763" name="Object 11"/>
          <p:cNvGraphicFramePr>
            <a:graphicFrameLocks noChangeAspect="1"/>
          </p:cNvGraphicFramePr>
          <p:nvPr/>
        </p:nvGraphicFramePr>
        <p:xfrm>
          <a:off x="2667000" y="5575300"/>
          <a:ext cx="3236913" cy="508000"/>
        </p:xfrm>
        <a:graphic>
          <a:graphicData uri="http://schemas.openxmlformats.org/presentationml/2006/ole">
            <p:oleObj spid="_x0000_s330767" name="Equation" r:id="rId4" imgW="1625600" imgH="25400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70A4B-8C19-4A02-9BCE-EA485FD3A004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4102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Sources of Random Noise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124744"/>
            <a:ext cx="8486775" cy="5065713"/>
          </a:xfrm>
        </p:spPr>
        <p:txBody>
          <a:bodyPr/>
          <a:lstStyle/>
          <a:p>
            <a:r>
              <a:rPr lang="en-AU" altLang="en-US" dirty="0"/>
              <a:t>Environmental</a:t>
            </a:r>
          </a:p>
          <a:p>
            <a:pPr lvl="1"/>
            <a:r>
              <a:rPr lang="en-AU" altLang="en-US" dirty="0"/>
              <a:t>Sonar – wind on ocean surface</a:t>
            </a:r>
          </a:p>
          <a:p>
            <a:pPr lvl="1"/>
            <a:r>
              <a:rPr lang="en-AU" altLang="en-US" dirty="0"/>
              <a:t>HF radar – lightning strikes, machine switching</a:t>
            </a:r>
          </a:p>
          <a:p>
            <a:pPr lvl="1"/>
            <a:r>
              <a:rPr lang="en-AU" altLang="en-US" dirty="0"/>
              <a:t>Background galactic noise in radio astronomy </a:t>
            </a:r>
          </a:p>
          <a:p>
            <a:r>
              <a:rPr lang="en-AU" altLang="en-US" dirty="0"/>
              <a:t>Interferences</a:t>
            </a:r>
          </a:p>
          <a:p>
            <a:pPr lvl="1"/>
            <a:r>
              <a:rPr lang="en-AU" altLang="en-US" dirty="0"/>
              <a:t>Noise jamming in radar</a:t>
            </a:r>
          </a:p>
          <a:p>
            <a:pPr lvl="1"/>
            <a:r>
              <a:rPr lang="en-AU" altLang="en-US" dirty="0"/>
              <a:t>Shipping noise in </a:t>
            </a:r>
            <a:r>
              <a:rPr lang="en-AU" altLang="en-US" dirty="0" smtClean="0"/>
              <a:t>sonar</a:t>
            </a:r>
          </a:p>
          <a:p>
            <a:r>
              <a:rPr lang="en-AU" altLang="en-US" dirty="0" smtClean="0"/>
              <a:t>Clutter</a:t>
            </a:r>
            <a:endParaRPr lang="en-AU" altLang="en-US" dirty="0"/>
          </a:p>
          <a:p>
            <a:pPr lvl="1"/>
            <a:r>
              <a:rPr lang="en-AU" altLang="en-US" dirty="0" smtClean="0"/>
              <a:t>Often modelled as random noise</a:t>
            </a:r>
            <a:endParaRPr lang="en-AU" altLang="en-US" dirty="0"/>
          </a:p>
          <a:p>
            <a:r>
              <a:rPr lang="en-AU" altLang="en-US" dirty="0" smtClean="0"/>
              <a:t>Receiver </a:t>
            </a:r>
            <a:r>
              <a:rPr lang="en-AU" altLang="en-US" dirty="0"/>
              <a:t>Noise</a:t>
            </a:r>
          </a:p>
          <a:p>
            <a:pPr lvl="1"/>
            <a:r>
              <a:rPr lang="en-AU" altLang="en-US" dirty="0"/>
              <a:t>Internal receiver thermal noise for RF sensors</a:t>
            </a:r>
          </a:p>
          <a:p>
            <a:pPr lvl="1"/>
            <a:r>
              <a:rPr lang="en-AU" altLang="en-US" dirty="0"/>
              <a:t>Flow noise in sonar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ACC06-8920-4D73-A396-16E815EC288B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8862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Random Signals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772025" cy="4052888"/>
          </a:xfrm>
        </p:spPr>
        <p:txBody>
          <a:bodyPr/>
          <a:lstStyle/>
          <a:p>
            <a:r>
              <a:rPr lang="en-AU" altLang="en-US" dirty="0"/>
              <a:t>Spread spectrum signals</a:t>
            </a:r>
          </a:p>
          <a:p>
            <a:pPr lvl="1"/>
            <a:r>
              <a:rPr lang="en-AU" altLang="en-US" dirty="0"/>
              <a:t>Treat as random noise</a:t>
            </a:r>
          </a:p>
          <a:p>
            <a:pPr lvl="1"/>
            <a:r>
              <a:rPr lang="en-AU" altLang="en-US" dirty="0"/>
              <a:t>Communications</a:t>
            </a:r>
          </a:p>
          <a:p>
            <a:pPr lvl="1"/>
            <a:r>
              <a:rPr lang="en-AU" altLang="en-US" dirty="0"/>
              <a:t>GPS</a:t>
            </a:r>
          </a:p>
          <a:p>
            <a:r>
              <a:rPr lang="en-AU" altLang="en-US" dirty="0"/>
              <a:t>Noise waveforms in radar</a:t>
            </a:r>
          </a:p>
          <a:p>
            <a:r>
              <a:rPr lang="en-AU" altLang="en-US" dirty="0"/>
              <a:t>Seismic sources </a:t>
            </a:r>
          </a:p>
          <a:p>
            <a:pPr lvl="1"/>
            <a:r>
              <a:rPr lang="en-AU" altLang="en-US" dirty="0"/>
              <a:t>Thumpers</a:t>
            </a:r>
          </a:p>
          <a:p>
            <a:r>
              <a:rPr lang="en-AU" altLang="en-US" dirty="0"/>
              <a:t>Sonar  </a:t>
            </a:r>
          </a:p>
          <a:p>
            <a:pPr lvl="1"/>
            <a:r>
              <a:rPr lang="en-AU" altLang="en-US" dirty="0" err="1"/>
              <a:t>Propellor</a:t>
            </a:r>
            <a:r>
              <a:rPr lang="en-AU" altLang="en-US" dirty="0"/>
              <a:t> noise</a:t>
            </a:r>
          </a:p>
          <a:p>
            <a:pPr lvl="1"/>
            <a:r>
              <a:rPr lang="en-AU" altLang="en-US" dirty="0" err="1" smtClean="0"/>
              <a:t>Cavitation</a:t>
            </a:r>
            <a:r>
              <a:rPr lang="en-AU" altLang="en-US" dirty="0" smtClean="0"/>
              <a:t> </a:t>
            </a:r>
            <a:endParaRPr lang="en-AU" altLang="en-US" dirty="0"/>
          </a:p>
          <a:p>
            <a:pPr lvl="1"/>
            <a:endParaRPr lang="en-AU" altLang="en-US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45008-A788-45BA-BF0C-9EDBFA4DA0C9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3528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Random Variables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495300"/>
          </a:xfrm>
        </p:spPr>
        <p:txBody>
          <a:bodyPr/>
          <a:lstStyle/>
          <a:p>
            <a:r>
              <a:rPr lang="en-AU" altLang="en-US"/>
              <a:t>Random variable – described by a probability density function</a:t>
            </a:r>
          </a:p>
        </p:txBody>
      </p:sp>
      <p:sp>
        <p:nvSpPr>
          <p:cNvPr id="318469" name="Rectangle 5"/>
          <p:cNvSpPr>
            <a:spLocks noChangeArrowheads="1"/>
          </p:cNvSpPr>
          <p:nvPr/>
        </p:nvSpPr>
        <p:spPr bwMode="auto">
          <a:xfrm>
            <a:off x="3719513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18468" name="Object 4"/>
          <p:cNvGraphicFramePr>
            <a:graphicFrameLocks noChangeAspect="1"/>
          </p:cNvGraphicFramePr>
          <p:nvPr/>
        </p:nvGraphicFramePr>
        <p:xfrm>
          <a:off x="4572000" y="2174875"/>
          <a:ext cx="2819400" cy="693738"/>
        </p:xfrm>
        <a:graphic>
          <a:graphicData uri="http://schemas.openxmlformats.org/presentationml/2006/ole">
            <p:oleObj spid="_x0000_s318476" r:id="rId3" imgW="1276350" imgH="314325" progId="">
              <p:embed/>
            </p:oleObj>
          </a:graphicData>
        </a:graphic>
      </p:graphicFrame>
      <p:sp>
        <p:nvSpPr>
          <p:cNvPr id="318470" name="Rectangle 6"/>
          <p:cNvSpPr>
            <a:spLocks noChangeArrowheads="1"/>
          </p:cNvSpPr>
          <p:nvPr/>
        </p:nvSpPr>
        <p:spPr bwMode="auto">
          <a:xfrm>
            <a:off x="319088" y="1828800"/>
            <a:ext cx="37957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Gaussian random variable :</a:t>
            </a:r>
          </a:p>
        </p:txBody>
      </p:sp>
      <p:sp>
        <p:nvSpPr>
          <p:cNvPr id="318473" name="Rectangle 9"/>
          <p:cNvSpPr>
            <a:spLocks noChangeArrowheads="1"/>
          </p:cNvSpPr>
          <p:nvPr/>
        </p:nvSpPr>
        <p:spPr bwMode="auto">
          <a:xfrm>
            <a:off x="4205288" y="3333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8474" name="Rectangle 10"/>
          <p:cNvSpPr>
            <a:spLocks noChangeArrowheads="1"/>
          </p:cNvSpPr>
          <p:nvPr/>
        </p:nvSpPr>
        <p:spPr bwMode="auto">
          <a:xfrm>
            <a:off x="471488" y="3333750"/>
            <a:ext cx="3795712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Important parameters  :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Mean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Variance (standard deviation)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EE44F-61ED-4EB8-9CE8-C9B53D354A84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186113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Random Vectors</a:t>
            </a:r>
          </a:p>
        </p:txBody>
      </p:sp>
      <p:sp>
        <p:nvSpPr>
          <p:cNvPr id="327684" name="Rectangle 4"/>
          <p:cNvSpPr>
            <a:spLocks noChangeArrowheads="1"/>
          </p:cNvSpPr>
          <p:nvPr/>
        </p:nvSpPr>
        <p:spPr bwMode="auto">
          <a:xfrm>
            <a:off x="3719513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7687" name="Rectangle 7"/>
          <p:cNvSpPr>
            <a:spLocks noChangeArrowheads="1"/>
          </p:cNvSpPr>
          <p:nvPr/>
        </p:nvSpPr>
        <p:spPr bwMode="auto">
          <a:xfrm>
            <a:off x="342900" y="1143000"/>
            <a:ext cx="675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Random vectors – a collection of random variables</a:t>
            </a:r>
          </a:p>
        </p:txBody>
      </p:sp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4205288" y="3333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7689" name="Object 9"/>
          <p:cNvGraphicFramePr>
            <a:graphicFrameLocks noChangeAspect="1"/>
          </p:cNvGraphicFramePr>
          <p:nvPr/>
        </p:nvGraphicFramePr>
        <p:xfrm>
          <a:off x="4424363" y="838200"/>
          <a:ext cx="4276725" cy="2757488"/>
        </p:xfrm>
        <a:graphic>
          <a:graphicData uri="http://schemas.openxmlformats.org/presentationml/2006/ole">
            <p:oleObj spid="_x0000_s327700" name="Equation" r:id="rId3" imgW="1459866" imgH="939392" progId="">
              <p:embed/>
            </p:oleObj>
          </a:graphicData>
        </a:graphic>
      </p:graphicFrame>
      <p:sp>
        <p:nvSpPr>
          <p:cNvPr id="327691" name="Rectangle 11"/>
          <p:cNvSpPr>
            <a:spLocks noChangeArrowheads="1"/>
          </p:cNvSpPr>
          <p:nvPr/>
        </p:nvSpPr>
        <p:spPr bwMode="auto">
          <a:xfrm>
            <a:off x="342900" y="2724150"/>
            <a:ext cx="675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Described by joint probability density function</a:t>
            </a:r>
          </a:p>
        </p:txBody>
      </p:sp>
      <p:sp>
        <p:nvSpPr>
          <p:cNvPr id="327693" name="Rectangle 13"/>
          <p:cNvSpPr>
            <a:spLocks noChangeArrowheads="1"/>
          </p:cNvSpPr>
          <p:nvPr/>
        </p:nvSpPr>
        <p:spPr bwMode="auto">
          <a:xfrm>
            <a:off x="4095750" y="3333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7692" name="Object 12"/>
          <p:cNvGraphicFramePr>
            <a:graphicFrameLocks noChangeAspect="1"/>
          </p:cNvGraphicFramePr>
          <p:nvPr/>
        </p:nvGraphicFramePr>
        <p:xfrm>
          <a:off x="2338388" y="3319463"/>
          <a:ext cx="2538412" cy="508000"/>
        </p:xfrm>
        <a:graphic>
          <a:graphicData uri="http://schemas.openxmlformats.org/presentationml/2006/ole">
            <p:oleObj spid="_x0000_s327701" r:id="rId4" imgW="714375" imgH="142875" progId="">
              <p:embed/>
            </p:oleObj>
          </a:graphicData>
        </a:graphic>
      </p:graphicFrame>
      <p:sp>
        <p:nvSpPr>
          <p:cNvPr id="327694" name="Rectangle 14"/>
          <p:cNvSpPr>
            <a:spLocks noChangeArrowheads="1"/>
          </p:cNvSpPr>
          <p:nvPr/>
        </p:nvSpPr>
        <p:spPr bwMode="auto">
          <a:xfrm>
            <a:off x="342900" y="4191000"/>
            <a:ext cx="78105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Two independent Gaussian random variables – 2-vector </a:t>
            </a:r>
          </a:p>
        </p:txBody>
      </p:sp>
      <p:sp>
        <p:nvSpPr>
          <p:cNvPr id="327696" name="Rectangle 16"/>
          <p:cNvSpPr>
            <a:spLocks noChangeArrowheads="1"/>
          </p:cNvSpPr>
          <p:nvPr/>
        </p:nvSpPr>
        <p:spPr bwMode="auto">
          <a:xfrm>
            <a:off x="3424238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7695" name="Object 15"/>
          <p:cNvGraphicFramePr>
            <a:graphicFrameLocks noChangeAspect="1"/>
          </p:cNvGraphicFramePr>
          <p:nvPr/>
        </p:nvGraphicFramePr>
        <p:xfrm>
          <a:off x="55563" y="4740275"/>
          <a:ext cx="8736012" cy="1325563"/>
        </p:xfrm>
        <a:graphic>
          <a:graphicData uri="http://schemas.openxmlformats.org/presentationml/2006/ole">
            <p:oleObj spid="_x0000_s327702" name="Equation" r:id="rId5" imgW="3162300" imgH="48260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50A7C-0322-4A87-BC12-28E5CE8511C7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7338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Ensemble Averages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3314700"/>
          </a:xfrm>
        </p:spPr>
        <p:txBody>
          <a:bodyPr/>
          <a:lstStyle/>
          <a:p>
            <a:r>
              <a:rPr lang="en-AU" altLang="en-US" dirty="0"/>
              <a:t>Samples inherently vary</a:t>
            </a:r>
          </a:p>
          <a:p>
            <a:r>
              <a:rPr lang="en-AU" altLang="en-US" dirty="0"/>
              <a:t>Deal with quantities that describe properties of the collection of random variables</a:t>
            </a:r>
          </a:p>
          <a:p>
            <a:pPr lvl="1"/>
            <a:r>
              <a:rPr lang="en-AU" altLang="en-US" dirty="0"/>
              <a:t>mean, variance</a:t>
            </a:r>
          </a:p>
          <a:p>
            <a:r>
              <a:rPr lang="en-AU" altLang="en-US" dirty="0"/>
              <a:t>Collection of all possibilities called the ensemble</a:t>
            </a:r>
          </a:p>
          <a:p>
            <a:r>
              <a:rPr lang="en-AU" altLang="en-US" dirty="0"/>
              <a:t>Averaging over the ensemble termed </a:t>
            </a:r>
          </a:p>
          <a:p>
            <a:pPr lvl="1"/>
            <a:r>
              <a:rPr lang="en-AU" altLang="en-US" i="1" dirty="0"/>
              <a:t>Ensemble Averaging</a:t>
            </a:r>
          </a:p>
          <a:p>
            <a:r>
              <a:rPr lang="en-AU" altLang="en-US" dirty="0"/>
              <a:t>Defined as</a:t>
            </a:r>
          </a:p>
          <a:p>
            <a:pPr>
              <a:buFont typeface="Wingdings" pitchFamily="2" charset="2"/>
              <a:buNone/>
            </a:pPr>
            <a:endParaRPr lang="en-AU" altLang="en-US" dirty="0"/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3729038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19492" name="Object 4"/>
          <p:cNvGraphicFramePr>
            <a:graphicFrameLocks noChangeAspect="1"/>
          </p:cNvGraphicFramePr>
          <p:nvPr/>
        </p:nvGraphicFramePr>
        <p:xfrm>
          <a:off x="2057400" y="4724400"/>
          <a:ext cx="3886200" cy="703263"/>
        </p:xfrm>
        <a:graphic>
          <a:graphicData uri="http://schemas.openxmlformats.org/presentationml/2006/ole">
            <p:oleObj spid="_x0000_s319495" r:id="rId3" imgW="1266825" imgH="22860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8B58E-2940-4D41-B8D0-F3E91714DD99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7150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Second Order Statistics - scalar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162425" cy="495300"/>
          </a:xfrm>
        </p:spPr>
        <p:txBody>
          <a:bodyPr/>
          <a:lstStyle/>
          <a:p>
            <a:r>
              <a:rPr lang="en-AU" altLang="en-US"/>
              <a:t>Important ensemble averages</a:t>
            </a:r>
          </a:p>
        </p:txBody>
      </p:sp>
      <p:sp>
        <p:nvSpPr>
          <p:cNvPr id="320516" name="Rectangle 4"/>
          <p:cNvSpPr>
            <a:spLocks noChangeArrowheads="1"/>
          </p:cNvSpPr>
          <p:nvPr/>
        </p:nvSpPr>
        <p:spPr bwMode="auto">
          <a:xfrm>
            <a:off x="333375" y="2397125"/>
            <a:ext cx="2181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mean</a:t>
            </a:r>
          </a:p>
        </p:txBody>
      </p:sp>
      <p:sp>
        <p:nvSpPr>
          <p:cNvPr id="320520" name="Rectangle 8"/>
          <p:cNvSpPr>
            <a:spLocks noChangeArrowheads="1"/>
          </p:cNvSpPr>
          <p:nvPr/>
        </p:nvSpPr>
        <p:spPr bwMode="auto">
          <a:xfrm>
            <a:off x="394335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0519" name="Object 7"/>
          <p:cNvGraphicFramePr>
            <a:graphicFrameLocks noChangeAspect="1"/>
          </p:cNvGraphicFramePr>
          <p:nvPr/>
        </p:nvGraphicFramePr>
        <p:xfrm>
          <a:off x="2552700" y="2152650"/>
          <a:ext cx="3886200" cy="796925"/>
        </p:xfrm>
        <a:graphic>
          <a:graphicData uri="http://schemas.openxmlformats.org/presentationml/2006/ole">
            <p:oleObj spid="_x0000_s320526" name="Equation" r:id="rId3" imgW="1612900" imgH="330200" progId="">
              <p:embed/>
            </p:oleObj>
          </a:graphicData>
        </a:graphic>
      </p:graphicFrame>
      <p:sp>
        <p:nvSpPr>
          <p:cNvPr id="320522" name="Rectangle 10"/>
          <p:cNvSpPr>
            <a:spLocks noChangeArrowheads="1"/>
          </p:cNvSpPr>
          <p:nvPr/>
        </p:nvSpPr>
        <p:spPr bwMode="auto">
          <a:xfrm>
            <a:off x="344805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20521" name="Object 9"/>
          <p:cNvGraphicFramePr>
            <a:graphicFrameLocks noChangeAspect="1"/>
          </p:cNvGraphicFramePr>
          <p:nvPr/>
        </p:nvGraphicFramePr>
        <p:xfrm>
          <a:off x="1093788" y="3848100"/>
          <a:ext cx="6602412" cy="887413"/>
        </p:xfrm>
        <a:graphic>
          <a:graphicData uri="http://schemas.openxmlformats.org/presentationml/2006/ole">
            <p:oleObj spid="_x0000_s320527" name="Equation" r:id="rId4" imgW="2463800" imgH="330200" progId="">
              <p:embed/>
            </p:oleObj>
          </a:graphicData>
        </a:graphic>
      </p:graphicFrame>
      <p:sp>
        <p:nvSpPr>
          <p:cNvPr id="320523" name="Rectangle 11"/>
          <p:cNvSpPr>
            <a:spLocks noChangeArrowheads="1"/>
          </p:cNvSpPr>
          <p:nvPr/>
        </p:nvSpPr>
        <p:spPr bwMode="auto">
          <a:xfrm>
            <a:off x="371475" y="3314700"/>
            <a:ext cx="21812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variance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DF5EC-D83F-4269-B5D7-73DAAADD2859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9436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Second Order Statistics - vector</a:t>
            </a:r>
          </a:p>
        </p:txBody>
      </p:sp>
      <p:sp>
        <p:nvSpPr>
          <p:cNvPr id="3215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162425" cy="495300"/>
          </a:xfrm>
          <a:noFill/>
          <a:ln/>
        </p:spPr>
        <p:txBody>
          <a:bodyPr/>
          <a:lstStyle/>
          <a:p>
            <a:r>
              <a:rPr lang="en-AU" altLang="en-US"/>
              <a:t>Important ensemble averages</a:t>
            </a:r>
          </a:p>
        </p:txBody>
      </p:sp>
      <p:sp>
        <p:nvSpPr>
          <p:cNvPr id="321542" name="Rectangle 6"/>
          <p:cNvSpPr>
            <a:spLocks noChangeArrowheads="1"/>
          </p:cNvSpPr>
          <p:nvPr/>
        </p:nvSpPr>
        <p:spPr bwMode="auto">
          <a:xfrm>
            <a:off x="371475" y="1755775"/>
            <a:ext cx="2181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Vector of means</a:t>
            </a:r>
          </a:p>
        </p:txBody>
      </p:sp>
      <p:graphicFrame>
        <p:nvGraphicFramePr>
          <p:cNvPr id="321543" name="Object 7"/>
          <p:cNvGraphicFramePr>
            <a:graphicFrameLocks noChangeAspect="1"/>
          </p:cNvGraphicFramePr>
          <p:nvPr/>
        </p:nvGraphicFramePr>
        <p:xfrm>
          <a:off x="533400" y="2438400"/>
          <a:ext cx="7620000" cy="2759075"/>
        </p:xfrm>
        <a:graphic>
          <a:graphicData uri="http://schemas.openxmlformats.org/presentationml/2006/ole">
            <p:oleObj spid="_x0000_s321547" name="Equation" r:id="rId3" imgW="3022600" imgH="1092200" progId="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35F3-D0F6-42A3-ADB6-302D3663756A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9436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Second Order Statistics - vector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162425" cy="495300"/>
          </a:xfrm>
          <a:noFill/>
          <a:ln/>
        </p:spPr>
        <p:txBody>
          <a:bodyPr/>
          <a:lstStyle/>
          <a:p>
            <a:r>
              <a:rPr lang="en-AU" altLang="en-US"/>
              <a:t>Important ensemble averages</a:t>
            </a:r>
          </a:p>
        </p:txBody>
      </p:sp>
      <p:sp>
        <p:nvSpPr>
          <p:cNvPr id="328708" name="Rectangle 4"/>
          <p:cNvSpPr>
            <a:spLocks noChangeArrowheads="1"/>
          </p:cNvSpPr>
          <p:nvPr/>
        </p:nvSpPr>
        <p:spPr bwMode="auto">
          <a:xfrm>
            <a:off x="371475" y="1755775"/>
            <a:ext cx="2181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Covariances</a:t>
            </a:r>
          </a:p>
        </p:txBody>
      </p:sp>
      <p:graphicFrame>
        <p:nvGraphicFramePr>
          <p:cNvPr id="328709" name="Object 5"/>
          <p:cNvGraphicFramePr>
            <a:graphicFrameLocks noChangeAspect="1"/>
          </p:cNvGraphicFramePr>
          <p:nvPr/>
        </p:nvGraphicFramePr>
        <p:xfrm>
          <a:off x="2765425" y="1600200"/>
          <a:ext cx="5264150" cy="798513"/>
        </p:xfrm>
        <a:graphic>
          <a:graphicData uri="http://schemas.openxmlformats.org/presentationml/2006/ole">
            <p:oleObj spid="_x0000_s338946" name="Equation" r:id="rId3" imgW="2184400" imgH="330200" progId="">
              <p:embed/>
            </p:oleObj>
          </a:graphicData>
        </a:graphic>
      </p:graphicFrame>
      <p:sp>
        <p:nvSpPr>
          <p:cNvPr id="328710" name="Rectangle 6"/>
          <p:cNvSpPr>
            <a:spLocks noChangeArrowheads="1"/>
          </p:cNvSpPr>
          <p:nvPr/>
        </p:nvSpPr>
        <p:spPr bwMode="auto">
          <a:xfrm>
            <a:off x="371475" y="3230563"/>
            <a:ext cx="2752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Covariance Matrix</a:t>
            </a:r>
          </a:p>
        </p:txBody>
      </p:sp>
      <p:graphicFrame>
        <p:nvGraphicFramePr>
          <p:cNvPr id="328711" name="Object 7"/>
          <p:cNvGraphicFramePr>
            <a:graphicFrameLocks noChangeAspect="1"/>
          </p:cNvGraphicFramePr>
          <p:nvPr/>
        </p:nvGraphicFramePr>
        <p:xfrm>
          <a:off x="1828800" y="3810000"/>
          <a:ext cx="6732588" cy="2271713"/>
        </p:xfrm>
        <a:graphic>
          <a:graphicData uri="http://schemas.openxmlformats.org/presentationml/2006/ole">
            <p:oleObj spid="_x0000_s338947" name="Equation" r:id="rId4" imgW="2794000" imgH="939800" progId="">
              <p:embed/>
            </p:oleObj>
          </a:graphicData>
        </a:graphic>
      </p:graphicFrame>
      <p:sp>
        <p:nvSpPr>
          <p:cNvPr id="328713" name="Rectangle 9"/>
          <p:cNvSpPr>
            <a:spLocks noChangeArrowheads="1"/>
          </p:cNvSpPr>
          <p:nvPr/>
        </p:nvSpPr>
        <p:spPr bwMode="auto">
          <a:xfrm>
            <a:off x="371475" y="2590800"/>
            <a:ext cx="8620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Defines the correlation between different components of the vector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9486</TotalTime>
  <Words>320</Words>
  <Application>Microsoft Office PowerPoint</Application>
  <PresentationFormat>On-screen Show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TRDC Course Template  07 2002</vt:lpstr>
      <vt:lpstr>Equation</vt:lpstr>
      <vt:lpstr>Microsoft Word Picture</vt:lpstr>
      <vt:lpstr>Random Processes</vt:lpstr>
      <vt:lpstr>Sources of Random Noise</vt:lpstr>
      <vt:lpstr>Random Signals</vt:lpstr>
      <vt:lpstr>Random Variables</vt:lpstr>
      <vt:lpstr>Random Vectors</vt:lpstr>
      <vt:lpstr>Ensemble Averages</vt:lpstr>
      <vt:lpstr>Second Order Statistics - scalar</vt:lpstr>
      <vt:lpstr>Second Order Statistics - vector</vt:lpstr>
      <vt:lpstr>Second Order Statistics - vector</vt:lpstr>
      <vt:lpstr>Multivariate Gaussian Random Process</vt:lpstr>
      <vt:lpstr>Property of Covariance Matrix</vt:lpstr>
      <vt:lpstr>Random Process – single receiver</vt:lpstr>
      <vt:lpstr>Random Process - Characterisation</vt:lpstr>
      <vt:lpstr>Stationary Random Processes</vt:lpstr>
      <vt:lpstr>Multiple receivers</vt:lpstr>
      <vt:lpstr>Multiple Receivers - Cross-covariance Matrix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376</cp:revision>
  <cp:lastPrinted>1601-01-01T00:00:00Z</cp:lastPrinted>
  <dcterms:created xsi:type="dcterms:W3CDTF">2002-02-04T06:04:59Z</dcterms:created>
  <dcterms:modified xsi:type="dcterms:W3CDTF">2019-05-23T08:02:27Z</dcterms:modified>
</cp:coreProperties>
</file>