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4" r:id="rId1"/>
  </p:sldMasterIdLst>
  <p:notesMasterIdLst>
    <p:notesMasterId r:id="rId52"/>
  </p:notesMasterIdLst>
  <p:handoutMasterIdLst>
    <p:handoutMasterId r:id="rId53"/>
  </p:handoutMasterIdLst>
  <p:sldIdLst>
    <p:sldId id="345" r:id="rId2"/>
    <p:sldId id="359" r:id="rId3"/>
    <p:sldId id="378" r:id="rId4"/>
    <p:sldId id="380" r:id="rId5"/>
    <p:sldId id="379" r:id="rId6"/>
    <p:sldId id="381" r:id="rId7"/>
    <p:sldId id="360" r:id="rId8"/>
    <p:sldId id="367" r:id="rId9"/>
    <p:sldId id="383" r:id="rId10"/>
    <p:sldId id="384" r:id="rId11"/>
    <p:sldId id="390" r:id="rId12"/>
    <p:sldId id="368" r:id="rId13"/>
    <p:sldId id="391" r:id="rId14"/>
    <p:sldId id="393" r:id="rId15"/>
    <p:sldId id="392" r:id="rId16"/>
    <p:sldId id="386" r:id="rId17"/>
    <p:sldId id="387" r:id="rId18"/>
    <p:sldId id="385" r:id="rId19"/>
    <p:sldId id="394" r:id="rId20"/>
    <p:sldId id="369" r:id="rId21"/>
    <p:sldId id="377" r:id="rId22"/>
    <p:sldId id="420" r:id="rId23"/>
    <p:sldId id="376" r:id="rId24"/>
    <p:sldId id="414" r:id="rId25"/>
    <p:sldId id="416" r:id="rId26"/>
    <p:sldId id="417" r:id="rId27"/>
    <p:sldId id="418" r:id="rId28"/>
    <p:sldId id="419" r:id="rId29"/>
    <p:sldId id="395" r:id="rId30"/>
    <p:sldId id="396" r:id="rId31"/>
    <p:sldId id="402" r:id="rId32"/>
    <p:sldId id="398" r:id="rId33"/>
    <p:sldId id="404" r:id="rId34"/>
    <p:sldId id="400" r:id="rId35"/>
    <p:sldId id="401" r:id="rId36"/>
    <p:sldId id="403" r:id="rId37"/>
    <p:sldId id="415" r:id="rId38"/>
    <p:sldId id="405" r:id="rId39"/>
    <p:sldId id="409" r:id="rId40"/>
    <p:sldId id="410" r:id="rId41"/>
    <p:sldId id="411" r:id="rId42"/>
    <p:sldId id="425" r:id="rId43"/>
    <p:sldId id="412" r:id="rId44"/>
    <p:sldId id="422" r:id="rId45"/>
    <p:sldId id="406" r:id="rId46"/>
    <p:sldId id="424" r:id="rId47"/>
    <p:sldId id="408" r:id="rId48"/>
    <p:sldId id="426" r:id="rId49"/>
    <p:sldId id="413" r:id="rId50"/>
    <p:sldId id="423" r:id="rId51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4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4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4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4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4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rgbClr val="000000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rgbClr val="000000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rgbClr val="000000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rgbClr val="000000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0"/>
      </p:ext>
    </p:extLst>
  </p:showPr>
  <p:clrMru>
    <a:srgbClr val="FFFFFF"/>
    <a:srgbClr val="333399"/>
    <a:srgbClr val="0000FF"/>
    <a:srgbClr val="7581F1"/>
    <a:srgbClr val="003399"/>
    <a:srgbClr val="0033CC"/>
    <a:srgbClr val="FFFF00"/>
    <a:srgbClr val="9999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775" autoAdjust="0"/>
    <p:restoredTop sz="91047" autoAdjust="0"/>
  </p:normalViewPr>
  <p:slideViewPr>
    <p:cSldViewPr snapToObjects="1">
      <p:cViewPr>
        <p:scale>
          <a:sx n="75" d="100"/>
          <a:sy n="75" d="100"/>
        </p:scale>
        <p:origin x="-1092" y="-30"/>
      </p:cViewPr>
      <p:guideLst>
        <p:guide orient="horz" pos="4319"/>
        <p:guide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82" d="100"/>
          <a:sy n="82" d="100"/>
        </p:scale>
        <p:origin x="-2064" y="-72"/>
      </p:cViewPr>
      <p:guideLst>
        <p:guide orient="horz" pos="2928"/>
        <p:guide pos="220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image" Target="../media/image30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3.wmf"/><Relationship Id="rId1" Type="http://schemas.openxmlformats.org/officeDocument/2006/relationships/image" Target="../media/image32.wmf"/><Relationship Id="rId4" Type="http://schemas.openxmlformats.org/officeDocument/2006/relationships/image" Target="../media/image35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image" Target="../media/image37.wmf"/><Relationship Id="rId1" Type="http://schemas.openxmlformats.org/officeDocument/2006/relationships/image" Target="../media/image36.wmf"/><Relationship Id="rId4" Type="http://schemas.openxmlformats.org/officeDocument/2006/relationships/image" Target="../media/image39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41.wmf"/><Relationship Id="rId1" Type="http://schemas.openxmlformats.org/officeDocument/2006/relationships/image" Target="../media/image40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45.wmf"/><Relationship Id="rId2" Type="http://schemas.openxmlformats.org/officeDocument/2006/relationships/image" Target="../media/image44.wmf"/><Relationship Id="rId1" Type="http://schemas.openxmlformats.org/officeDocument/2006/relationships/image" Target="../media/image43.wmf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49.wmf"/><Relationship Id="rId1" Type="http://schemas.openxmlformats.org/officeDocument/2006/relationships/image" Target="../media/image48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54.wmf"/><Relationship Id="rId2" Type="http://schemas.openxmlformats.org/officeDocument/2006/relationships/image" Target="../media/image53.wmf"/><Relationship Id="rId1" Type="http://schemas.openxmlformats.org/officeDocument/2006/relationships/image" Target="../media/image52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65.wmf"/><Relationship Id="rId2" Type="http://schemas.openxmlformats.org/officeDocument/2006/relationships/image" Target="../media/image64.wmf"/><Relationship Id="rId1" Type="http://schemas.openxmlformats.org/officeDocument/2006/relationships/image" Target="../media/image63.wmf"/><Relationship Id="rId5" Type="http://schemas.openxmlformats.org/officeDocument/2006/relationships/image" Target="../media/image67.wmf"/><Relationship Id="rId4" Type="http://schemas.openxmlformats.org/officeDocument/2006/relationships/image" Target="../media/image66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0.vml.rels><?xml version="1.0" encoding="UTF-8" standalone="yes"?>
<Relationships xmlns="http://schemas.openxmlformats.org/package/2006/relationships"><Relationship Id="rId2" Type="http://schemas.openxmlformats.org/officeDocument/2006/relationships/image" Target="../media/image70.wmf"/><Relationship Id="rId1" Type="http://schemas.openxmlformats.org/officeDocument/2006/relationships/image" Target="../media/image69.wmf"/></Relationships>
</file>

<file path=ppt/drawings/_rels/vmlDrawing2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0.wmf"/><Relationship Id="rId1" Type="http://schemas.openxmlformats.org/officeDocument/2006/relationships/image" Target="../media/image69.w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6.wmf"/><Relationship Id="rId2" Type="http://schemas.openxmlformats.org/officeDocument/2006/relationships/image" Target="../media/image75.wmf"/><Relationship Id="rId1" Type="http://schemas.openxmlformats.org/officeDocument/2006/relationships/image" Target="../media/image74.wmf"/></Relationships>
</file>

<file path=ppt/drawings/_rels/vmlDrawing23.vml.rels><?xml version="1.0" encoding="UTF-8" standalone="yes"?>
<Relationships xmlns="http://schemas.openxmlformats.org/package/2006/relationships"><Relationship Id="rId2" Type="http://schemas.openxmlformats.org/officeDocument/2006/relationships/image" Target="../media/image79.wmf"/><Relationship Id="rId1" Type="http://schemas.openxmlformats.org/officeDocument/2006/relationships/image" Target="../media/image78.wmf"/></Relationships>
</file>

<file path=ppt/drawings/_rels/vmlDrawing24.vml.rels><?xml version="1.0" encoding="UTF-8" standalone="yes"?>
<Relationships xmlns="http://schemas.openxmlformats.org/package/2006/relationships"><Relationship Id="rId3" Type="http://schemas.openxmlformats.org/officeDocument/2006/relationships/image" Target="../media/image82.wmf"/><Relationship Id="rId2" Type="http://schemas.openxmlformats.org/officeDocument/2006/relationships/image" Target="../media/image81.wmf"/><Relationship Id="rId1" Type="http://schemas.openxmlformats.org/officeDocument/2006/relationships/image" Target="../media/image80.wmf"/><Relationship Id="rId5" Type="http://schemas.openxmlformats.org/officeDocument/2006/relationships/image" Target="../media/image84.wmf"/><Relationship Id="rId4" Type="http://schemas.openxmlformats.org/officeDocument/2006/relationships/image" Target="../media/image83.wmf"/></Relationships>
</file>

<file path=ppt/drawings/_rels/vmlDrawing25.vml.rels><?xml version="1.0" encoding="UTF-8" standalone="yes"?>
<Relationships xmlns="http://schemas.openxmlformats.org/package/2006/relationships"><Relationship Id="rId2" Type="http://schemas.openxmlformats.org/officeDocument/2006/relationships/image" Target="../media/image86.wmf"/><Relationship Id="rId1" Type="http://schemas.openxmlformats.org/officeDocument/2006/relationships/image" Target="../media/image85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4" Type="http://schemas.openxmlformats.org/officeDocument/2006/relationships/image" Target="../media/image10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Relationship Id="rId4" Type="http://schemas.openxmlformats.org/officeDocument/2006/relationships/image" Target="../media/image20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60" tIns="45779" rIns="91560" bIns="45779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60" tIns="45779" rIns="91560" bIns="4577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60" tIns="45779" rIns="91560" bIns="45779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60" tIns="45779" rIns="91560" bIns="4577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CCA39834-F362-47A3-8BA2-F818FEEE19D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8994199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560" tIns="45779" rIns="91560" bIns="45779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2051" name="Rectangle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84275" y="698500"/>
            <a:ext cx="4646613" cy="34845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2" name="Rectangle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3450" y="4413250"/>
            <a:ext cx="5143500" cy="418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560" tIns="45779" rIns="91560" bIns="457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560" tIns="45779" rIns="91560" bIns="4577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560" tIns="45779" rIns="91560" bIns="45779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560" tIns="45779" rIns="91560" bIns="4577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EB94CC9-09EB-4C21-B33D-784C0BC1870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9322435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FD2A59F-3B47-472D-A479-7DC1E6BE0CBA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xmlns="" val="428622422"/>
      </p:ext>
    </p:extLst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9250" y="274638"/>
            <a:ext cx="2120900" cy="60737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3375" y="274638"/>
            <a:ext cx="6213475" cy="60737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022B879-74BD-43BF-9DA1-B2E5D324229B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xmlns="" val="34173007"/>
      </p:ext>
    </p:extLst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3375" y="1104900"/>
            <a:ext cx="4167188" cy="5243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52963" y="1104900"/>
            <a:ext cx="4167187" cy="25447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52963" y="3802063"/>
            <a:ext cx="4167187" cy="25463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358063" y="6437313"/>
            <a:ext cx="1457325" cy="277812"/>
          </a:xfrm>
        </p:spPr>
        <p:txBody>
          <a:bodyPr/>
          <a:lstStyle>
            <a:lvl1pPr>
              <a:defRPr/>
            </a:lvl1pPr>
          </a:lstStyle>
          <a:p>
            <a:fld id="{60587CFB-44AD-4993-8E76-512F20C5E872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xmlns="" val="2094915756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FE6A632-0BEC-424A-8C97-E6E2653537CB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xmlns="" val="38537747"/>
      </p:ext>
    </p:extLst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73F5389-FC53-4DB4-87EE-D33D23C953A1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xmlns="" val="786315753"/>
      </p:ext>
    </p:extLst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3375" y="1104900"/>
            <a:ext cx="4167188" cy="5243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2963" y="1104900"/>
            <a:ext cx="4167187" cy="5243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1DB50A2-5E0E-4EC9-9627-7598412450C7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xmlns="" val="3364052348"/>
      </p:ext>
    </p:extLst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6DE9BE1-7805-434A-A965-EC2805204F24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xmlns="" val="3360690393"/>
      </p:ext>
    </p:extLst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BDC228E-582B-41D3-B79E-32C777ADB74E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xmlns="" val="1844534940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790D7CF-5AB6-4070-9B8B-458AFC67DBE6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xmlns="" val="389118975"/>
      </p:ext>
    </p:extLst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286CDD1-2E7F-4695-8B3F-A4C35973D73E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xmlns="" val="2550118550"/>
      </p:ext>
    </p:extLst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04F2EFE-D1F3-4AF6-A3D3-1C2418724C1B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xmlns="" val="1254423224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3375" y="1104900"/>
            <a:ext cx="8486775" cy="5243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 smtClean="0"/>
              <a:t>Click to edit Master text styles</a:t>
            </a:r>
          </a:p>
          <a:p>
            <a:pPr lvl="1"/>
            <a:r>
              <a:rPr lang="en-AU" altLang="en-US" smtClean="0"/>
              <a:t>Second level</a:t>
            </a:r>
          </a:p>
          <a:p>
            <a:pPr lvl="2"/>
            <a:r>
              <a:rPr lang="en-AU" altLang="en-US" smtClean="0"/>
              <a:t>Third level</a:t>
            </a:r>
          </a:p>
          <a:p>
            <a:pPr lvl="3"/>
            <a:r>
              <a:rPr lang="en-AU" altLang="en-US" smtClean="0"/>
              <a:t>Fourth level</a:t>
            </a:r>
          </a:p>
          <a:p>
            <a:pPr lvl="4"/>
            <a:r>
              <a:rPr lang="en-AU" altLang="en-US" smtClean="0"/>
              <a:t>Fifth level</a:t>
            </a:r>
          </a:p>
        </p:txBody>
      </p:sp>
      <p:sp>
        <p:nvSpPr>
          <p:cNvPr id="108561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358063" y="6437313"/>
            <a:ext cx="1457325" cy="277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rgbClr val="003399"/>
                </a:solidFill>
                <a:latin typeface="+mn-lt"/>
              </a:defRPr>
            </a:lvl1pPr>
          </a:lstStyle>
          <a:p>
            <a:fld id="{26EFD5F9-84E7-4B61-8BB4-E1EACB5A31D6}" type="slidenum">
              <a:rPr lang="en-AU" altLang="en-US"/>
              <a:pPr/>
              <a:t>‹#›</a:t>
            </a:fld>
            <a:endParaRPr lang="en-AU" altLang="en-US"/>
          </a:p>
        </p:txBody>
      </p:sp>
      <p:sp>
        <p:nvSpPr>
          <p:cNvPr id="108562" name="Text Box 18"/>
          <p:cNvSpPr txBox="1">
            <a:spLocks noChangeArrowheads="1"/>
          </p:cNvSpPr>
          <p:nvPr userDrawn="1"/>
        </p:nvSpPr>
        <p:spPr bwMode="auto">
          <a:xfrm>
            <a:off x="1828800" y="6437313"/>
            <a:ext cx="5257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AU" altLang="en-US">
                <a:solidFill>
                  <a:schemeClr val="tx1"/>
                </a:solidFill>
                <a:latin typeface="Arial" charset="0"/>
              </a:rPr>
              <a:t>Beamforming and Array Processing –STAP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</p:sldLayoutIdLst>
  <p:transition spd="slow"/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fontAlgn="base">
        <a:lnSpc>
          <a:spcPct val="120000"/>
        </a:lnSpc>
        <a:spcBef>
          <a:spcPct val="20000"/>
        </a:spcBef>
        <a:spcAft>
          <a:spcPct val="0"/>
        </a:spcAft>
        <a:buClr>
          <a:srgbClr val="0033CC"/>
        </a:buClr>
        <a:buFont typeface="Wingdings" pitchFamily="2" charset="2"/>
        <a:buChar char="l"/>
        <a:defRPr sz="2000" b="1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fontAlgn="base">
        <a:lnSpc>
          <a:spcPct val="120000"/>
        </a:lnSpc>
        <a:spcBef>
          <a:spcPct val="20000"/>
        </a:spcBef>
        <a:spcAft>
          <a:spcPct val="0"/>
        </a:spcAft>
        <a:buClr>
          <a:srgbClr val="0033CC"/>
        </a:buClr>
        <a:buChar char="–"/>
        <a:defRPr b="1">
          <a:solidFill>
            <a:schemeClr val="bg2"/>
          </a:solidFill>
          <a:latin typeface="+mn-lt"/>
        </a:defRPr>
      </a:lvl2pPr>
      <a:lvl3pPr marL="11430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lr>
          <a:srgbClr val="0033CC"/>
        </a:buClr>
        <a:buChar char="•"/>
        <a:defRPr b="1">
          <a:solidFill>
            <a:schemeClr val="bg2"/>
          </a:solidFill>
          <a:latin typeface="+mn-lt"/>
        </a:defRPr>
      </a:lvl3pPr>
      <a:lvl4pPr marL="16002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lr>
          <a:srgbClr val="0033CC"/>
        </a:buClr>
        <a:buChar char="–"/>
        <a:defRPr sz="1600" b="1">
          <a:solidFill>
            <a:schemeClr val="bg2"/>
          </a:solidFill>
          <a:latin typeface="+mn-lt"/>
        </a:defRPr>
      </a:lvl4pPr>
      <a:lvl5pPr marL="20574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lr>
          <a:srgbClr val="0033CC"/>
        </a:buClr>
        <a:buChar char="•"/>
        <a:defRPr sz="1600" b="1">
          <a:solidFill>
            <a:schemeClr val="bg2"/>
          </a:solidFill>
          <a:latin typeface="+mn-lt"/>
        </a:defRPr>
      </a:lvl5pPr>
      <a:lvl6pPr marL="25146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lr>
          <a:srgbClr val="0033CC"/>
        </a:buClr>
        <a:buChar char="•"/>
        <a:defRPr sz="1600" b="1">
          <a:solidFill>
            <a:schemeClr val="bg2"/>
          </a:solidFill>
          <a:latin typeface="+mn-lt"/>
        </a:defRPr>
      </a:lvl6pPr>
      <a:lvl7pPr marL="29718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lr>
          <a:srgbClr val="0033CC"/>
        </a:buClr>
        <a:buChar char="•"/>
        <a:defRPr sz="1600" b="1">
          <a:solidFill>
            <a:schemeClr val="bg2"/>
          </a:solidFill>
          <a:latin typeface="+mn-lt"/>
        </a:defRPr>
      </a:lvl7pPr>
      <a:lvl8pPr marL="34290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lr>
          <a:srgbClr val="0033CC"/>
        </a:buClr>
        <a:buChar char="•"/>
        <a:defRPr sz="1600" b="1">
          <a:solidFill>
            <a:schemeClr val="bg2"/>
          </a:solidFill>
          <a:latin typeface="+mn-lt"/>
        </a:defRPr>
      </a:lvl8pPr>
      <a:lvl9pPr marL="38862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lr>
          <a:srgbClr val="0033CC"/>
        </a:buClr>
        <a:buChar char="•"/>
        <a:defRPr sz="1600" b="1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9.bin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oleObject12.bin"/><Relationship Id="rId4" Type="http://schemas.openxmlformats.org/officeDocument/2006/relationships/oleObject" Target="../embeddings/oleObject11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oleObject15.bin"/><Relationship Id="rId4" Type="http://schemas.openxmlformats.org/officeDocument/2006/relationships/oleObject" Target="../embeddings/oleObject14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9.bin"/><Relationship Id="rId5" Type="http://schemas.openxmlformats.org/officeDocument/2006/relationships/oleObject" Target="../embeddings/oleObject18.bin"/><Relationship Id="rId4" Type="http://schemas.openxmlformats.org/officeDocument/2006/relationships/oleObject" Target="../embeddings/oleObject17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5" Type="http://schemas.openxmlformats.org/officeDocument/2006/relationships/oleObject" Target="../embeddings/oleObject22.bin"/><Relationship Id="rId4" Type="http://schemas.openxmlformats.org/officeDocument/2006/relationships/oleObject" Target="../embeddings/oleObject21.bin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5" Type="http://schemas.openxmlformats.org/officeDocument/2006/relationships/oleObject" Target="../embeddings/oleObject27.bin"/><Relationship Id="rId4" Type="http://schemas.openxmlformats.org/officeDocument/2006/relationships/oleObject" Target="../embeddings/oleObject26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4" Type="http://schemas.openxmlformats.org/officeDocument/2006/relationships/oleObject" Target="../embeddings/oleObject29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33.bin"/><Relationship Id="rId5" Type="http://schemas.openxmlformats.org/officeDocument/2006/relationships/oleObject" Target="../embeddings/oleObject32.bin"/><Relationship Id="rId4" Type="http://schemas.openxmlformats.org/officeDocument/2006/relationships/oleObject" Target="../embeddings/oleObject31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4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37.bin"/><Relationship Id="rId5" Type="http://schemas.openxmlformats.org/officeDocument/2006/relationships/oleObject" Target="../embeddings/oleObject36.bin"/><Relationship Id="rId4" Type="http://schemas.openxmlformats.org/officeDocument/2006/relationships/oleObject" Target="../embeddings/oleObject35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4" Type="http://schemas.openxmlformats.org/officeDocument/2006/relationships/oleObject" Target="../embeddings/oleObject39.bin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w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5" Type="http://schemas.openxmlformats.org/officeDocument/2006/relationships/oleObject" Target="../embeddings/oleObject42.bin"/><Relationship Id="rId4" Type="http://schemas.openxmlformats.org/officeDocument/2006/relationships/oleObject" Target="../embeddings/oleObject41.bin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w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w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44.bin"/><Relationship Id="rId5" Type="http://schemas.openxmlformats.org/officeDocument/2006/relationships/oleObject" Target="../embeddings/oleObject43.bin"/><Relationship Id="rId4" Type="http://schemas.openxmlformats.org/officeDocument/2006/relationships/image" Target="../media/image51.w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5" Type="http://schemas.openxmlformats.org/officeDocument/2006/relationships/oleObject" Target="../embeddings/oleObject47.bin"/><Relationship Id="rId4" Type="http://schemas.openxmlformats.org/officeDocument/2006/relationships/oleObject" Target="../embeddings/oleObject46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w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wmf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8.bin"/><Relationship Id="rId7" Type="http://schemas.openxmlformats.org/officeDocument/2006/relationships/oleObject" Target="../embeddings/oleObject5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51.bin"/><Relationship Id="rId5" Type="http://schemas.openxmlformats.org/officeDocument/2006/relationships/oleObject" Target="../embeddings/oleObject50.bin"/><Relationship Id="rId4" Type="http://schemas.openxmlformats.org/officeDocument/2006/relationships/oleObject" Target="../embeddings/oleObject49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4" Type="http://schemas.openxmlformats.org/officeDocument/2006/relationships/oleObject" Target="../embeddings/oleObject54.bin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5" Type="http://schemas.openxmlformats.org/officeDocument/2006/relationships/image" Target="../media/image71.png"/><Relationship Id="rId4" Type="http://schemas.openxmlformats.org/officeDocument/2006/relationships/oleObject" Target="../embeddings/oleObject56.bin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6" Type="http://schemas.openxmlformats.org/officeDocument/2006/relationships/oleObject" Target="../embeddings/oleObject59.bin"/><Relationship Id="rId5" Type="http://schemas.openxmlformats.org/officeDocument/2006/relationships/oleObject" Target="../embeddings/oleObject58.bin"/><Relationship Id="rId4" Type="http://schemas.openxmlformats.org/officeDocument/2006/relationships/oleObject" Target="../embeddings/oleObject57.bin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Relationship Id="rId4" Type="http://schemas.openxmlformats.org/officeDocument/2006/relationships/oleObject" Target="../embeddings/oleObject61.bin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2.bin"/><Relationship Id="rId7" Type="http://schemas.openxmlformats.org/officeDocument/2006/relationships/oleObject" Target="../embeddings/oleObject6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4.vml"/><Relationship Id="rId6" Type="http://schemas.openxmlformats.org/officeDocument/2006/relationships/oleObject" Target="../embeddings/oleObject65.bin"/><Relationship Id="rId5" Type="http://schemas.openxmlformats.org/officeDocument/2006/relationships/oleObject" Target="../embeddings/oleObject64.bin"/><Relationship Id="rId4" Type="http://schemas.openxmlformats.org/officeDocument/2006/relationships/oleObject" Target="../embeddings/oleObject63.bin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5.vml"/><Relationship Id="rId5" Type="http://schemas.openxmlformats.org/officeDocument/2006/relationships/oleObject" Target="../embeddings/oleObject68.bin"/><Relationship Id="rId4" Type="http://schemas.openxmlformats.org/officeDocument/2006/relationships/oleObject" Target="../embeddings/oleObject67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C6F489-4DB7-465A-9BB8-77E5928CB9ED}" type="slidenum">
              <a:rPr lang="en-AU" altLang="en-US"/>
              <a:pPr/>
              <a:t>1</a:t>
            </a:fld>
            <a:endParaRPr lang="en-AU" altLang="en-US"/>
          </a:p>
        </p:txBody>
      </p:sp>
      <p:sp>
        <p:nvSpPr>
          <p:cNvPr id="287746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52413"/>
            <a:ext cx="7239000" cy="5857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STAP – Space Time Adaptive Processing</a:t>
            </a:r>
          </a:p>
        </p:txBody>
      </p:sp>
      <p:sp>
        <p:nvSpPr>
          <p:cNvPr id="287747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333375" y="1104900"/>
            <a:ext cx="7820025" cy="491490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AU" altLang="en-US" dirty="0"/>
              <a:t>Introduction </a:t>
            </a:r>
          </a:p>
          <a:p>
            <a:pPr>
              <a:lnSpc>
                <a:spcPct val="110000"/>
              </a:lnSpc>
            </a:pPr>
            <a:r>
              <a:rPr lang="en-AU" altLang="en-US" dirty="0"/>
              <a:t>Application areas</a:t>
            </a:r>
          </a:p>
          <a:p>
            <a:pPr>
              <a:lnSpc>
                <a:spcPct val="110000"/>
              </a:lnSpc>
            </a:pPr>
            <a:r>
              <a:rPr lang="en-AU" altLang="en-US" dirty="0"/>
              <a:t>Formulation</a:t>
            </a:r>
          </a:p>
          <a:p>
            <a:pPr>
              <a:lnSpc>
                <a:spcPct val="110000"/>
              </a:lnSpc>
            </a:pPr>
            <a:r>
              <a:rPr lang="en-AU" altLang="en-US" dirty="0"/>
              <a:t>Optimisation criteria</a:t>
            </a:r>
          </a:p>
          <a:p>
            <a:pPr lvl="1">
              <a:lnSpc>
                <a:spcPct val="110000"/>
              </a:lnSpc>
            </a:pPr>
            <a:r>
              <a:rPr lang="en-AU" altLang="en-US" dirty="0"/>
              <a:t>Maximum SNR,  MVDR for plane wave signals,  MVDR for broadband signals, Power inversion</a:t>
            </a:r>
          </a:p>
          <a:p>
            <a:pPr>
              <a:lnSpc>
                <a:spcPct val="110000"/>
              </a:lnSpc>
            </a:pPr>
            <a:r>
              <a:rPr lang="en-AU" altLang="en-US" dirty="0"/>
              <a:t>Narrowband signals – factorisation</a:t>
            </a:r>
          </a:p>
          <a:p>
            <a:pPr>
              <a:lnSpc>
                <a:spcPct val="110000"/>
              </a:lnSpc>
            </a:pPr>
            <a:r>
              <a:rPr lang="en-AU" altLang="en-US" dirty="0"/>
              <a:t>Broadband signals – </a:t>
            </a:r>
            <a:r>
              <a:rPr lang="en-AU" altLang="en-US" dirty="0" err="1"/>
              <a:t>presteering</a:t>
            </a:r>
            <a:endParaRPr lang="en-AU" altLang="en-US" dirty="0"/>
          </a:p>
          <a:p>
            <a:pPr>
              <a:lnSpc>
                <a:spcPct val="110000"/>
              </a:lnSpc>
            </a:pPr>
            <a:r>
              <a:rPr lang="en-AU" altLang="en-US" dirty="0"/>
              <a:t>Adaption</a:t>
            </a:r>
          </a:p>
          <a:p>
            <a:pPr lvl="1">
              <a:lnSpc>
                <a:spcPct val="110000"/>
              </a:lnSpc>
            </a:pPr>
            <a:r>
              <a:rPr lang="en-AU" altLang="en-US" dirty="0"/>
              <a:t>SMI , gradient descent</a:t>
            </a:r>
          </a:p>
          <a:p>
            <a:pPr>
              <a:lnSpc>
                <a:spcPct val="110000"/>
              </a:lnSpc>
            </a:pPr>
            <a:r>
              <a:rPr lang="en-AU" altLang="en-US" dirty="0"/>
              <a:t>Null steering - GPS case study</a:t>
            </a:r>
          </a:p>
          <a:p>
            <a:pPr>
              <a:lnSpc>
                <a:spcPct val="110000"/>
              </a:lnSpc>
            </a:pPr>
            <a:r>
              <a:rPr lang="en-AU" altLang="en-US" dirty="0"/>
              <a:t>Radar application</a:t>
            </a:r>
          </a:p>
        </p:txBody>
      </p:sp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F75258-EC81-4741-B72D-627AA3D3FC71}" type="slidenum">
              <a:rPr lang="en-AU" altLang="en-US"/>
              <a:pPr/>
              <a:t>10</a:t>
            </a:fld>
            <a:endParaRPr lang="en-AU" altLang="en-US"/>
          </a:p>
        </p:txBody>
      </p:sp>
      <p:sp>
        <p:nvSpPr>
          <p:cNvPr id="370690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52413"/>
            <a:ext cx="2819400" cy="6619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Output Power</a:t>
            </a:r>
          </a:p>
        </p:txBody>
      </p:sp>
      <p:sp>
        <p:nvSpPr>
          <p:cNvPr id="370691" name="Rectangle 1027"/>
          <p:cNvSpPr>
            <a:spLocks noChangeArrowheads="1"/>
          </p:cNvSpPr>
          <p:nvPr/>
        </p:nvSpPr>
        <p:spPr bwMode="auto">
          <a:xfrm>
            <a:off x="533400" y="1290638"/>
            <a:ext cx="3468688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Spatial weights at j-th tap</a:t>
            </a:r>
          </a:p>
        </p:txBody>
      </p:sp>
      <p:sp>
        <p:nvSpPr>
          <p:cNvPr id="370692" name="Rectangle 1028"/>
          <p:cNvSpPr>
            <a:spLocks noChangeArrowheads="1"/>
          </p:cNvSpPr>
          <p:nvPr/>
        </p:nvSpPr>
        <p:spPr bwMode="auto">
          <a:xfrm>
            <a:off x="762000" y="3352800"/>
            <a:ext cx="27924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a KJ X 1 vector</a:t>
            </a:r>
          </a:p>
        </p:txBody>
      </p:sp>
      <p:graphicFrame>
        <p:nvGraphicFramePr>
          <p:cNvPr id="370693" name="Object 1029"/>
          <p:cNvGraphicFramePr>
            <a:graphicFrameLocks noChangeAspect="1"/>
          </p:cNvGraphicFramePr>
          <p:nvPr/>
        </p:nvGraphicFramePr>
        <p:xfrm>
          <a:off x="4033838" y="508000"/>
          <a:ext cx="2022475" cy="2197100"/>
        </p:xfrm>
        <a:graphic>
          <a:graphicData uri="http://schemas.openxmlformats.org/presentationml/2006/ole">
            <p:oleObj spid="_x0000_s370705" name="Equation" r:id="rId3" imgW="889000" imgH="965200" progId="Equation.3">
              <p:embed/>
            </p:oleObj>
          </a:graphicData>
        </a:graphic>
      </p:graphicFrame>
      <p:sp>
        <p:nvSpPr>
          <p:cNvPr id="370694" name="Rectangle 1030"/>
          <p:cNvSpPr>
            <a:spLocks noChangeArrowheads="1"/>
          </p:cNvSpPr>
          <p:nvPr/>
        </p:nvSpPr>
        <p:spPr bwMode="auto">
          <a:xfrm>
            <a:off x="533400" y="2705100"/>
            <a:ext cx="39624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Space-time weights</a:t>
            </a:r>
          </a:p>
        </p:txBody>
      </p:sp>
      <p:graphicFrame>
        <p:nvGraphicFramePr>
          <p:cNvPr id="370695" name="Object 1031"/>
          <p:cNvGraphicFramePr>
            <a:graphicFrameLocks noChangeAspect="1"/>
          </p:cNvGraphicFramePr>
          <p:nvPr/>
        </p:nvGraphicFramePr>
        <p:xfrm>
          <a:off x="3540125" y="2889250"/>
          <a:ext cx="1590675" cy="2197100"/>
        </p:xfrm>
        <a:graphic>
          <a:graphicData uri="http://schemas.openxmlformats.org/presentationml/2006/ole">
            <p:oleObj spid="_x0000_s370706" name="Equation" r:id="rId4" imgW="698500" imgH="965200" progId="Equation.3">
              <p:embed/>
            </p:oleObj>
          </a:graphicData>
        </a:graphic>
      </p:graphicFrame>
      <p:sp>
        <p:nvSpPr>
          <p:cNvPr id="370696" name="Rectangle 1032"/>
          <p:cNvSpPr>
            <a:spLocks noChangeArrowheads="1"/>
          </p:cNvSpPr>
          <p:nvPr/>
        </p:nvSpPr>
        <p:spPr bwMode="auto">
          <a:xfrm>
            <a:off x="560388" y="1785938"/>
            <a:ext cx="279241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a K X 1 vector</a:t>
            </a:r>
          </a:p>
        </p:txBody>
      </p:sp>
      <p:sp>
        <p:nvSpPr>
          <p:cNvPr id="370697" name="Rectangle 1033"/>
          <p:cNvSpPr>
            <a:spLocks noChangeArrowheads="1"/>
          </p:cNvSpPr>
          <p:nvPr/>
        </p:nvSpPr>
        <p:spPr bwMode="auto">
          <a:xfrm>
            <a:off x="6357938" y="3600450"/>
            <a:ext cx="19812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Output</a:t>
            </a:r>
          </a:p>
        </p:txBody>
      </p:sp>
      <p:sp>
        <p:nvSpPr>
          <p:cNvPr id="370698" name="Rectangle 1034"/>
          <p:cNvSpPr>
            <a:spLocks noChangeArrowheads="1"/>
          </p:cNvSpPr>
          <p:nvPr/>
        </p:nvSpPr>
        <p:spPr bwMode="auto">
          <a:xfrm>
            <a:off x="533400" y="5086350"/>
            <a:ext cx="19812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Output power</a:t>
            </a:r>
          </a:p>
        </p:txBody>
      </p:sp>
      <p:graphicFrame>
        <p:nvGraphicFramePr>
          <p:cNvPr id="370699" name="Object 1035"/>
          <p:cNvGraphicFramePr>
            <a:graphicFrameLocks noChangeAspect="1"/>
          </p:cNvGraphicFramePr>
          <p:nvPr/>
        </p:nvGraphicFramePr>
        <p:xfrm>
          <a:off x="6056313" y="4343400"/>
          <a:ext cx="2282825" cy="520700"/>
        </p:xfrm>
        <a:graphic>
          <a:graphicData uri="http://schemas.openxmlformats.org/presentationml/2006/ole">
            <p:oleObj spid="_x0000_s370707" name="Equation" r:id="rId5" imgW="1002865" imgH="228501" progId="Equation.3">
              <p:embed/>
            </p:oleObj>
          </a:graphicData>
        </a:graphic>
      </p:graphicFrame>
      <p:graphicFrame>
        <p:nvGraphicFramePr>
          <p:cNvPr id="370700" name="Object 1036"/>
          <p:cNvGraphicFramePr>
            <a:graphicFrameLocks noChangeAspect="1"/>
          </p:cNvGraphicFramePr>
          <p:nvPr/>
        </p:nvGraphicFramePr>
        <p:xfrm>
          <a:off x="1676400" y="5581650"/>
          <a:ext cx="6097588" cy="550863"/>
        </p:xfrm>
        <a:graphic>
          <a:graphicData uri="http://schemas.openxmlformats.org/presentationml/2006/ole">
            <p:oleObj spid="_x0000_s370708" name="Equation" r:id="rId6" imgW="2679700" imgH="241300" progId="Equation.3">
              <p:embed/>
            </p:oleObj>
          </a:graphicData>
        </a:graphic>
      </p:graphicFrame>
    </p:spTree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CE10F-A931-413D-96F4-1CACAE0A986E}" type="slidenum">
              <a:rPr lang="en-AU" altLang="en-US"/>
              <a:pPr/>
              <a:t>11</a:t>
            </a:fld>
            <a:endParaRPr lang="en-AU" altLang="en-US"/>
          </a:p>
        </p:txBody>
      </p:sp>
      <p:sp>
        <p:nvSpPr>
          <p:cNvPr id="377858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52413"/>
            <a:ext cx="4038600" cy="6619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Optimisation Criteria </a:t>
            </a:r>
          </a:p>
        </p:txBody>
      </p:sp>
      <p:sp>
        <p:nvSpPr>
          <p:cNvPr id="377859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533400" y="1219200"/>
            <a:ext cx="8202613" cy="4038600"/>
          </a:xfrm>
        </p:spPr>
        <p:txBody>
          <a:bodyPr/>
          <a:lstStyle/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en-AU" altLang="en-US"/>
              <a:t>Four criteria commonly used</a:t>
            </a:r>
          </a:p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en-AU" altLang="en-US"/>
              <a:t>	Maximise output SNR</a:t>
            </a:r>
          </a:p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en-AU" altLang="en-US"/>
              <a:t>	Minimise output power subject to narrowband constraint</a:t>
            </a:r>
          </a:p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en-AU" altLang="en-US"/>
              <a:t>		Kronecker products</a:t>
            </a:r>
          </a:p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en-AU" altLang="en-US"/>
              <a:t>	Minimise output power subject to broadband constraint</a:t>
            </a:r>
          </a:p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en-AU" altLang="en-US"/>
              <a:t>		Presteering</a:t>
            </a:r>
          </a:p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en-AU" altLang="en-US"/>
              <a:t>	Minimise output power subject to clamping a single weight at a single receiver</a:t>
            </a:r>
          </a:p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en-AU" altLang="en-US"/>
              <a:t>		Equivalent to a space time optimum linear predictor</a:t>
            </a:r>
          </a:p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en-AU" altLang="en-US"/>
              <a:t>		Effectively a ‘null-steerer’ </a:t>
            </a:r>
          </a:p>
        </p:txBody>
      </p:sp>
    </p:spTree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632933-2342-49E1-9954-1C9C8D4910EF}" type="slidenum">
              <a:rPr lang="en-AU" altLang="en-US"/>
              <a:pPr/>
              <a:t>12</a:t>
            </a:fld>
            <a:endParaRPr lang="en-AU" altLang="en-US"/>
          </a:p>
        </p:txBody>
      </p:sp>
      <p:sp>
        <p:nvSpPr>
          <p:cNvPr id="3420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52413"/>
            <a:ext cx="4038600" cy="6619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Maximum output SNR </a:t>
            </a:r>
          </a:p>
        </p:txBody>
      </p:sp>
      <p:sp>
        <p:nvSpPr>
          <p:cNvPr id="3420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219200"/>
            <a:ext cx="1676400" cy="685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AU" altLang="en-US"/>
              <a:t>Output SNR</a:t>
            </a:r>
          </a:p>
        </p:txBody>
      </p:sp>
      <p:graphicFrame>
        <p:nvGraphicFramePr>
          <p:cNvPr id="342034" name="Object 18"/>
          <p:cNvGraphicFramePr>
            <a:graphicFrameLocks noChangeAspect="1"/>
          </p:cNvGraphicFramePr>
          <p:nvPr/>
        </p:nvGraphicFramePr>
        <p:xfrm>
          <a:off x="2873375" y="1352550"/>
          <a:ext cx="3603625" cy="1304925"/>
        </p:xfrm>
        <a:graphic>
          <a:graphicData uri="http://schemas.openxmlformats.org/presentationml/2006/ole">
            <p:oleObj spid="_x0000_s342042" name="Equation" r:id="rId3" imgW="1257300" imgH="457200" progId="Equation.3">
              <p:embed/>
            </p:oleObj>
          </a:graphicData>
        </a:graphic>
      </p:graphicFrame>
      <p:sp>
        <p:nvSpPr>
          <p:cNvPr id="342035" name="Rectangle 19"/>
          <p:cNvSpPr>
            <a:spLocks noChangeArrowheads="1"/>
          </p:cNvSpPr>
          <p:nvPr/>
        </p:nvSpPr>
        <p:spPr bwMode="auto">
          <a:xfrm>
            <a:off x="533400" y="2657475"/>
            <a:ext cx="2339975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Maximised when</a:t>
            </a:r>
          </a:p>
        </p:txBody>
      </p:sp>
      <p:graphicFrame>
        <p:nvGraphicFramePr>
          <p:cNvPr id="342036" name="Object 20"/>
          <p:cNvGraphicFramePr>
            <a:graphicFrameLocks noChangeAspect="1"/>
          </p:cNvGraphicFramePr>
          <p:nvPr/>
        </p:nvGraphicFramePr>
        <p:xfrm>
          <a:off x="3560763" y="3298825"/>
          <a:ext cx="3116262" cy="757238"/>
        </p:xfrm>
        <a:graphic>
          <a:graphicData uri="http://schemas.openxmlformats.org/presentationml/2006/ole">
            <p:oleObj spid="_x0000_s342043" name="Equation" r:id="rId4" imgW="990170" imgH="241195" progId="Equation.3">
              <p:embed/>
            </p:oleObj>
          </a:graphicData>
        </a:graphic>
      </p:graphicFrame>
      <p:sp>
        <p:nvSpPr>
          <p:cNvPr id="342037" name="Rectangle 21"/>
          <p:cNvSpPr>
            <a:spLocks noChangeArrowheads="1"/>
          </p:cNvSpPr>
          <p:nvPr/>
        </p:nvSpPr>
        <p:spPr bwMode="auto">
          <a:xfrm>
            <a:off x="533400" y="3924300"/>
            <a:ext cx="2339975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Equivalent to</a:t>
            </a:r>
          </a:p>
        </p:txBody>
      </p:sp>
      <p:graphicFrame>
        <p:nvGraphicFramePr>
          <p:cNvPr id="342038" name="Object 22"/>
          <p:cNvGraphicFramePr>
            <a:graphicFrameLocks noChangeAspect="1"/>
          </p:cNvGraphicFramePr>
          <p:nvPr/>
        </p:nvGraphicFramePr>
        <p:xfrm>
          <a:off x="419100" y="4610100"/>
          <a:ext cx="8305800" cy="530225"/>
        </p:xfrm>
        <a:graphic>
          <a:graphicData uri="http://schemas.openxmlformats.org/presentationml/2006/ole">
            <p:oleObj spid="_x0000_s342044" name="Equation" r:id="rId5" imgW="3479800" imgH="241300" progId="Equation.3">
              <p:embed/>
            </p:oleObj>
          </a:graphicData>
        </a:graphic>
      </p:graphicFrame>
    </p:spTree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6EE8A7-C034-4D49-B69B-3C7EA8DC4FB5}" type="slidenum">
              <a:rPr lang="en-AU" altLang="en-US"/>
              <a:pPr/>
              <a:t>13</a:t>
            </a:fld>
            <a:endParaRPr lang="en-AU" altLang="en-US"/>
          </a:p>
        </p:txBody>
      </p:sp>
      <p:sp>
        <p:nvSpPr>
          <p:cNvPr id="3788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3810000" cy="56356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/>
              <a:t>Narrowband signal</a:t>
            </a:r>
          </a:p>
        </p:txBody>
      </p:sp>
      <p:sp>
        <p:nvSpPr>
          <p:cNvPr id="378887" name="Rectangle 7"/>
          <p:cNvSpPr>
            <a:spLocks noChangeArrowheads="1"/>
          </p:cNvSpPr>
          <p:nvPr/>
        </p:nvSpPr>
        <p:spPr bwMode="auto">
          <a:xfrm>
            <a:off x="533400" y="1873250"/>
            <a:ext cx="2362200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Vector notation</a:t>
            </a:r>
          </a:p>
        </p:txBody>
      </p:sp>
      <p:graphicFrame>
        <p:nvGraphicFramePr>
          <p:cNvPr id="378889" name="Object 9"/>
          <p:cNvGraphicFramePr>
            <a:graphicFrameLocks noChangeAspect="1"/>
          </p:cNvGraphicFramePr>
          <p:nvPr/>
        </p:nvGraphicFramePr>
        <p:xfrm>
          <a:off x="3124200" y="1295400"/>
          <a:ext cx="4278313" cy="577850"/>
        </p:xfrm>
        <a:graphic>
          <a:graphicData uri="http://schemas.openxmlformats.org/presentationml/2006/ole">
            <p:oleObj spid="_x0000_s378899" name="Equation" r:id="rId3" imgW="1879600" imgH="254000" progId="Equation.3">
              <p:embed/>
            </p:oleObj>
          </a:graphicData>
        </a:graphic>
      </p:graphicFrame>
      <p:graphicFrame>
        <p:nvGraphicFramePr>
          <p:cNvPr id="378890" name="Object 10"/>
          <p:cNvGraphicFramePr>
            <a:graphicFrameLocks noChangeAspect="1"/>
          </p:cNvGraphicFramePr>
          <p:nvPr/>
        </p:nvGraphicFramePr>
        <p:xfrm>
          <a:off x="228600" y="2743200"/>
          <a:ext cx="8647113" cy="1892300"/>
        </p:xfrm>
        <a:graphic>
          <a:graphicData uri="http://schemas.openxmlformats.org/presentationml/2006/ole">
            <p:oleObj spid="_x0000_s378900" name="Equation" r:id="rId4" imgW="4178300" imgH="914400" progId="Equation.3">
              <p:embed/>
            </p:oleObj>
          </a:graphicData>
        </a:graphic>
      </p:graphicFrame>
      <p:graphicFrame>
        <p:nvGraphicFramePr>
          <p:cNvPr id="378891" name="Object 11"/>
          <p:cNvGraphicFramePr>
            <a:graphicFrameLocks noChangeAspect="1"/>
          </p:cNvGraphicFramePr>
          <p:nvPr/>
        </p:nvGraphicFramePr>
        <p:xfrm>
          <a:off x="533400" y="5410200"/>
          <a:ext cx="4914900" cy="490538"/>
        </p:xfrm>
        <a:graphic>
          <a:graphicData uri="http://schemas.openxmlformats.org/presentationml/2006/ole">
            <p:oleObj spid="_x0000_s378901" name="Equation" r:id="rId5" imgW="2159000" imgH="215900" progId="Equation.3">
              <p:embed/>
            </p:oleObj>
          </a:graphicData>
        </a:graphic>
      </p:graphicFrame>
    </p:spTree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BC3D8E-2B85-427D-9896-ABB27634EB1F}" type="slidenum">
              <a:rPr lang="en-AU" altLang="en-US"/>
              <a:pPr/>
              <a:t>14</a:t>
            </a:fld>
            <a:endParaRPr lang="en-AU" altLang="en-US"/>
          </a:p>
        </p:txBody>
      </p:sp>
      <p:sp>
        <p:nvSpPr>
          <p:cNvPr id="3809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3581400" cy="63976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Steering vectors</a:t>
            </a:r>
          </a:p>
        </p:txBody>
      </p:sp>
      <p:graphicFrame>
        <p:nvGraphicFramePr>
          <p:cNvPr id="380934" name="Object 6"/>
          <p:cNvGraphicFramePr>
            <a:graphicFrameLocks noChangeAspect="1"/>
          </p:cNvGraphicFramePr>
          <p:nvPr/>
        </p:nvGraphicFramePr>
        <p:xfrm>
          <a:off x="533400" y="1295400"/>
          <a:ext cx="5437188" cy="982663"/>
        </p:xfrm>
        <a:graphic>
          <a:graphicData uri="http://schemas.openxmlformats.org/presentationml/2006/ole">
            <p:oleObj spid="_x0000_s380943" name="Equation" r:id="rId3" imgW="2387600" imgH="431800" progId="Equation.3">
              <p:embed/>
            </p:oleObj>
          </a:graphicData>
        </a:graphic>
      </p:graphicFrame>
      <p:graphicFrame>
        <p:nvGraphicFramePr>
          <p:cNvPr id="380935" name="Object 7"/>
          <p:cNvGraphicFramePr>
            <a:graphicFrameLocks noChangeAspect="1"/>
          </p:cNvGraphicFramePr>
          <p:nvPr/>
        </p:nvGraphicFramePr>
        <p:xfrm>
          <a:off x="5181600" y="2551113"/>
          <a:ext cx="2471738" cy="3248025"/>
        </p:xfrm>
        <a:graphic>
          <a:graphicData uri="http://schemas.openxmlformats.org/presentationml/2006/ole">
            <p:oleObj spid="_x0000_s380944" name="Equation" r:id="rId4" imgW="889000" imgH="1168400" progId="Equation.3">
              <p:embed/>
            </p:oleObj>
          </a:graphicData>
        </a:graphic>
      </p:graphicFrame>
      <p:graphicFrame>
        <p:nvGraphicFramePr>
          <p:cNvPr id="380936" name="Object 8"/>
          <p:cNvGraphicFramePr>
            <a:graphicFrameLocks noChangeAspect="1"/>
          </p:cNvGraphicFramePr>
          <p:nvPr/>
        </p:nvGraphicFramePr>
        <p:xfrm>
          <a:off x="1006475" y="2590800"/>
          <a:ext cx="3032125" cy="3208338"/>
        </p:xfrm>
        <a:graphic>
          <a:graphicData uri="http://schemas.openxmlformats.org/presentationml/2006/ole">
            <p:oleObj spid="_x0000_s380945" name="Equation" r:id="rId5" imgW="1079500" imgH="1143000" progId="Equation.3">
              <p:embed/>
            </p:oleObj>
          </a:graphicData>
        </a:graphic>
      </p:graphicFrame>
      <p:graphicFrame>
        <p:nvGraphicFramePr>
          <p:cNvPr id="380937" name="Object 9"/>
          <p:cNvGraphicFramePr>
            <a:graphicFrameLocks noGrp="1" noChangeAspect="1"/>
          </p:cNvGraphicFramePr>
          <p:nvPr>
            <p:ph idx="1"/>
          </p:nvPr>
        </p:nvGraphicFramePr>
        <p:xfrm>
          <a:off x="4876800" y="296863"/>
          <a:ext cx="3810000" cy="617537"/>
        </p:xfrm>
        <a:graphic>
          <a:graphicData uri="http://schemas.openxmlformats.org/presentationml/2006/ole">
            <p:oleObj spid="_x0000_s380946" name="Equation" r:id="rId6" imgW="1333500" imgH="215900" progId="Equation.3">
              <p:embed/>
            </p:oleObj>
          </a:graphicData>
        </a:graphic>
      </p:graphicFrame>
    </p:spTree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BB7FFC-000A-4C4F-BF58-7CCAF6122F85}" type="slidenum">
              <a:rPr lang="en-AU" altLang="en-US"/>
              <a:pPr/>
              <a:t>15</a:t>
            </a:fld>
            <a:endParaRPr lang="en-AU" altLang="en-US"/>
          </a:p>
        </p:txBody>
      </p:sp>
      <p:sp>
        <p:nvSpPr>
          <p:cNvPr id="3799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63976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Narrowband Space-time Covariance Matrix</a:t>
            </a:r>
          </a:p>
        </p:txBody>
      </p:sp>
      <p:graphicFrame>
        <p:nvGraphicFramePr>
          <p:cNvPr id="379908" name="Object 4"/>
          <p:cNvGraphicFramePr>
            <a:graphicFrameLocks noChangeAspect="1"/>
          </p:cNvGraphicFramePr>
          <p:nvPr/>
        </p:nvGraphicFramePr>
        <p:xfrm>
          <a:off x="533400" y="1143000"/>
          <a:ext cx="3544888" cy="687388"/>
        </p:xfrm>
        <a:graphic>
          <a:graphicData uri="http://schemas.openxmlformats.org/presentationml/2006/ole">
            <p:oleObj spid="_x0000_s379919" name="Equation" r:id="rId3" imgW="1307532" imgH="253890" progId="Equation.3">
              <p:embed/>
            </p:oleObj>
          </a:graphicData>
        </a:graphic>
      </p:graphicFrame>
      <p:graphicFrame>
        <p:nvGraphicFramePr>
          <p:cNvPr id="379912" name="Object 8"/>
          <p:cNvGraphicFramePr>
            <a:graphicFrameLocks noChangeAspect="1"/>
          </p:cNvGraphicFramePr>
          <p:nvPr/>
        </p:nvGraphicFramePr>
        <p:xfrm>
          <a:off x="1876425" y="3200400"/>
          <a:ext cx="4267200" cy="1924050"/>
        </p:xfrm>
        <a:graphic>
          <a:graphicData uri="http://schemas.openxmlformats.org/presentationml/2006/ole">
            <p:oleObj spid="_x0000_s379920" name="Equation" r:id="rId4" imgW="1574800" imgH="711200" progId="Equation.3">
              <p:embed/>
            </p:oleObj>
          </a:graphicData>
        </a:graphic>
      </p:graphicFrame>
      <p:sp>
        <p:nvSpPr>
          <p:cNvPr id="379913" name="Rectangle 9"/>
          <p:cNvSpPr>
            <a:spLocks noChangeArrowheads="1"/>
          </p:cNvSpPr>
          <p:nvPr/>
        </p:nvSpPr>
        <p:spPr bwMode="auto">
          <a:xfrm>
            <a:off x="695325" y="5410200"/>
            <a:ext cx="4105275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Often used in radar</a:t>
            </a:r>
          </a:p>
        </p:txBody>
      </p:sp>
      <p:graphicFrame>
        <p:nvGraphicFramePr>
          <p:cNvPr id="379914" name="Object 10"/>
          <p:cNvGraphicFramePr>
            <a:graphicFrameLocks noGrp="1" noChangeAspect="1"/>
          </p:cNvGraphicFramePr>
          <p:nvPr>
            <p:ph idx="1"/>
          </p:nvPr>
        </p:nvGraphicFramePr>
        <p:xfrm>
          <a:off x="695325" y="2055813"/>
          <a:ext cx="6467475" cy="673100"/>
        </p:xfrm>
        <a:graphic>
          <a:graphicData uri="http://schemas.openxmlformats.org/presentationml/2006/ole">
            <p:oleObj spid="_x0000_s379921" name="Equation" r:id="rId5" imgW="2438400" imgH="254000" progId="Equation.3">
              <p:embed/>
            </p:oleObj>
          </a:graphicData>
        </a:graphic>
      </p:graphicFrame>
    </p:spTree>
  </p:cSld>
  <p:clrMapOvr>
    <a:masterClrMapping/>
  </p:clrMapOvr>
  <p:transition spd="slow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EDEA88-DE23-466A-B44B-73ABFE0E1588}" type="slidenum">
              <a:rPr lang="en-AU" altLang="en-US"/>
              <a:pPr/>
              <a:t>16</a:t>
            </a:fld>
            <a:endParaRPr lang="en-AU" altLang="en-US"/>
          </a:p>
        </p:txBody>
      </p:sp>
      <p:sp>
        <p:nvSpPr>
          <p:cNvPr id="3727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52413"/>
            <a:ext cx="6705600" cy="6619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Optimisation with </a:t>
            </a:r>
            <a:r>
              <a:rPr lang="en-AU" altLang="en-US" dirty="0" err="1">
                <a:effectLst/>
              </a:rPr>
              <a:t>presteering</a:t>
            </a:r>
            <a:endParaRPr lang="en-AU" altLang="en-US" dirty="0">
              <a:effectLst/>
            </a:endParaRPr>
          </a:p>
        </p:txBody>
      </p:sp>
      <p:sp>
        <p:nvSpPr>
          <p:cNvPr id="372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7488" y="1219200"/>
            <a:ext cx="8621712" cy="47244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AU" altLang="en-US"/>
              <a:t>Assume desired signal is a broadband signal from a given direction</a:t>
            </a:r>
          </a:p>
          <a:p>
            <a:pPr>
              <a:buFont typeface="Wingdings" pitchFamily="2" charset="2"/>
              <a:buNone/>
            </a:pPr>
            <a:r>
              <a:rPr lang="en-AU" altLang="en-US"/>
              <a:t>Required to </a:t>
            </a:r>
          </a:p>
          <a:p>
            <a:pPr lvl="1">
              <a:buFontTx/>
              <a:buNone/>
            </a:pPr>
            <a:r>
              <a:rPr lang="en-AU" altLang="en-US"/>
              <a:t>maintain maximum signal gain in selected direction</a:t>
            </a:r>
          </a:p>
          <a:p>
            <a:pPr lvl="1">
              <a:buFontTx/>
              <a:buNone/>
            </a:pPr>
            <a:r>
              <a:rPr lang="en-AU" altLang="en-US"/>
              <a:t>maintain flat frequency response across a given frequency band of interest </a:t>
            </a:r>
          </a:p>
          <a:p>
            <a:pPr>
              <a:buFont typeface="Wingdings" pitchFamily="2" charset="2"/>
              <a:buNone/>
            </a:pPr>
            <a:r>
              <a:rPr lang="en-AU" altLang="en-US"/>
              <a:t>Achieved by</a:t>
            </a:r>
          </a:p>
          <a:p>
            <a:pPr lvl="1">
              <a:buFontTx/>
              <a:buNone/>
            </a:pPr>
            <a:r>
              <a:rPr lang="en-AU" altLang="en-US"/>
              <a:t>presteer to bring signal wavefronts into phase (often achieved by time delays)</a:t>
            </a:r>
          </a:p>
          <a:p>
            <a:pPr lvl="1">
              <a:buFontTx/>
              <a:buNone/>
            </a:pPr>
            <a:r>
              <a:rPr lang="en-AU" altLang="en-US"/>
              <a:t>Constrain the weights to have a flat frequency response across band of interest. </a:t>
            </a:r>
          </a:p>
          <a:p>
            <a:pPr lvl="1">
              <a:buFontTx/>
              <a:buNone/>
            </a:pPr>
            <a:endParaRPr lang="en-AU" altLang="en-US"/>
          </a:p>
          <a:p>
            <a:pPr lvl="1">
              <a:buFontTx/>
              <a:buNone/>
            </a:pPr>
            <a:r>
              <a:rPr lang="en-AU" altLang="en-US"/>
              <a:t>Often used in sonar</a:t>
            </a:r>
          </a:p>
        </p:txBody>
      </p:sp>
    </p:spTree>
  </p:cSld>
  <p:clrMapOvr>
    <a:masterClrMapping/>
  </p:clrMapOvr>
  <p:transition spd="slow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14D727-FC26-4351-B72A-FB32E235C8CE}" type="slidenum">
              <a:rPr lang="en-AU" altLang="en-US"/>
              <a:pPr/>
              <a:t>17</a:t>
            </a:fld>
            <a:endParaRPr lang="en-AU" altLang="en-US"/>
          </a:p>
        </p:txBody>
      </p:sp>
      <p:sp>
        <p:nvSpPr>
          <p:cNvPr id="3737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52413"/>
            <a:ext cx="1979613" cy="6619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Constraint</a:t>
            </a:r>
          </a:p>
        </p:txBody>
      </p:sp>
      <p:sp>
        <p:nvSpPr>
          <p:cNvPr id="3737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143000"/>
            <a:ext cx="3276600" cy="8382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AU" altLang="en-US" sz="1800"/>
              <a:t>Since the signal is in phase</a:t>
            </a:r>
          </a:p>
          <a:p>
            <a:pPr>
              <a:buFont typeface="Wingdings" pitchFamily="2" charset="2"/>
              <a:buNone/>
            </a:pPr>
            <a:r>
              <a:rPr lang="en-AU" altLang="en-US" sz="1800"/>
              <a:t> at each tap i.e.,</a:t>
            </a:r>
          </a:p>
        </p:txBody>
      </p:sp>
      <p:graphicFrame>
        <p:nvGraphicFramePr>
          <p:cNvPr id="373770" name="Object 10"/>
          <p:cNvGraphicFramePr>
            <a:graphicFrameLocks noChangeAspect="1"/>
          </p:cNvGraphicFramePr>
          <p:nvPr/>
        </p:nvGraphicFramePr>
        <p:xfrm>
          <a:off x="4495800" y="457200"/>
          <a:ext cx="4017963" cy="2138363"/>
        </p:xfrm>
        <a:graphic>
          <a:graphicData uri="http://schemas.openxmlformats.org/presentationml/2006/ole">
            <p:oleObj spid="_x0000_s373776" name="Equation" r:id="rId3" imgW="1765300" imgH="939800" progId="Equation.3">
              <p:embed/>
            </p:oleObj>
          </a:graphicData>
        </a:graphic>
      </p:graphicFrame>
      <p:sp>
        <p:nvSpPr>
          <p:cNvPr id="373771" name="Rectangle 11"/>
          <p:cNvSpPr>
            <a:spLocks noChangeArrowheads="1"/>
          </p:cNvSpPr>
          <p:nvPr/>
        </p:nvSpPr>
        <p:spPr bwMode="auto">
          <a:xfrm>
            <a:off x="533400" y="2595563"/>
            <a:ext cx="71628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Then equivalent diagram is given by</a:t>
            </a:r>
          </a:p>
        </p:txBody>
      </p:sp>
      <p:pic>
        <p:nvPicPr>
          <p:cNvPr id="8" name="Picture 1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3429000"/>
            <a:ext cx="8208963" cy="232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04F194-946E-4981-8B5B-C2B703781802}" type="slidenum">
              <a:rPr lang="en-AU" altLang="en-US"/>
              <a:pPr/>
              <a:t>18</a:t>
            </a:fld>
            <a:endParaRPr lang="en-AU" altLang="en-US"/>
          </a:p>
        </p:txBody>
      </p:sp>
      <p:sp>
        <p:nvSpPr>
          <p:cNvPr id="3717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52413"/>
            <a:ext cx="6705600" cy="6619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Impulse response of filter</a:t>
            </a:r>
          </a:p>
        </p:txBody>
      </p:sp>
      <p:graphicFrame>
        <p:nvGraphicFramePr>
          <p:cNvPr id="371722" name="Object 10"/>
          <p:cNvGraphicFramePr>
            <a:graphicFrameLocks noChangeAspect="1"/>
          </p:cNvGraphicFramePr>
          <p:nvPr/>
        </p:nvGraphicFramePr>
        <p:xfrm>
          <a:off x="2487613" y="1371600"/>
          <a:ext cx="3005137" cy="3178175"/>
        </p:xfrm>
        <a:graphic>
          <a:graphicData uri="http://schemas.openxmlformats.org/presentationml/2006/ole">
            <p:oleObj spid="_x0000_s371726" name="Equation" r:id="rId3" imgW="1320800" imgH="1397000" progId="Equation.3">
              <p:embed/>
            </p:oleObj>
          </a:graphicData>
        </a:graphic>
      </p:graphicFrame>
    </p:spTree>
  </p:cSld>
  <p:clrMapOvr>
    <a:masterClrMapping/>
  </p:clrMapOvr>
  <p:transition spd="slow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C16FFA-FA25-4DA4-97B0-CA15790EEA31}" type="slidenum">
              <a:rPr lang="en-AU" altLang="en-US"/>
              <a:pPr/>
              <a:t>19</a:t>
            </a:fld>
            <a:endParaRPr lang="en-AU" altLang="en-US"/>
          </a:p>
        </p:txBody>
      </p:sp>
      <p:sp>
        <p:nvSpPr>
          <p:cNvPr id="3840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52413"/>
            <a:ext cx="6705600" cy="6619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Impulse response constraint</a:t>
            </a:r>
          </a:p>
        </p:txBody>
      </p:sp>
      <p:sp>
        <p:nvSpPr>
          <p:cNvPr id="3840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60388" y="1066800"/>
            <a:ext cx="3249612" cy="4953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AU" altLang="en-US"/>
              <a:t>Define KJ X J matrix</a:t>
            </a:r>
          </a:p>
          <a:p>
            <a:pPr>
              <a:buFont typeface="Wingdings" pitchFamily="2" charset="2"/>
              <a:buNone/>
            </a:pPr>
            <a:endParaRPr lang="en-AU" altLang="en-US"/>
          </a:p>
          <a:p>
            <a:pPr>
              <a:buFont typeface="Wingdings" pitchFamily="2" charset="2"/>
              <a:buNone/>
            </a:pPr>
            <a:endParaRPr lang="en-AU" altLang="en-US"/>
          </a:p>
        </p:txBody>
      </p:sp>
      <p:graphicFrame>
        <p:nvGraphicFramePr>
          <p:cNvPr id="384010" name="Object 10"/>
          <p:cNvGraphicFramePr>
            <a:graphicFrameLocks noChangeAspect="1"/>
          </p:cNvGraphicFramePr>
          <p:nvPr/>
        </p:nvGraphicFramePr>
        <p:xfrm>
          <a:off x="533400" y="1631950"/>
          <a:ext cx="5635625" cy="2657475"/>
        </p:xfrm>
        <a:graphic>
          <a:graphicData uri="http://schemas.openxmlformats.org/presentationml/2006/ole">
            <p:oleObj spid="_x0000_s384017" name="Equation" r:id="rId3" imgW="2476500" imgH="1168400" progId="Equation.3">
              <p:embed/>
            </p:oleObj>
          </a:graphicData>
        </a:graphic>
      </p:graphicFrame>
      <p:graphicFrame>
        <p:nvGraphicFramePr>
          <p:cNvPr id="384011" name="Object 11"/>
          <p:cNvGraphicFramePr>
            <a:graphicFrameLocks noChangeAspect="1"/>
          </p:cNvGraphicFramePr>
          <p:nvPr/>
        </p:nvGraphicFramePr>
        <p:xfrm>
          <a:off x="7239000" y="1689100"/>
          <a:ext cx="1330325" cy="2600325"/>
        </p:xfrm>
        <a:graphic>
          <a:graphicData uri="http://schemas.openxmlformats.org/presentationml/2006/ole">
            <p:oleObj spid="_x0000_s384018" name="Equation" r:id="rId4" imgW="584200" imgH="1143000" progId="Equation.3">
              <p:embed/>
            </p:oleObj>
          </a:graphicData>
        </a:graphic>
      </p:graphicFrame>
      <p:graphicFrame>
        <p:nvGraphicFramePr>
          <p:cNvPr id="384012" name="Object 12"/>
          <p:cNvGraphicFramePr>
            <a:graphicFrameLocks noChangeAspect="1"/>
          </p:cNvGraphicFramePr>
          <p:nvPr/>
        </p:nvGraphicFramePr>
        <p:xfrm>
          <a:off x="3810000" y="5307013"/>
          <a:ext cx="1273175" cy="549275"/>
        </p:xfrm>
        <a:graphic>
          <a:graphicData uri="http://schemas.openxmlformats.org/presentationml/2006/ole">
            <p:oleObj spid="_x0000_s384019" name="Equation" r:id="rId5" imgW="558558" imgH="241195" progId="Equation.3">
              <p:embed/>
            </p:oleObj>
          </a:graphicData>
        </a:graphic>
      </p:graphicFrame>
      <p:sp>
        <p:nvSpPr>
          <p:cNvPr id="384013" name="Rectangle 13"/>
          <p:cNvSpPr>
            <a:spLocks noChangeArrowheads="1"/>
          </p:cNvSpPr>
          <p:nvPr/>
        </p:nvSpPr>
        <p:spPr bwMode="auto">
          <a:xfrm>
            <a:off x="712788" y="4537075"/>
            <a:ext cx="462121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Filter response constraint becomes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endParaRPr kumimoji="0" lang="en-AU" altLang="en-US" sz="2000" b="1">
              <a:solidFill>
                <a:schemeClr val="bg2"/>
              </a:solidFill>
              <a:latin typeface="Arial" charset="0"/>
            </a:endParaRP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endParaRPr kumimoji="0" lang="en-AU" altLang="en-US" sz="2000" b="1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2C148-6E5E-4714-85E6-15D14E356666}" type="slidenum">
              <a:rPr lang="en-AU" altLang="en-US"/>
              <a:pPr/>
              <a:t>2</a:t>
            </a:fld>
            <a:endParaRPr lang="en-AU" altLang="en-US"/>
          </a:p>
        </p:txBody>
      </p:sp>
      <p:sp>
        <p:nvSpPr>
          <p:cNvPr id="3297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52413"/>
            <a:ext cx="6248400" cy="5857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Introduction</a:t>
            </a:r>
          </a:p>
        </p:txBody>
      </p:sp>
      <p:sp>
        <p:nvSpPr>
          <p:cNvPr id="329737" name="Rectangle 9"/>
          <p:cNvSpPr>
            <a:spLocks noChangeArrowheads="1"/>
          </p:cNvSpPr>
          <p:nvPr/>
        </p:nvSpPr>
        <p:spPr bwMode="auto">
          <a:xfrm>
            <a:off x="533400" y="1143000"/>
            <a:ext cx="762000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Spatial processing – cancelling interferences in angle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Temporal adaptive processing – cancelling interferences in frequency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Space–Time – simultaneous cancellation in angle and frequency</a:t>
            </a:r>
          </a:p>
        </p:txBody>
      </p:sp>
    </p:spTree>
  </p:cSld>
  <p:clrMapOvr>
    <a:masterClrMapping/>
  </p:clrMapOvr>
  <p:transition spd="slow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D43FE9-A768-4E2A-BBD7-ED0CD9DEFE8C}" type="slidenum">
              <a:rPr lang="en-AU" altLang="en-US"/>
              <a:pPr/>
              <a:t>20</a:t>
            </a:fld>
            <a:endParaRPr lang="en-AU" altLang="en-US"/>
          </a:p>
        </p:txBody>
      </p:sp>
      <p:sp>
        <p:nvSpPr>
          <p:cNvPr id="3440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52413"/>
            <a:ext cx="3836988" cy="6619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Space-time MVDR</a:t>
            </a:r>
          </a:p>
        </p:txBody>
      </p:sp>
      <p:graphicFrame>
        <p:nvGraphicFramePr>
          <p:cNvPr id="344078" name="Object 14"/>
          <p:cNvGraphicFramePr>
            <a:graphicFrameLocks noChangeAspect="1"/>
          </p:cNvGraphicFramePr>
          <p:nvPr/>
        </p:nvGraphicFramePr>
        <p:xfrm>
          <a:off x="838200" y="1447800"/>
          <a:ext cx="6665913" cy="722313"/>
        </p:xfrm>
        <a:graphic>
          <a:graphicData uri="http://schemas.openxmlformats.org/presentationml/2006/ole">
            <p:oleObj spid="_x0000_s344083" name="Equation" r:id="rId3" imgW="2336800" imgH="254000" progId="Equation.3">
              <p:embed/>
            </p:oleObj>
          </a:graphicData>
        </a:graphic>
      </p:graphicFrame>
      <p:sp>
        <p:nvSpPr>
          <p:cNvPr id="344079" name="Rectangle 15"/>
          <p:cNvSpPr>
            <a:spLocks noChangeArrowheads="1"/>
          </p:cNvSpPr>
          <p:nvPr/>
        </p:nvSpPr>
        <p:spPr bwMode="auto">
          <a:xfrm>
            <a:off x="533400" y="2362200"/>
            <a:ext cx="15240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Solution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endParaRPr kumimoji="0" lang="en-AU" altLang="en-US" sz="2000" b="1">
              <a:solidFill>
                <a:schemeClr val="bg2"/>
              </a:solidFill>
              <a:latin typeface="Arial" charset="0"/>
            </a:endParaRP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endParaRPr kumimoji="0" lang="en-AU" altLang="en-US" sz="2000" b="1">
              <a:solidFill>
                <a:schemeClr val="bg2"/>
              </a:solidFill>
              <a:latin typeface="Arial" charset="0"/>
            </a:endParaRPr>
          </a:p>
        </p:txBody>
      </p:sp>
      <p:graphicFrame>
        <p:nvGraphicFramePr>
          <p:cNvPr id="344080" name="Object 16"/>
          <p:cNvGraphicFramePr>
            <a:graphicFrameLocks noChangeAspect="1"/>
          </p:cNvGraphicFramePr>
          <p:nvPr/>
        </p:nvGraphicFramePr>
        <p:xfrm>
          <a:off x="1689100" y="3013075"/>
          <a:ext cx="5360988" cy="831850"/>
        </p:xfrm>
        <a:graphic>
          <a:graphicData uri="http://schemas.openxmlformats.org/presentationml/2006/ole">
            <p:oleObj spid="_x0000_s344084" name="Equation" r:id="rId4" imgW="1879600" imgH="292100" progId="Equation.3">
              <p:embed/>
            </p:oleObj>
          </a:graphicData>
        </a:graphic>
      </p:graphicFrame>
    </p:spTree>
  </p:cSld>
  <p:clrMapOvr>
    <a:masterClrMapping/>
  </p:clrMapOvr>
  <p:transition spd="slow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076B3-8751-4D3A-B1FC-ED1B896B592F}" type="slidenum">
              <a:rPr lang="en-AU" altLang="en-US"/>
              <a:pPr/>
              <a:t>21</a:t>
            </a:fld>
            <a:endParaRPr lang="en-AU" altLang="en-US"/>
          </a:p>
        </p:txBody>
      </p:sp>
      <p:sp>
        <p:nvSpPr>
          <p:cNvPr id="3553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4508500" cy="56356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Sample Matrix Inversion</a:t>
            </a:r>
          </a:p>
        </p:txBody>
      </p:sp>
      <p:graphicFrame>
        <p:nvGraphicFramePr>
          <p:cNvPr id="355338" name="Object 10"/>
          <p:cNvGraphicFramePr>
            <a:graphicFrameLocks noGrp="1" noChangeAspect="1"/>
          </p:cNvGraphicFramePr>
          <p:nvPr>
            <p:ph sz="half" idx="1"/>
          </p:nvPr>
        </p:nvGraphicFramePr>
        <p:xfrm>
          <a:off x="598488" y="3733800"/>
          <a:ext cx="4367212" cy="925513"/>
        </p:xfrm>
        <a:graphic>
          <a:graphicData uri="http://schemas.openxmlformats.org/presentationml/2006/ole">
            <p:oleObj spid="_x0000_s355348" name="Equation" r:id="rId3" imgW="2159000" imgH="457200" progId="Equation.3">
              <p:embed/>
            </p:oleObj>
          </a:graphicData>
        </a:graphic>
      </p:graphicFrame>
      <p:sp>
        <p:nvSpPr>
          <p:cNvPr id="355333" name="Rectangle 5"/>
          <p:cNvSpPr>
            <a:spLocks noChangeArrowheads="1"/>
          </p:cNvSpPr>
          <p:nvPr/>
        </p:nvSpPr>
        <p:spPr bwMode="auto">
          <a:xfrm>
            <a:off x="585788" y="3124200"/>
            <a:ext cx="5943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Exact technique can vary with the application</a:t>
            </a:r>
            <a:endParaRPr kumimoji="0" lang="en-AU" altLang="en-US" sz="1600" b="1">
              <a:solidFill>
                <a:schemeClr val="bg2"/>
              </a:solidFill>
              <a:latin typeface="Arial" charset="0"/>
            </a:endParaRPr>
          </a:p>
        </p:txBody>
      </p:sp>
      <p:grpSp>
        <p:nvGrpSpPr>
          <p:cNvPr id="355337" name="Group 9"/>
          <p:cNvGrpSpPr>
            <a:grpSpLocks/>
          </p:cNvGrpSpPr>
          <p:nvPr/>
        </p:nvGrpSpPr>
        <p:grpSpPr bwMode="auto">
          <a:xfrm>
            <a:off x="533400" y="1371600"/>
            <a:ext cx="7543800" cy="914400"/>
            <a:chOff x="336" y="864"/>
            <a:chExt cx="4752" cy="576"/>
          </a:xfrm>
        </p:grpSpPr>
        <p:sp>
          <p:nvSpPr>
            <p:cNvPr id="355331" name="Rectangle 3"/>
            <p:cNvSpPr>
              <a:spLocks noChangeArrowheads="1"/>
            </p:cNvSpPr>
            <p:nvPr/>
          </p:nvSpPr>
          <p:spPr bwMode="auto">
            <a:xfrm>
              <a:off x="336" y="864"/>
              <a:ext cx="4752" cy="5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 marL="342900" indent="-342900"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lnSpc>
                  <a:spcPct val="120000"/>
                </a:lnSpc>
                <a:spcBef>
                  <a:spcPct val="20000"/>
                </a:spcBef>
                <a:buClr>
                  <a:srgbClr val="0033CC"/>
                </a:buClr>
                <a:buFont typeface="Wingdings" pitchFamily="2" charset="2"/>
                <a:buNone/>
              </a:pPr>
              <a:r>
                <a:rPr kumimoji="0" lang="en-AU" altLang="en-US" sz="2000" b="1">
                  <a:solidFill>
                    <a:schemeClr val="bg2"/>
                  </a:solidFill>
                  <a:latin typeface="Arial" charset="0"/>
                </a:rPr>
                <a:t>In practice              and             are not known and need be </a:t>
              </a:r>
            </a:p>
            <a:p>
              <a:pPr eaLnBrk="1" hangingPunct="1">
                <a:lnSpc>
                  <a:spcPct val="120000"/>
                </a:lnSpc>
                <a:spcBef>
                  <a:spcPct val="20000"/>
                </a:spcBef>
                <a:buClr>
                  <a:srgbClr val="0033CC"/>
                </a:buClr>
                <a:buFont typeface="Wingdings" pitchFamily="2" charset="2"/>
                <a:buNone/>
              </a:pPr>
              <a:r>
                <a:rPr kumimoji="0" lang="en-AU" altLang="en-US" sz="2000" b="1">
                  <a:solidFill>
                    <a:schemeClr val="bg2"/>
                  </a:solidFill>
                  <a:latin typeface="Arial" charset="0"/>
                </a:rPr>
                <a:t>estimated from the receiver outputs</a:t>
              </a:r>
              <a:endParaRPr kumimoji="0" lang="en-AU" altLang="en-US" sz="1800">
                <a:solidFill>
                  <a:schemeClr val="bg2"/>
                </a:solidFill>
                <a:latin typeface="Arial" charset="0"/>
              </a:endParaRPr>
            </a:p>
          </p:txBody>
        </p:sp>
        <p:graphicFrame>
          <p:nvGraphicFramePr>
            <p:cNvPr id="355332" name="Object 4"/>
            <p:cNvGraphicFramePr>
              <a:graphicFrameLocks noChangeAspect="1"/>
            </p:cNvGraphicFramePr>
            <p:nvPr/>
          </p:nvGraphicFramePr>
          <p:xfrm>
            <a:off x="1377" y="864"/>
            <a:ext cx="310" cy="308"/>
          </p:xfrm>
          <a:graphic>
            <a:graphicData uri="http://schemas.openxmlformats.org/presentationml/2006/ole">
              <p:oleObj spid="_x0000_s355349" name="Equation" r:id="rId4" imgW="228600" imgH="228600" progId="Equation.3">
                <p:embed/>
              </p:oleObj>
            </a:graphicData>
          </a:graphic>
        </p:graphicFrame>
        <p:graphicFrame>
          <p:nvGraphicFramePr>
            <p:cNvPr id="355334" name="Object 6"/>
            <p:cNvGraphicFramePr>
              <a:graphicFrameLocks noChangeAspect="1"/>
            </p:cNvGraphicFramePr>
            <p:nvPr/>
          </p:nvGraphicFramePr>
          <p:xfrm>
            <a:off x="2241" y="864"/>
            <a:ext cx="310" cy="308"/>
          </p:xfrm>
          <a:graphic>
            <a:graphicData uri="http://schemas.openxmlformats.org/presentationml/2006/ole">
              <p:oleObj spid="_x0000_s355350" name="Equation" r:id="rId5" imgW="228600" imgH="228600" progId="Equation.3">
                <p:embed/>
              </p:oleObj>
            </a:graphicData>
          </a:graphic>
        </p:graphicFrame>
      </p:grpSp>
      <p:sp>
        <p:nvSpPr>
          <p:cNvPr id="355336" name="Rectangle 8"/>
          <p:cNvSpPr>
            <a:spLocks noChangeArrowheads="1"/>
          </p:cNvSpPr>
          <p:nvPr/>
        </p:nvSpPr>
        <p:spPr bwMode="auto">
          <a:xfrm>
            <a:off x="585788" y="2362200"/>
            <a:ext cx="2462212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Estimate and plug</a:t>
            </a:r>
          </a:p>
        </p:txBody>
      </p:sp>
      <p:graphicFrame>
        <p:nvGraphicFramePr>
          <p:cNvPr id="355340" name="Object 12"/>
          <p:cNvGraphicFramePr>
            <a:graphicFrameLocks noGrp="1" noChangeAspect="1"/>
          </p:cNvGraphicFramePr>
          <p:nvPr>
            <p:ph sz="half" idx="2"/>
          </p:nvPr>
        </p:nvGraphicFramePr>
        <p:xfrm>
          <a:off x="598488" y="4908550"/>
          <a:ext cx="4659312" cy="917575"/>
        </p:xfrm>
        <a:graphic>
          <a:graphicData uri="http://schemas.openxmlformats.org/presentationml/2006/ole">
            <p:oleObj spid="_x0000_s355351" name="Equation" r:id="rId6" imgW="2324100" imgH="457200" progId="Equation.3">
              <p:embed/>
            </p:oleObj>
          </a:graphicData>
        </a:graphic>
      </p:graphicFrame>
      <p:sp>
        <p:nvSpPr>
          <p:cNvPr id="355342" name="Rectangle 14"/>
          <p:cNvSpPr>
            <a:spLocks noChangeArrowheads="1"/>
          </p:cNvSpPr>
          <p:nvPr/>
        </p:nvSpPr>
        <p:spPr bwMode="auto">
          <a:xfrm>
            <a:off x="5791200" y="3733800"/>
            <a:ext cx="27432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Overlapping data </a:t>
            </a:r>
          </a:p>
        </p:txBody>
      </p:sp>
      <p:sp>
        <p:nvSpPr>
          <p:cNvPr id="355343" name="Rectangle 15"/>
          <p:cNvSpPr>
            <a:spLocks noChangeArrowheads="1"/>
          </p:cNvSpPr>
          <p:nvPr/>
        </p:nvSpPr>
        <p:spPr bwMode="auto">
          <a:xfrm>
            <a:off x="5791200" y="4908550"/>
            <a:ext cx="2971800" cy="917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Non-overlapping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‘independent’ data </a:t>
            </a:r>
          </a:p>
        </p:txBody>
      </p:sp>
    </p:spTree>
  </p:cSld>
  <p:clrMapOvr>
    <a:masterClrMapping/>
  </p:clrMapOvr>
  <p:transition spd="slow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BDBC98-9B36-46EA-A68F-E467774536F1}" type="slidenum">
              <a:rPr lang="en-AU" altLang="en-US"/>
              <a:pPr/>
              <a:t>22</a:t>
            </a:fld>
            <a:endParaRPr lang="en-AU" altLang="en-US"/>
          </a:p>
        </p:txBody>
      </p:sp>
      <p:sp>
        <p:nvSpPr>
          <p:cNvPr id="4352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5257800" cy="63976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Adaption – tracking changes </a:t>
            </a:r>
          </a:p>
        </p:txBody>
      </p:sp>
      <p:graphicFrame>
        <p:nvGraphicFramePr>
          <p:cNvPr id="435211" name="Object 11"/>
          <p:cNvGraphicFramePr>
            <a:graphicFrameLocks noGrp="1" noChangeAspect="1"/>
          </p:cNvGraphicFramePr>
          <p:nvPr>
            <p:ph sz="half" idx="1"/>
          </p:nvPr>
        </p:nvGraphicFramePr>
        <p:xfrm>
          <a:off x="762000" y="3810000"/>
          <a:ext cx="7772400" cy="554038"/>
        </p:xfrm>
        <a:graphic>
          <a:graphicData uri="http://schemas.openxmlformats.org/presentationml/2006/ole">
            <p:oleObj spid="_x0000_s435225" name="Equation" r:id="rId3" imgW="3556000" imgH="254000" progId="Equation.3">
              <p:embed/>
            </p:oleObj>
          </a:graphicData>
        </a:graphic>
      </p:graphicFrame>
      <p:graphicFrame>
        <p:nvGraphicFramePr>
          <p:cNvPr id="435213" name="Object 13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5715000" y="2262188"/>
          <a:ext cx="1220788" cy="414337"/>
        </p:xfrm>
        <a:graphic>
          <a:graphicData uri="http://schemas.openxmlformats.org/presentationml/2006/ole">
            <p:oleObj spid="_x0000_s435226" name="Equation" r:id="rId4" imgW="672808" imgH="228501" progId="Equation.3">
              <p:embed/>
            </p:oleObj>
          </a:graphicData>
        </a:graphic>
      </p:graphicFrame>
      <p:sp>
        <p:nvSpPr>
          <p:cNvPr id="435205" name="Rectangle 5"/>
          <p:cNvSpPr>
            <a:spLocks noChangeArrowheads="1"/>
          </p:cNvSpPr>
          <p:nvPr/>
        </p:nvSpPr>
        <p:spPr bwMode="auto">
          <a:xfrm>
            <a:off x="533400" y="914400"/>
            <a:ext cx="2438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Major approaches</a:t>
            </a:r>
          </a:p>
        </p:txBody>
      </p:sp>
      <p:sp>
        <p:nvSpPr>
          <p:cNvPr id="435203" name="Rectangle 3"/>
          <p:cNvSpPr>
            <a:spLocks noChangeArrowheads="1"/>
          </p:cNvSpPr>
          <p:nvPr/>
        </p:nvSpPr>
        <p:spPr bwMode="auto">
          <a:xfrm>
            <a:off x="457200" y="1417638"/>
            <a:ext cx="82296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Block averaged approach</a:t>
            </a:r>
          </a:p>
          <a:p>
            <a:pPr lvl="1"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1800">
                <a:solidFill>
                  <a:schemeClr val="bg2"/>
                </a:solidFill>
                <a:latin typeface="Arial" charset="0"/>
              </a:rPr>
              <a:t>Estimate covariance from a block of data.</a:t>
            </a:r>
          </a:p>
          <a:p>
            <a:pPr lvl="1"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1800">
                <a:solidFill>
                  <a:schemeClr val="bg2"/>
                </a:solidFill>
                <a:latin typeface="Arial" charset="0"/>
              </a:rPr>
              <a:t>For next block of data repeat process</a:t>
            </a:r>
            <a:r>
              <a:rPr kumimoji="0" lang="en-AU" altLang="en-US" sz="1800" b="1">
                <a:solidFill>
                  <a:schemeClr val="bg2"/>
                </a:solidFill>
                <a:latin typeface="Arial" charset="0"/>
              </a:rPr>
              <a:t>.</a:t>
            </a: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 </a:t>
            </a:r>
          </a:p>
          <a:p>
            <a:pPr lvl="1"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1800">
                <a:solidFill>
                  <a:schemeClr val="bg2"/>
                </a:solidFill>
                <a:latin typeface="Arial" charset="0"/>
              </a:rPr>
              <a:t>Usually an ‘independent’ covariance matrix from one block to another</a:t>
            </a: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 </a:t>
            </a:r>
            <a:endParaRPr kumimoji="0" lang="en-AU" altLang="en-US" sz="1600" b="1">
              <a:solidFill>
                <a:schemeClr val="bg2"/>
              </a:solidFill>
              <a:latin typeface="Arial" charset="0"/>
            </a:endParaRPr>
          </a:p>
        </p:txBody>
      </p:sp>
      <p:graphicFrame>
        <p:nvGraphicFramePr>
          <p:cNvPr id="435206" name="Object 6"/>
          <p:cNvGraphicFramePr>
            <a:graphicFrameLocks noChangeAspect="1"/>
          </p:cNvGraphicFramePr>
          <p:nvPr/>
        </p:nvGraphicFramePr>
        <p:xfrm>
          <a:off x="5715000" y="1828800"/>
          <a:ext cx="930275" cy="488950"/>
        </p:xfrm>
        <a:graphic>
          <a:graphicData uri="http://schemas.openxmlformats.org/presentationml/2006/ole">
            <p:oleObj spid="_x0000_s435227" name="Equation" r:id="rId5" imgW="431613" imgH="228501" progId="Equation.3">
              <p:embed/>
            </p:oleObj>
          </a:graphicData>
        </a:graphic>
      </p:graphicFrame>
      <p:sp>
        <p:nvSpPr>
          <p:cNvPr id="435209" name="Rectangle 9"/>
          <p:cNvSpPr>
            <a:spLocks noChangeArrowheads="1"/>
          </p:cNvSpPr>
          <p:nvPr/>
        </p:nvSpPr>
        <p:spPr bwMode="auto">
          <a:xfrm>
            <a:off x="533400" y="2973388"/>
            <a:ext cx="53340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Recursive Least Squares</a:t>
            </a:r>
          </a:p>
          <a:p>
            <a:pPr lvl="1"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1600" b="1">
                <a:solidFill>
                  <a:schemeClr val="bg2"/>
                </a:solidFill>
                <a:latin typeface="Arial" charset="0"/>
              </a:rPr>
              <a:t>Recursively update from one block to another</a:t>
            </a:r>
          </a:p>
        </p:txBody>
      </p:sp>
      <p:sp>
        <p:nvSpPr>
          <p:cNvPr id="435216" name="Rectangle 16"/>
          <p:cNvSpPr>
            <a:spLocks noChangeArrowheads="1"/>
          </p:cNvSpPr>
          <p:nvPr/>
        </p:nvSpPr>
        <p:spPr bwMode="auto">
          <a:xfrm>
            <a:off x="1122363" y="4770438"/>
            <a:ext cx="6878637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1800">
                <a:solidFill>
                  <a:schemeClr val="bg2"/>
                </a:solidFill>
                <a:latin typeface="Arial" charset="0"/>
              </a:rPr>
              <a:t>Matrix inversion lemma – fast recursive least squares techniques</a:t>
            </a:r>
          </a:p>
        </p:txBody>
      </p:sp>
      <p:grpSp>
        <p:nvGrpSpPr>
          <p:cNvPr id="435220" name="Group 20"/>
          <p:cNvGrpSpPr>
            <a:grpSpLocks/>
          </p:cNvGrpSpPr>
          <p:nvPr/>
        </p:nvGrpSpPr>
        <p:grpSpPr bwMode="auto">
          <a:xfrm>
            <a:off x="1122363" y="4364038"/>
            <a:ext cx="2687637" cy="609600"/>
            <a:chOff x="707" y="2749"/>
            <a:chExt cx="1693" cy="384"/>
          </a:xfrm>
        </p:grpSpPr>
        <p:sp>
          <p:nvSpPr>
            <p:cNvPr id="435215" name="Rectangle 15"/>
            <p:cNvSpPr>
              <a:spLocks noChangeArrowheads="1"/>
            </p:cNvSpPr>
            <p:nvPr/>
          </p:nvSpPr>
          <p:spPr bwMode="auto">
            <a:xfrm>
              <a:off x="864" y="2749"/>
              <a:ext cx="1536" cy="3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 marL="342900" indent="-342900"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lnSpc>
                  <a:spcPct val="120000"/>
                </a:lnSpc>
                <a:spcBef>
                  <a:spcPct val="20000"/>
                </a:spcBef>
                <a:buClr>
                  <a:srgbClr val="0033CC"/>
                </a:buClr>
                <a:buFont typeface="Wingdings" pitchFamily="2" charset="2"/>
                <a:buNone/>
              </a:pPr>
              <a:r>
                <a:rPr kumimoji="0" lang="en-AU" altLang="en-US" sz="1800">
                  <a:solidFill>
                    <a:schemeClr val="bg2"/>
                  </a:solidFill>
                  <a:latin typeface="Arial" charset="0"/>
                </a:rPr>
                <a:t>Forgetting factor</a:t>
              </a:r>
            </a:p>
          </p:txBody>
        </p:sp>
        <p:graphicFrame>
          <p:nvGraphicFramePr>
            <p:cNvPr id="435217" name="Object 17"/>
            <p:cNvGraphicFramePr>
              <a:graphicFrameLocks noChangeAspect="1"/>
            </p:cNvGraphicFramePr>
            <p:nvPr/>
          </p:nvGraphicFramePr>
          <p:xfrm>
            <a:off x="707" y="2832"/>
            <a:ext cx="157" cy="144"/>
          </p:xfrm>
          <a:graphic>
            <a:graphicData uri="http://schemas.openxmlformats.org/presentationml/2006/ole">
              <p:oleObj spid="_x0000_s435228" name="Equation" r:id="rId6" imgW="152334" imgH="139639" progId="Equation.3">
                <p:embed/>
              </p:oleObj>
            </a:graphicData>
          </a:graphic>
        </p:graphicFrame>
      </p:grpSp>
      <p:sp>
        <p:nvSpPr>
          <p:cNvPr id="435219" name="Rectangle 19"/>
          <p:cNvSpPr>
            <a:spLocks noChangeArrowheads="1"/>
          </p:cNvSpPr>
          <p:nvPr/>
        </p:nvSpPr>
        <p:spPr bwMode="auto">
          <a:xfrm>
            <a:off x="762000" y="5257800"/>
            <a:ext cx="53340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Gradient descent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	</a:t>
            </a:r>
            <a:r>
              <a:rPr kumimoji="0" lang="en-AU" altLang="en-US" sz="1800">
                <a:solidFill>
                  <a:schemeClr val="bg2"/>
                </a:solidFill>
                <a:latin typeface="Arial" charset="0"/>
              </a:rPr>
              <a:t>Iterate to minimum rather than one step</a:t>
            </a:r>
          </a:p>
        </p:txBody>
      </p:sp>
    </p:spTree>
  </p:cSld>
  <p:clrMapOvr>
    <a:masterClrMapping/>
  </p:clrMapOvr>
  <p:transition spd="slow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1D7A34-4190-497A-8DCA-25E97D06AA16}" type="slidenum">
              <a:rPr lang="en-AU" altLang="en-US"/>
              <a:pPr/>
              <a:t>23</a:t>
            </a:fld>
            <a:endParaRPr lang="en-AU" altLang="en-US"/>
          </a:p>
        </p:txBody>
      </p:sp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52413"/>
            <a:ext cx="3276600" cy="6619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Adaptive version</a:t>
            </a:r>
          </a:p>
        </p:txBody>
      </p:sp>
      <p:sp>
        <p:nvSpPr>
          <p:cNvPr id="353284" name="Rectangle 4"/>
          <p:cNvSpPr>
            <a:spLocks noChangeArrowheads="1"/>
          </p:cNvSpPr>
          <p:nvPr/>
        </p:nvSpPr>
        <p:spPr bwMode="auto">
          <a:xfrm>
            <a:off x="533400" y="1143000"/>
            <a:ext cx="5486400" cy="65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Constrained stochastic gradient descent</a:t>
            </a:r>
          </a:p>
        </p:txBody>
      </p:sp>
      <p:graphicFrame>
        <p:nvGraphicFramePr>
          <p:cNvPr id="353286" name="Object 6"/>
          <p:cNvGraphicFramePr>
            <a:graphicFrameLocks noChangeAspect="1"/>
          </p:cNvGraphicFramePr>
          <p:nvPr/>
        </p:nvGraphicFramePr>
        <p:xfrm>
          <a:off x="1219200" y="1793875"/>
          <a:ext cx="7134225" cy="623888"/>
        </p:xfrm>
        <a:graphic>
          <a:graphicData uri="http://schemas.openxmlformats.org/presentationml/2006/ole">
            <p:oleObj spid="_x0000_s353291" name="Equation" r:id="rId3" imgW="3314700" imgH="292100" progId="Equation.3">
              <p:embed/>
            </p:oleObj>
          </a:graphicData>
        </a:graphic>
      </p:graphicFrame>
      <p:sp>
        <p:nvSpPr>
          <p:cNvPr id="353287" name="Rectangle 7"/>
          <p:cNvSpPr>
            <a:spLocks noChangeArrowheads="1"/>
          </p:cNvSpPr>
          <p:nvPr/>
        </p:nvSpPr>
        <p:spPr bwMode="auto">
          <a:xfrm>
            <a:off x="685800" y="2819400"/>
            <a:ext cx="6477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Projection Matrix orthogonal to constraint surface</a:t>
            </a:r>
          </a:p>
        </p:txBody>
      </p:sp>
      <p:graphicFrame>
        <p:nvGraphicFramePr>
          <p:cNvPr id="353288" name="Object 8"/>
          <p:cNvGraphicFramePr>
            <a:graphicFrameLocks noChangeAspect="1"/>
          </p:cNvGraphicFramePr>
          <p:nvPr/>
        </p:nvGraphicFramePr>
        <p:xfrm>
          <a:off x="3124200" y="3598863"/>
          <a:ext cx="1939925" cy="893762"/>
        </p:xfrm>
        <a:graphic>
          <a:graphicData uri="http://schemas.openxmlformats.org/presentationml/2006/ole">
            <p:oleObj spid="_x0000_s353292" name="Equation" r:id="rId4" imgW="901309" imgH="418918" progId="Equation.3">
              <p:embed/>
            </p:oleObj>
          </a:graphicData>
        </a:graphic>
      </p:graphicFrame>
    </p:spTree>
  </p:cSld>
  <p:clrMapOvr>
    <a:masterClrMapping/>
  </p:clrMapOvr>
  <p:transition spd="slow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338E3A-720B-4E2C-ADD2-C5EBCDC24E7E}" type="slidenum">
              <a:rPr lang="en-AU" altLang="en-US"/>
              <a:pPr/>
              <a:t>24</a:t>
            </a:fld>
            <a:endParaRPr lang="en-AU" altLang="en-US"/>
          </a:p>
        </p:txBody>
      </p:sp>
      <p:sp>
        <p:nvSpPr>
          <p:cNvPr id="4239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52413"/>
            <a:ext cx="5257800" cy="6619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Adaption – key issues</a:t>
            </a:r>
          </a:p>
        </p:txBody>
      </p:sp>
      <p:sp>
        <p:nvSpPr>
          <p:cNvPr id="423939" name="Rectangle 3"/>
          <p:cNvSpPr>
            <a:spLocks noChangeArrowheads="1"/>
          </p:cNvSpPr>
          <p:nvPr/>
        </p:nvSpPr>
        <p:spPr bwMode="auto">
          <a:xfrm>
            <a:off x="533400" y="1143000"/>
            <a:ext cx="5562600" cy="403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Similar issues to adaptive filters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Gradient descent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Exact and stochastic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Feedback loops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Ability to change the step size</a:t>
            </a:r>
          </a:p>
          <a:p>
            <a:pPr lvl="1"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Convergence</a:t>
            </a:r>
          </a:p>
          <a:p>
            <a:pPr lvl="1"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	mean</a:t>
            </a:r>
          </a:p>
          <a:p>
            <a:pPr lvl="1"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	mean square convergence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Role of eigenvalues</a:t>
            </a:r>
          </a:p>
        </p:txBody>
      </p:sp>
      <p:pic>
        <p:nvPicPr>
          <p:cNvPr id="423943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752600"/>
            <a:ext cx="3810000" cy="305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BF3D5-0E51-4114-A364-08721CEDF9FC}" type="slidenum">
              <a:rPr lang="en-AU" altLang="en-US"/>
              <a:pPr/>
              <a:t>25</a:t>
            </a:fld>
            <a:endParaRPr lang="en-AU" altLang="en-US"/>
          </a:p>
        </p:txBody>
      </p:sp>
      <p:sp>
        <p:nvSpPr>
          <p:cNvPr id="4280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52413"/>
            <a:ext cx="5257800" cy="6619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sz="2400" dirty="0">
                <a:effectLst/>
              </a:rPr>
              <a:t>Adaption – Exact and stochastic</a:t>
            </a:r>
          </a:p>
        </p:txBody>
      </p:sp>
      <p:sp>
        <p:nvSpPr>
          <p:cNvPr id="428035" name="Rectangle 3"/>
          <p:cNvSpPr>
            <a:spLocks noChangeArrowheads="1"/>
          </p:cNvSpPr>
          <p:nvPr/>
        </p:nvSpPr>
        <p:spPr bwMode="auto">
          <a:xfrm>
            <a:off x="533400" y="1143000"/>
            <a:ext cx="38862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Gradient descent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Exact 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endParaRPr kumimoji="0" lang="en-AU" altLang="en-US" sz="2000" b="1">
              <a:solidFill>
                <a:schemeClr val="bg2"/>
              </a:solidFill>
              <a:latin typeface="Arial" charset="0"/>
            </a:endParaRP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Stochastic gradient descent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	LMS algorithm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endParaRPr kumimoji="0" lang="en-AU" altLang="en-US" sz="2000" b="1">
              <a:solidFill>
                <a:schemeClr val="bg2"/>
              </a:solidFill>
              <a:latin typeface="Arial" charset="0"/>
            </a:endParaRP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endParaRPr kumimoji="0" lang="en-AU" altLang="en-US" sz="2000" b="1">
              <a:solidFill>
                <a:schemeClr val="bg2"/>
              </a:solidFill>
              <a:latin typeface="Arial" charset="0"/>
            </a:endParaRP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Feedback loops</a:t>
            </a:r>
          </a:p>
        </p:txBody>
      </p:sp>
      <p:sp>
        <p:nvSpPr>
          <p:cNvPr id="428038" name="Rectangle 6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graphicFrame>
        <p:nvGraphicFramePr>
          <p:cNvPr id="428037" name="Object 5"/>
          <p:cNvGraphicFramePr>
            <a:graphicFrameLocks noChangeAspect="1"/>
          </p:cNvGraphicFramePr>
          <p:nvPr/>
        </p:nvGraphicFramePr>
        <p:xfrm>
          <a:off x="3543300" y="1809750"/>
          <a:ext cx="4495800" cy="438150"/>
        </p:xfrm>
        <a:graphic>
          <a:graphicData uri="http://schemas.openxmlformats.org/presentationml/2006/ole">
            <p:oleObj spid="_x0000_s428046" name="Equation" r:id="rId3" imgW="1533525" imgH="152400" progId="Equation.3">
              <p:embed/>
            </p:oleObj>
          </a:graphicData>
        </a:graphic>
      </p:graphicFrame>
      <p:sp>
        <p:nvSpPr>
          <p:cNvPr id="428040" name="Rectangle 8"/>
          <p:cNvSpPr>
            <a:spLocks noChangeArrowheads="1"/>
          </p:cNvSpPr>
          <p:nvPr/>
        </p:nvSpPr>
        <p:spPr bwMode="auto">
          <a:xfrm>
            <a:off x="0" y="32242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graphicFrame>
        <p:nvGraphicFramePr>
          <p:cNvPr id="428039" name="Object 7"/>
          <p:cNvGraphicFramePr>
            <a:graphicFrameLocks noChangeAspect="1"/>
          </p:cNvGraphicFramePr>
          <p:nvPr/>
        </p:nvGraphicFramePr>
        <p:xfrm>
          <a:off x="3924300" y="3224213"/>
          <a:ext cx="3733800" cy="841375"/>
        </p:xfrm>
        <a:graphic>
          <a:graphicData uri="http://schemas.openxmlformats.org/presentationml/2006/ole">
            <p:oleObj spid="_x0000_s428047" name="Equation" r:id="rId4" imgW="1362075" imgH="304800" progId="Equation.3">
              <p:embed/>
            </p:oleObj>
          </a:graphicData>
        </a:graphic>
      </p:graphicFrame>
      <p:sp>
        <p:nvSpPr>
          <p:cNvPr id="428042" name="Rectangle 10"/>
          <p:cNvSpPr>
            <a:spLocks noChangeArrowheads="1"/>
          </p:cNvSpPr>
          <p:nvPr/>
        </p:nvSpPr>
        <p:spPr bwMode="auto">
          <a:xfrm>
            <a:off x="0" y="31861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graphicFrame>
        <p:nvGraphicFramePr>
          <p:cNvPr id="428041" name="Object 9"/>
          <p:cNvGraphicFramePr>
            <a:graphicFrameLocks noChangeAspect="1"/>
          </p:cNvGraphicFramePr>
          <p:nvPr/>
        </p:nvGraphicFramePr>
        <p:xfrm>
          <a:off x="2763838" y="4572000"/>
          <a:ext cx="3309937" cy="665163"/>
        </p:xfrm>
        <a:graphic>
          <a:graphicData uri="http://schemas.openxmlformats.org/presentationml/2006/ole">
            <p:oleObj spid="_x0000_s428048" name="Equation" r:id="rId5" imgW="1269449" imgH="253890" progId="Equation.3">
              <p:embed/>
            </p:oleObj>
          </a:graphicData>
        </a:graphic>
      </p:graphicFrame>
    </p:spTree>
  </p:cSld>
  <p:clrMapOvr>
    <a:masterClrMapping/>
  </p:clrMapOvr>
  <p:transition spd="slow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54956C-A146-452A-BED1-7466841228B7}" type="slidenum">
              <a:rPr lang="en-AU" altLang="en-US"/>
              <a:pPr/>
              <a:t>26</a:t>
            </a:fld>
            <a:endParaRPr lang="en-AU" altLang="en-US"/>
          </a:p>
        </p:txBody>
      </p:sp>
      <p:sp>
        <p:nvSpPr>
          <p:cNvPr id="4321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52413"/>
            <a:ext cx="5257800" cy="6619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Adaption – Feedback loops</a:t>
            </a:r>
          </a:p>
        </p:txBody>
      </p:sp>
      <p:sp>
        <p:nvSpPr>
          <p:cNvPr id="432132" name="Rectangle 4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sp>
        <p:nvSpPr>
          <p:cNvPr id="432134" name="Rectangle 6"/>
          <p:cNvSpPr>
            <a:spLocks noChangeArrowheads="1"/>
          </p:cNvSpPr>
          <p:nvPr/>
        </p:nvSpPr>
        <p:spPr bwMode="auto">
          <a:xfrm>
            <a:off x="0" y="32242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sp>
        <p:nvSpPr>
          <p:cNvPr id="432136" name="Rectangle 8"/>
          <p:cNvSpPr>
            <a:spLocks noChangeArrowheads="1"/>
          </p:cNvSpPr>
          <p:nvPr/>
        </p:nvSpPr>
        <p:spPr bwMode="auto">
          <a:xfrm>
            <a:off x="0" y="31861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pic>
        <p:nvPicPr>
          <p:cNvPr id="432138" name="Picture 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8200" y="1447800"/>
            <a:ext cx="7696200" cy="414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2139" name="Rectangle 11"/>
          <p:cNvSpPr>
            <a:spLocks noChangeArrowheads="1"/>
          </p:cNvSpPr>
          <p:nvPr/>
        </p:nvSpPr>
        <p:spPr bwMode="auto">
          <a:xfrm>
            <a:off x="838200" y="5597525"/>
            <a:ext cx="5486400" cy="65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Repeat for each receiver channel</a:t>
            </a:r>
          </a:p>
        </p:txBody>
      </p:sp>
    </p:spTree>
  </p:cSld>
  <p:clrMapOvr>
    <a:masterClrMapping/>
  </p:clrMapOvr>
  <p:transition spd="slow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23EE1A-6B59-4E9C-90FE-FE4D40896FCE}" type="slidenum">
              <a:rPr lang="en-AU" altLang="en-US"/>
              <a:pPr/>
              <a:t>27</a:t>
            </a:fld>
            <a:endParaRPr lang="en-AU" altLang="en-US"/>
          </a:p>
        </p:txBody>
      </p:sp>
      <p:sp>
        <p:nvSpPr>
          <p:cNvPr id="4331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52413"/>
            <a:ext cx="5257800" cy="6619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Adaption – gradient noise</a:t>
            </a:r>
          </a:p>
        </p:txBody>
      </p:sp>
      <p:sp>
        <p:nvSpPr>
          <p:cNvPr id="433155" name="Rectangle 3"/>
          <p:cNvSpPr>
            <a:spLocks noChangeArrowheads="1"/>
          </p:cNvSpPr>
          <p:nvPr/>
        </p:nvSpPr>
        <p:spPr bwMode="auto">
          <a:xfrm>
            <a:off x="3124200" y="3371850"/>
            <a:ext cx="4953000" cy="80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Model as additive noise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Feedback need to ensure convergence</a:t>
            </a:r>
          </a:p>
        </p:txBody>
      </p:sp>
      <p:pic>
        <p:nvPicPr>
          <p:cNvPr id="43315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1500" y="1219200"/>
            <a:ext cx="8153400" cy="201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3158" name="Rectangle 6"/>
          <p:cNvSpPr>
            <a:spLocks noChangeArrowheads="1"/>
          </p:cNvSpPr>
          <p:nvPr/>
        </p:nvSpPr>
        <p:spPr bwMode="auto">
          <a:xfrm>
            <a:off x="1905000" y="4953000"/>
            <a:ext cx="20447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r>
              <a:rPr kumimoji="1" lang="en-US" altLang="en-US" i="1"/>
              <a:t>Convergence in the mean</a:t>
            </a:r>
            <a:r>
              <a:rPr kumimoji="1" lang="en-US" altLang="en-US"/>
              <a:t> </a:t>
            </a:r>
          </a:p>
        </p:txBody>
      </p:sp>
    </p:spTree>
  </p:cSld>
  <p:clrMapOvr>
    <a:masterClrMapping/>
  </p:clrMapOvr>
  <p:transition spd="slow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DA5541-012D-4D5E-BEA4-AD394CCAEE9A}" type="slidenum">
              <a:rPr lang="en-AU" altLang="en-US"/>
              <a:pPr/>
              <a:t>28</a:t>
            </a:fld>
            <a:endParaRPr lang="en-AU" altLang="en-US"/>
          </a:p>
        </p:txBody>
      </p:sp>
      <p:sp>
        <p:nvSpPr>
          <p:cNvPr id="4341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52413"/>
            <a:ext cx="5257800" cy="6619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Adaption – convergence</a:t>
            </a:r>
          </a:p>
        </p:txBody>
      </p:sp>
      <p:sp>
        <p:nvSpPr>
          <p:cNvPr id="434181" name="Rectangle 5"/>
          <p:cNvSpPr>
            <a:spLocks noChangeArrowheads="1"/>
          </p:cNvSpPr>
          <p:nvPr/>
        </p:nvSpPr>
        <p:spPr bwMode="auto">
          <a:xfrm>
            <a:off x="533400" y="1089025"/>
            <a:ext cx="3352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1" hangingPunct="1"/>
            <a:r>
              <a:rPr kumimoji="1" lang="en-US" altLang="en-US" sz="1800">
                <a:latin typeface="Arial Unicode MS" pitchFamily="34" charset="-128"/>
              </a:rPr>
              <a:t>Convergence in the mean</a:t>
            </a:r>
            <a:r>
              <a:rPr kumimoji="1" lang="en-US" altLang="en-US"/>
              <a:t> </a:t>
            </a:r>
          </a:p>
        </p:txBody>
      </p:sp>
      <p:pic>
        <p:nvPicPr>
          <p:cNvPr id="434182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0000" y="752475"/>
            <a:ext cx="3962400" cy="215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4183" name="Rectangle 7"/>
          <p:cNvSpPr>
            <a:spLocks noChangeArrowheads="1"/>
          </p:cNvSpPr>
          <p:nvPr/>
        </p:nvSpPr>
        <p:spPr bwMode="auto">
          <a:xfrm>
            <a:off x="685800" y="3067050"/>
            <a:ext cx="3352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1" hangingPunct="1"/>
            <a:r>
              <a:rPr kumimoji="1" lang="en-US" altLang="en-US" sz="1800">
                <a:latin typeface="Arial Unicode MS" pitchFamily="34" charset="-128"/>
              </a:rPr>
              <a:t>Mean square convergence </a:t>
            </a:r>
            <a:endParaRPr kumimoji="1" lang="en-US" altLang="en-US"/>
          </a:p>
        </p:txBody>
      </p:sp>
      <p:pic>
        <p:nvPicPr>
          <p:cNvPr id="434184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" y="3581400"/>
            <a:ext cx="8058150" cy="145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4186" name="Rectangle 10"/>
          <p:cNvSpPr>
            <a:spLocks noChangeArrowheads="1"/>
          </p:cNvSpPr>
          <p:nvPr/>
        </p:nvSpPr>
        <p:spPr bwMode="auto">
          <a:xfrm>
            <a:off x="0" y="31956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graphicFrame>
        <p:nvGraphicFramePr>
          <p:cNvPr id="434185" name="Object 9"/>
          <p:cNvGraphicFramePr>
            <a:graphicFrameLocks noChangeAspect="1"/>
          </p:cNvGraphicFramePr>
          <p:nvPr/>
        </p:nvGraphicFramePr>
        <p:xfrm>
          <a:off x="1371600" y="1828800"/>
          <a:ext cx="1524000" cy="849313"/>
        </p:xfrm>
        <a:graphic>
          <a:graphicData uri="http://schemas.openxmlformats.org/presentationml/2006/ole">
            <p:oleObj spid="_x0000_s434191" name="Equation" r:id="rId5" imgW="628650" imgH="352425" progId="Equation.3">
              <p:embed/>
            </p:oleObj>
          </a:graphicData>
        </a:graphic>
      </p:graphicFrame>
      <p:sp>
        <p:nvSpPr>
          <p:cNvPr id="434188" name="Rectangle 12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graphicFrame>
        <p:nvGraphicFramePr>
          <p:cNvPr id="434187" name="Object 11"/>
          <p:cNvGraphicFramePr>
            <a:graphicFrameLocks noChangeAspect="1"/>
          </p:cNvGraphicFramePr>
          <p:nvPr/>
        </p:nvGraphicFramePr>
        <p:xfrm>
          <a:off x="3505200" y="5276850"/>
          <a:ext cx="2219325" cy="723900"/>
        </p:xfrm>
        <a:graphic>
          <a:graphicData uri="http://schemas.openxmlformats.org/presentationml/2006/ole">
            <p:oleObj spid="_x0000_s434192" name="Equation" r:id="rId6" imgW="962025" imgH="314325" progId="Equation.3">
              <p:embed/>
            </p:oleObj>
          </a:graphicData>
        </a:graphic>
      </p:graphicFrame>
    </p:spTree>
  </p:cSld>
  <p:clrMapOvr>
    <a:masterClrMapping/>
  </p:clrMapOvr>
  <p:transition spd="slow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AF36F3-0144-47F6-A8DD-B2C8233625F1}" type="slidenum">
              <a:rPr lang="en-AU" altLang="en-US"/>
              <a:pPr/>
              <a:t>29</a:t>
            </a:fld>
            <a:endParaRPr lang="en-AU" altLang="en-US"/>
          </a:p>
        </p:txBody>
      </p:sp>
      <p:sp>
        <p:nvSpPr>
          <p:cNvPr id="387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381000"/>
            <a:ext cx="6970713" cy="6619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Null-</a:t>
            </a:r>
            <a:r>
              <a:rPr lang="en-AU" altLang="en-US" dirty="0" err="1">
                <a:effectLst/>
              </a:rPr>
              <a:t>steerer</a:t>
            </a:r>
            <a:r>
              <a:rPr lang="en-AU" altLang="en-US" dirty="0">
                <a:effectLst/>
              </a:rPr>
              <a:t> power inversion algorithm</a:t>
            </a:r>
          </a:p>
        </p:txBody>
      </p:sp>
      <p:graphicFrame>
        <p:nvGraphicFramePr>
          <p:cNvPr id="387075" name="Object 3"/>
          <p:cNvGraphicFramePr>
            <a:graphicFrameLocks noChangeAspect="1"/>
          </p:cNvGraphicFramePr>
          <p:nvPr/>
        </p:nvGraphicFramePr>
        <p:xfrm>
          <a:off x="533400" y="1419225"/>
          <a:ext cx="4746625" cy="1374775"/>
        </p:xfrm>
        <a:graphic>
          <a:graphicData uri="http://schemas.openxmlformats.org/presentationml/2006/ole">
            <p:oleObj spid="_x0000_s387083" name="Equation" r:id="rId3" imgW="1663700" imgH="482600" progId="Equation.3">
              <p:embed/>
            </p:oleObj>
          </a:graphicData>
        </a:graphic>
      </p:graphicFrame>
      <p:sp>
        <p:nvSpPr>
          <p:cNvPr id="387076" name="Rectangle 4"/>
          <p:cNvSpPr>
            <a:spLocks noChangeArrowheads="1"/>
          </p:cNvSpPr>
          <p:nvPr/>
        </p:nvSpPr>
        <p:spPr bwMode="auto">
          <a:xfrm>
            <a:off x="533400" y="3200400"/>
            <a:ext cx="5029200" cy="862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Effectively clamp the power on the first tap of the first receiver </a:t>
            </a:r>
          </a:p>
        </p:txBody>
      </p:sp>
      <p:graphicFrame>
        <p:nvGraphicFramePr>
          <p:cNvPr id="387077" name="Object 5"/>
          <p:cNvGraphicFramePr>
            <a:graphicFrameLocks noChangeAspect="1"/>
          </p:cNvGraphicFramePr>
          <p:nvPr/>
        </p:nvGraphicFramePr>
        <p:xfrm>
          <a:off x="2514600" y="4421188"/>
          <a:ext cx="3297238" cy="1374775"/>
        </p:xfrm>
        <a:graphic>
          <a:graphicData uri="http://schemas.openxmlformats.org/presentationml/2006/ole">
            <p:oleObj spid="_x0000_s387084" name="Equation" r:id="rId4" imgW="1155700" imgH="482600" progId="Equation.3">
              <p:embed/>
            </p:oleObj>
          </a:graphicData>
        </a:graphic>
      </p:graphicFrame>
      <p:graphicFrame>
        <p:nvGraphicFramePr>
          <p:cNvPr id="387078" name="Object 6"/>
          <p:cNvGraphicFramePr>
            <a:graphicFrameLocks noChangeAspect="1"/>
          </p:cNvGraphicFramePr>
          <p:nvPr/>
        </p:nvGraphicFramePr>
        <p:xfrm>
          <a:off x="6127750" y="1165225"/>
          <a:ext cx="1376363" cy="3255963"/>
        </p:xfrm>
        <a:graphic>
          <a:graphicData uri="http://schemas.openxmlformats.org/presentationml/2006/ole">
            <p:oleObj spid="_x0000_s387085" name="Equation" r:id="rId5" imgW="482600" imgH="1143000" progId="Equation.3">
              <p:embed/>
            </p:oleObj>
          </a:graphicData>
        </a:graphic>
      </p:graphicFrame>
      <p:sp>
        <p:nvSpPr>
          <p:cNvPr id="387079" name="Rectangle 7"/>
          <p:cNvSpPr>
            <a:spLocks noChangeArrowheads="1"/>
          </p:cNvSpPr>
          <p:nvPr/>
        </p:nvSpPr>
        <p:spPr bwMode="auto">
          <a:xfrm>
            <a:off x="533400" y="4090988"/>
            <a:ext cx="1752600" cy="65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Solution </a:t>
            </a:r>
          </a:p>
        </p:txBody>
      </p:sp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03622-6994-431D-BDDD-C09BE1FB67F1}" type="slidenum">
              <a:rPr lang="en-AU" altLang="en-US"/>
              <a:pPr/>
              <a:t>3</a:t>
            </a:fld>
            <a:endParaRPr lang="en-AU" altLang="en-US"/>
          </a:p>
        </p:txBody>
      </p:sp>
      <p:sp>
        <p:nvSpPr>
          <p:cNvPr id="3645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381000"/>
            <a:ext cx="7772400" cy="60960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Space-Time Overview of Cancellation</a:t>
            </a:r>
          </a:p>
        </p:txBody>
      </p:sp>
      <p:sp>
        <p:nvSpPr>
          <p:cNvPr id="364549" name="Text Box 5"/>
          <p:cNvSpPr txBox="1">
            <a:spLocks noChangeArrowheads="1"/>
          </p:cNvSpPr>
          <p:nvPr/>
        </p:nvSpPr>
        <p:spPr bwMode="auto">
          <a:xfrm>
            <a:off x="5283200" y="3476625"/>
            <a:ext cx="386080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AU" altLang="en-US" sz="1800">
                <a:solidFill>
                  <a:schemeClr val="tx1"/>
                </a:solidFill>
              </a:rPr>
              <a:t>Temporal Filter can only Discriminate </a:t>
            </a:r>
          </a:p>
          <a:p>
            <a:r>
              <a:rPr lang="en-AU" altLang="en-US" sz="1800">
                <a:solidFill>
                  <a:schemeClr val="tx1"/>
                </a:solidFill>
              </a:rPr>
              <a:t>in frequency. It cancels the interference </a:t>
            </a:r>
          </a:p>
          <a:p>
            <a:r>
              <a:rPr lang="en-AU" altLang="en-US" sz="1800">
                <a:solidFill>
                  <a:schemeClr val="tx1"/>
                </a:solidFill>
              </a:rPr>
              <a:t>frequency band from all DOAs.</a:t>
            </a:r>
            <a:r>
              <a:rPr lang="en-AU" altLang="en-US" sz="1800">
                <a:solidFill>
                  <a:srgbClr val="FF3300"/>
                </a:solidFill>
              </a:rPr>
              <a:t> </a:t>
            </a:r>
            <a:r>
              <a:rPr lang="en-AU" altLang="en-US" sz="240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364573" name="Rectangle 29"/>
          <p:cNvSpPr>
            <a:spLocks noChangeArrowheads="1"/>
          </p:cNvSpPr>
          <p:nvPr/>
        </p:nvSpPr>
        <p:spPr bwMode="auto">
          <a:xfrm rot="-5400000">
            <a:off x="-342900" y="3084513"/>
            <a:ext cx="990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AU" altLang="en-US" i="1">
                <a:solidFill>
                  <a:schemeClr val="tx1"/>
                </a:solidFill>
              </a:rPr>
              <a:t> Frequency</a:t>
            </a:r>
          </a:p>
        </p:txBody>
      </p:sp>
      <p:grpSp>
        <p:nvGrpSpPr>
          <p:cNvPr id="364575" name="Group 31"/>
          <p:cNvGrpSpPr>
            <a:grpSpLocks/>
          </p:cNvGrpSpPr>
          <p:nvPr/>
        </p:nvGrpSpPr>
        <p:grpSpPr bwMode="auto">
          <a:xfrm>
            <a:off x="314325" y="1320800"/>
            <a:ext cx="8416925" cy="4311650"/>
            <a:chOff x="336" y="1065"/>
            <a:chExt cx="5302" cy="2716"/>
          </a:xfrm>
        </p:grpSpPr>
        <p:sp>
          <p:nvSpPr>
            <p:cNvPr id="364552" name="Rectangle 8"/>
            <p:cNvSpPr>
              <a:spLocks noChangeArrowheads="1"/>
            </p:cNvSpPr>
            <p:nvPr/>
          </p:nvSpPr>
          <p:spPr bwMode="auto">
            <a:xfrm>
              <a:off x="1065" y="1152"/>
              <a:ext cx="2132" cy="176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64553" name="Rectangle 9"/>
            <p:cNvSpPr>
              <a:spLocks noChangeArrowheads="1"/>
            </p:cNvSpPr>
            <p:nvPr/>
          </p:nvSpPr>
          <p:spPr bwMode="auto">
            <a:xfrm>
              <a:off x="1065" y="1744"/>
              <a:ext cx="2132" cy="33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64554" name="Rectangle 10"/>
            <p:cNvSpPr>
              <a:spLocks noChangeArrowheads="1"/>
            </p:cNvSpPr>
            <p:nvPr/>
          </p:nvSpPr>
          <p:spPr bwMode="auto">
            <a:xfrm>
              <a:off x="1897" y="1152"/>
              <a:ext cx="364" cy="1767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64555" name="Rectangle 11"/>
            <p:cNvSpPr>
              <a:spLocks noChangeArrowheads="1"/>
            </p:cNvSpPr>
            <p:nvPr/>
          </p:nvSpPr>
          <p:spPr bwMode="auto">
            <a:xfrm>
              <a:off x="1897" y="1744"/>
              <a:ext cx="364" cy="336"/>
            </a:xfrm>
            <a:prstGeom prst="rect">
              <a:avLst/>
            </a:prstGeom>
            <a:solidFill>
              <a:srgbClr val="008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64556" name="Text Box 12"/>
            <p:cNvSpPr txBox="1">
              <a:spLocks noChangeArrowheads="1"/>
            </p:cNvSpPr>
            <p:nvPr/>
          </p:nvSpPr>
          <p:spPr bwMode="auto">
            <a:xfrm>
              <a:off x="1273" y="3301"/>
              <a:ext cx="1659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AU" altLang="en-US" i="1">
                  <a:solidFill>
                    <a:schemeClr val="tx1"/>
                  </a:solidFill>
                </a:rPr>
                <a:t>Signal Direction of Arrival (DOA)</a:t>
              </a:r>
              <a:endParaRPr lang="en-AU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364557" name="Text Box 13"/>
            <p:cNvSpPr txBox="1">
              <a:spLocks noChangeArrowheads="1"/>
            </p:cNvSpPr>
            <p:nvPr/>
          </p:nvSpPr>
          <p:spPr bwMode="auto">
            <a:xfrm rot="-5400000">
              <a:off x="-87" y="2083"/>
              <a:ext cx="1038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AU" altLang="en-US" i="1">
                  <a:solidFill>
                    <a:schemeClr val="tx1"/>
                  </a:solidFill>
                </a:rPr>
                <a:t>Receiver  bandwidth</a:t>
              </a:r>
              <a:endParaRPr lang="en-AU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364558" name="Text Box 14"/>
            <p:cNvSpPr txBox="1">
              <a:spLocks noChangeArrowheads="1"/>
            </p:cNvSpPr>
            <p:nvPr/>
          </p:nvSpPr>
          <p:spPr bwMode="auto">
            <a:xfrm>
              <a:off x="3446" y="1152"/>
              <a:ext cx="2192" cy="7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AU" altLang="en-US" sz="1800">
                  <a:solidFill>
                    <a:schemeClr val="tx1"/>
                  </a:solidFill>
                </a:rPr>
                <a:t>Narrow band beamformer can only</a:t>
              </a:r>
            </a:p>
            <a:p>
              <a:r>
                <a:rPr lang="en-AU" altLang="en-US" sz="1800">
                  <a:solidFill>
                    <a:schemeClr val="tx1"/>
                  </a:solidFill>
                </a:rPr>
                <a:t>discriminate in angle. It cancels the </a:t>
              </a:r>
            </a:p>
            <a:p>
              <a:r>
                <a:rPr lang="en-AU" altLang="en-US" sz="1800">
                  <a:solidFill>
                    <a:schemeClr val="tx1"/>
                  </a:solidFill>
                </a:rPr>
                <a:t>complete signal spectrum from the </a:t>
              </a:r>
            </a:p>
            <a:p>
              <a:r>
                <a:rPr lang="en-AU" altLang="en-US" sz="1800">
                  <a:solidFill>
                    <a:schemeClr val="tx1"/>
                  </a:solidFill>
                </a:rPr>
                <a:t>interference DOA</a:t>
              </a:r>
            </a:p>
          </p:txBody>
        </p:sp>
        <p:sp>
          <p:nvSpPr>
            <p:cNvPr id="364559" name="Line 15"/>
            <p:cNvSpPr>
              <a:spLocks noChangeShapeType="1"/>
            </p:cNvSpPr>
            <p:nvPr/>
          </p:nvSpPr>
          <p:spPr bwMode="auto">
            <a:xfrm flipH="1">
              <a:off x="2261" y="1408"/>
              <a:ext cx="1185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64560" name="Text Box 16"/>
            <p:cNvSpPr txBox="1">
              <a:spLocks noChangeArrowheads="1"/>
            </p:cNvSpPr>
            <p:nvPr/>
          </p:nvSpPr>
          <p:spPr bwMode="auto">
            <a:xfrm>
              <a:off x="1522" y="3047"/>
              <a:ext cx="116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AU" altLang="en-US" sz="1800">
                  <a:solidFill>
                    <a:srgbClr val="003399"/>
                  </a:solidFill>
                </a:rPr>
                <a:t>Interference DOA</a:t>
              </a:r>
            </a:p>
          </p:txBody>
        </p:sp>
        <p:sp>
          <p:nvSpPr>
            <p:cNvPr id="364561" name="Line 17"/>
            <p:cNvSpPr>
              <a:spLocks noChangeShapeType="1"/>
            </p:cNvSpPr>
            <p:nvPr/>
          </p:nvSpPr>
          <p:spPr bwMode="auto">
            <a:xfrm>
              <a:off x="2053" y="2919"/>
              <a:ext cx="0" cy="159"/>
            </a:xfrm>
            <a:prstGeom prst="line">
              <a:avLst/>
            </a:prstGeom>
            <a:noFill/>
            <a:ln w="57150">
              <a:solidFill>
                <a:srgbClr val="0000FF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64562" name="Text Box 18"/>
            <p:cNvSpPr txBox="1">
              <a:spLocks noChangeArrowheads="1"/>
            </p:cNvSpPr>
            <p:nvPr/>
          </p:nvSpPr>
          <p:spPr bwMode="auto">
            <a:xfrm rot="-5400000">
              <a:off x="-36" y="1796"/>
              <a:ext cx="1674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AU" altLang="en-US" sz="1600" b="1">
                  <a:solidFill>
                    <a:schemeClr val="hlink"/>
                  </a:solidFill>
                </a:rPr>
                <a:t>Interference frequencies</a:t>
              </a:r>
              <a:endParaRPr lang="en-AU" altLang="en-US" sz="2400" b="1">
                <a:solidFill>
                  <a:schemeClr val="hlink"/>
                </a:solidFill>
              </a:endParaRPr>
            </a:p>
          </p:txBody>
        </p:sp>
        <p:sp>
          <p:nvSpPr>
            <p:cNvPr id="364563" name="Line 19"/>
            <p:cNvSpPr>
              <a:spLocks noChangeShapeType="1"/>
            </p:cNvSpPr>
            <p:nvPr/>
          </p:nvSpPr>
          <p:spPr bwMode="auto">
            <a:xfrm flipH="1" flipV="1">
              <a:off x="3197" y="1902"/>
              <a:ext cx="249" cy="288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64564" name="Line 20"/>
            <p:cNvSpPr>
              <a:spLocks noChangeShapeType="1"/>
            </p:cNvSpPr>
            <p:nvPr/>
          </p:nvSpPr>
          <p:spPr bwMode="auto">
            <a:xfrm>
              <a:off x="1273" y="3301"/>
              <a:ext cx="179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64565" name="Line 21"/>
            <p:cNvSpPr>
              <a:spLocks noChangeShapeType="1"/>
            </p:cNvSpPr>
            <p:nvPr/>
          </p:nvSpPr>
          <p:spPr bwMode="auto">
            <a:xfrm>
              <a:off x="545" y="1312"/>
              <a:ext cx="0" cy="13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64566" name="Text Box 22"/>
            <p:cNvSpPr txBox="1">
              <a:spLocks noChangeArrowheads="1"/>
            </p:cNvSpPr>
            <p:nvPr/>
          </p:nvSpPr>
          <p:spPr bwMode="auto">
            <a:xfrm>
              <a:off x="3328" y="3204"/>
              <a:ext cx="2172" cy="5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AU" altLang="en-US" sz="1800">
                  <a:solidFill>
                    <a:schemeClr val="tx1"/>
                  </a:solidFill>
                </a:rPr>
                <a:t>The STAP beamformer only rejects</a:t>
              </a:r>
            </a:p>
            <a:p>
              <a:r>
                <a:rPr lang="en-AU" altLang="en-US" sz="1800">
                  <a:solidFill>
                    <a:schemeClr val="tx1"/>
                  </a:solidFill>
                </a:rPr>
                <a:t>the interference frequencies</a:t>
              </a:r>
            </a:p>
            <a:p>
              <a:r>
                <a:rPr lang="en-AU" altLang="en-US" sz="1800">
                  <a:solidFill>
                    <a:schemeClr val="tx1"/>
                  </a:solidFill>
                </a:rPr>
                <a:t>from the interference DOA</a:t>
              </a:r>
              <a:endParaRPr lang="en-AU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364567" name="Line 23"/>
            <p:cNvSpPr>
              <a:spLocks noChangeShapeType="1"/>
            </p:cNvSpPr>
            <p:nvPr/>
          </p:nvSpPr>
          <p:spPr bwMode="auto">
            <a:xfrm flipH="1" flipV="1">
              <a:off x="2282" y="2080"/>
              <a:ext cx="1164" cy="1124"/>
            </a:xfrm>
            <a:prstGeom prst="line">
              <a:avLst/>
            </a:prstGeom>
            <a:noFill/>
            <a:ln w="28575">
              <a:solidFill>
                <a:srgbClr val="0066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64568" name="Line 24"/>
            <p:cNvSpPr>
              <a:spLocks noChangeShapeType="1"/>
            </p:cNvSpPr>
            <p:nvPr/>
          </p:nvSpPr>
          <p:spPr bwMode="auto">
            <a:xfrm flipV="1">
              <a:off x="545" y="2699"/>
              <a:ext cx="520" cy="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64569" name="Line 25"/>
            <p:cNvSpPr>
              <a:spLocks noChangeShapeType="1"/>
            </p:cNvSpPr>
            <p:nvPr/>
          </p:nvSpPr>
          <p:spPr bwMode="auto">
            <a:xfrm>
              <a:off x="544" y="1312"/>
              <a:ext cx="52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64570" name="Line 26"/>
            <p:cNvSpPr>
              <a:spLocks noChangeShapeType="1"/>
            </p:cNvSpPr>
            <p:nvPr/>
          </p:nvSpPr>
          <p:spPr bwMode="auto">
            <a:xfrm>
              <a:off x="907" y="1744"/>
              <a:ext cx="158" cy="0"/>
            </a:xfrm>
            <a:prstGeom prst="line">
              <a:avLst/>
            </a:prstGeom>
            <a:noFill/>
            <a:ln w="9525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64571" name="Line 27"/>
            <p:cNvSpPr>
              <a:spLocks noChangeShapeType="1"/>
            </p:cNvSpPr>
            <p:nvPr/>
          </p:nvSpPr>
          <p:spPr bwMode="auto">
            <a:xfrm>
              <a:off x="899" y="2080"/>
              <a:ext cx="166" cy="0"/>
            </a:xfrm>
            <a:prstGeom prst="line">
              <a:avLst/>
            </a:prstGeom>
            <a:noFill/>
            <a:ln w="9525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64572" name="Line 28"/>
            <p:cNvSpPr>
              <a:spLocks noChangeShapeType="1"/>
            </p:cNvSpPr>
            <p:nvPr/>
          </p:nvSpPr>
          <p:spPr bwMode="auto">
            <a:xfrm flipH="1">
              <a:off x="907" y="1744"/>
              <a:ext cx="0" cy="336"/>
            </a:xfrm>
            <a:prstGeom prst="line">
              <a:avLst/>
            </a:prstGeom>
            <a:noFill/>
            <a:ln w="9525">
              <a:solidFill>
                <a:srgbClr val="FF6600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64574" name="Line 30"/>
            <p:cNvSpPr>
              <a:spLocks noChangeShapeType="1"/>
            </p:cNvSpPr>
            <p:nvPr/>
          </p:nvSpPr>
          <p:spPr bwMode="auto">
            <a:xfrm>
              <a:off x="336" y="1152"/>
              <a:ext cx="0" cy="191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</p:grpSp>
    </p:spTree>
  </p:cSld>
  <p:clrMapOvr>
    <a:masterClrMapping/>
  </p:clrMapOvr>
  <p:transition spd="slow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A4179-D9BC-4E8A-A0B9-C1B54A5DD2EA}" type="slidenum">
              <a:rPr lang="en-AU" altLang="en-US"/>
              <a:pPr/>
              <a:t>30</a:t>
            </a:fld>
            <a:endParaRPr lang="en-AU" altLang="en-US"/>
          </a:p>
        </p:txBody>
      </p:sp>
      <p:sp>
        <p:nvSpPr>
          <p:cNvPr id="388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381000"/>
            <a:ext cx="6970713" cy="6619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Null-</a:t>
            </a:r>
            <a:r>
              <a:rPr lang="en-AU" altLang="en-US" dirty="0" err="1">
                <a:effectLst/>
              </a:rPr>
              <a:t>steerer</a:t>
            </a:r>
            <a:r>
              <a:rPr lang="en-AU" altLang="en-US" dirty="0">
                <a:effectLst/>
              </a:rPr>
              <a:t> properties</a:t>
            </a:r>
          </a:p>
        </p:txBody>
      </p:sp>
      <p:sp>
        <p:nvSpPr>
          <p:cNvPr id="388100" name="Rectangle 4"/>
          <p:cNvSpPr>
            <a:spLocks noChangeArrowheads="1"/>
          </p:cNvSpPr>
          <p:nvPr/>
        </p:nvSpPr>
        <p:spPr bwMode="auto">
          <a:xfrm>
            <a:off x="533400" y="1447800"/>
            <a:ext cx="563880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No specified signal vector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Steers nulls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Equivalent to space-time linear predictor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Used in GPS </a:t>
            </a:r>
          </a:p>
        </p:txBody>
      </p:sp>
    </p:spTree>
  </p:cSld>
  <p:clrMapOvr>
    <a:masterClrMapping/>
  </p:clrMapOvr>
  <p:transition spd="slow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5E38E4-4031-47C3-A2D1-0AF1032A74C6}" type="slidenum">
              <a:rPr lang="en-AU" altLang="en-US"/>
              <a:pPr/>
              <a:t>31</a:t>
            </a:fld>
            <a:endParaRPr lang="en-AU" altLang="en-US"/>
          </a:p>
        </p:txBody>
      </p:sp>
      <p:sp>
        <p:nvSpPr>
          <p:cNvPr id="398394" name="Text Box 58"/>
          <p:cNvSpPr txBox="1">
            <a:spLocks noChangeArrowheads="1"/>
          </p:cNvSpPr>
          <p:nvPr/>
        </p:nvSpPr>
        <p:spPr bwMode="auto">
          <a:xfrm>
            <a:off x="6953250" y="12192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endParaRPr lang="en-AU" altLang="en-US" sz="2400">
              <a:solidFill>
                <a:schemeClr val="tx1"/>
              </a:solidFill>
            </a:endParaRPr>
          </a:p>
        </p:txBody>
      </p:sp>
      <p:sp>
        <p:nvSpPr>
          <p:cNvPr id="398400" name="Rectangle 64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381000"/>
            <a:ext cx="6970713" cy="6619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Null-</a:t>
            </a:r>
            <a:r>
              <a:rPr lang="en-AU" altLang="en-US" dirty="0" err="1">
                <a:effectLst/>
              </a:rPr>
              <a:t>steerers</a:t>
            </a:r>
            <a:r>
              <a:rPr lang="en-AU" altLang="en-US" dirty="0">
                <a:effectLst/>
              </a:rPr>
              <a:t> for GPS</a:t>
            </a:r>
          </a:p>
        </p:txBody>
      </p:sp>
      <p:grpSp>
        <p:nvGrpSpPr>
          <p:cNvPr id="398411" name="Group 75"/>
          <p:cNvGrpSpPr>
            <a:grpSpLocks/>
          </p:cNvGrpSpPr>
          <p:nvPr/>
        </p:nvGrpSpPr>
        <p:grpSpPr bwMode="auto">
          <a:xfrm>
            <a:off x="696913" y="1225550"/>
            <a:ext cx="7334250" cy="4189413"/>
            <a:chOff x="116" y="1009"/>
            <a:chExt cx="4620" cy="2639"/>
          </a:xfrm>
        </p:grpSpPr>
        <p:grpSp>
          <p:nvGrpSpPr>
            <p:cNvPr id="398401" name="Group 65"/>
            <p:cNvGrpSpPr>
              <a:grpSpLocks/>
            </p:cNvGrpSpPr>
            <p:nvPr/>
          </p:nvGrpSpPr>
          <p:grpSpPr bwMode="auto">
            <a:xfrm>
              <a:off x="1364" y="2832"/>
              <a:ext cx="2132" cy="816"/>
              <a:chOff x="3496" y="1392"/>
              <a:chExt cx="2132" cy="816"/>
            </a:xfrm>
          </p:grpSpPr>
          <p:sp>
            <p:nvSpPr>
              <p:cNvPr id="398359" name="Text Box 23"/>
              <p:cNvSpPr txBox="1">
                <a:spLocks noChangeArrowheads="1"/>
              </p:cNvSpPr>
              <p:nvPr/>
            </p:nvSpPr>
            <p:spPr bwMode="auto">
              <a:xfrm>
                <a:off x="3808" y="1968"/>
                <a:ext cx="928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1" hangingPunct="1"/>
                <a:r>
                  <a:rPr lang="en-AU" altLang="en-US" sz="1800">
                    <a:solidFill>
                      <a:schemeClr val="tx1"/>
                    </a:solidFill>
                  </a:rPr>
                  <a:t>GPS Receiver</a:t>
                </a:r>
                <a:endParaRPr lang="en-US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398360" name="Text Box 24"/>
              <p:cNvSpPr txBox="1">
                <a:spLocks noChangeArrowheads="1"/>
              </p:cNvSpPr>
              <p:nvPr/>
            </p:nvSpPr>
            <p:spPr bwMode="auto">
              <a:xfrm>
                <a:off x="3548" y="1488"/>
                <a:ext cx="416" cy="46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 eaLnBrk="1" hangingPunct="1"/>
                <a:r>
                  <a:rPr lang="en-AU" altLang="en-US">
                    <a:solidFill>
                      <a:schemeClr val="tx1"/>
                    </a:solidFill>
                  </a:rPr>
                  <a:t>RF Front End</a:t>
                </a:r>
                <a:endParaRPr lang="en-US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98361" name="Text Box 25"/>
              <p:cNvSpPr txBox="1">
                <a:spLocks noChangeArrowheads="1"/>
              </p:cNvSpPr>
              <p:nvPr/>
            </p:nvSpPr>
            <p:spPr bwMode="auto">
              <a:xfrm>
                <a:off x="3964" y="1488"/>
                <a:ext cx="364" cy="46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 eaLnBrk="1" hangingPunct="1"/>
                <a:endParaRPr lang="en-AU" altLang="en-US">
                  <a:solidFill>
                    <a:schemeClr val="tx1"/>
                  </a:solidFill>
                </a:endParaRPr>
              </a:p>
              <a:p>
                <a:pPr algn="ctr" eaLnBrk="1" hangingPunct="1"/>
                <a:r>
                  <a:rPr lang="en-AU" altLang="en-US">
                    <a:solidFill>
                      <a:schemeClr val="tx1"/>
                    </a:solidFill>
                  </a:rPr>
                  <a:t>A/D</a:t>
                </a:r>
              </a:p>
              <a:p>
                <a:pPr algn="ctr" eaLnBrk="1" hangingPunct="1"/>
                <a:endParaRPr lang="en-US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98362" name="Line 26"/>
              <p:cNvSpPr>
                <a:spLocks noChangeShapeType="1"/>
              </p:cNvSpPr>
              <p:nvPr/>
            </p:nvSpPr>
            <p:spPr bwMode="auto">
              <a:xfrm>
                <a:off x="4328" y="1728"/>
                <a:ext cx="20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98363" name="Text Box 27"/>
              <p:cNvSpPr txBox="1">
                <a:spLocks noChangeArrowheads="1"/>
              </p:cNvSpPr>
              <p:nvPr/>
            </p:nvSpPr>
            <p:spPr bwMode="auto">
              <a:xfrm>
                <a:off x="4484" y="1584"/>
                <a:ext cx="572" cy="33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 eaLnBrk="1" hangingPunct="1"/>
                <a:r>
                  <a:rPr lang="en-AU" altLang="en-US">
                    <a:solidFill>
                      <a:schemeClr val="tx1"/>
                    </a:solidFill>
                  </a:rPr>
                  <a:t>Tracking Loops</a:t>
                </a:r>
                <a:endParaRPr lang="en-US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98364" name="Rectangle 28"/>
              <p:cNvSpPr>
                <a:spLocks noChangeArrowheads="1"/>
              </p:cNvSpPr>
              <p:nvPr/>
            </p:nvSpPr>
            <p:spPr bwMode="auto">
              <a:xfrm>
                <a:off x="3496" y="1392"/>
                <a:ext cx="2132" cy="816"/>
              </a:xfrm>
              <a:prstGeom prst="rect">
                <a:avLst/>
              </a:prstGeom>
              <a:solidFill>
                <a:srgbClr val="FFFF9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398365" name="Text Box 29"/>
              <p:cNvSpPr txBox="1">
                <a:spLocks noChangeArrowheads="1"/>
              </p:cNvSpPr>
              <p:nvPr/>
            </p:nvSpPr>
            <p:spPr bwMode="auto">
              <a:xfrm>
                <a:off x="3808" y="1968"/>
                <a:ext cx="1444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1" hangingPunct="1"/>
                <a:r>
                  <a:rPr lang="en-AU" altLang="en-US" sz="1800"/>
                  <a:t>Existing GPS Receiver</a:t>
                </a:r>
                <a:endParaRPr lang="en-US" altLang="en-US" sz="1800"/>
              </a:p>
            </p:txBody>
          </p:sp>
          <p:sp>
            <p:nvSpPr>
              <p:cNvPr id="398366" name="Text Box 30"/>
              <p:cNvSpPr txBox="1">
                <a:spLocks noChangeArrowheads="1"/>
              </p:cNvSpPr>
              <p:nvPr/>
            </p:nvSpPr>
            <p:spPr bwMode="auto">
              <a:xfrm>
                <a:off x="3548" y="1488"/>
                <a:ext cx="416" cy="46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 eaLnBrk="1" hangingPunct="1"/>
                <a:r>
                  <a:rPr lang="en-AU" altLang="en-US">
                    <a:solidFill>
                      <a:schemeClr val="tx1"/>
                    </a:solidFill>
                  </a:rPr>
                  <a:t>RF Front End</a:t>
                </a:r>
                <a:endParaRPr lang="en-US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98367" name="Text Box 31"/>
              <p:cNvSpPr txBox="1">
                <a:spLocks noChangeArrowheads="1"/>
              </p:cNvSpPr>
              <p:nvPr/>
            </p:nvSpPr>
            <p:spPr bwMode="auto">
              <a:xfrm>
                <a:off x="3964" y="1488"/>
                <a:ext cx="364" cy="46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 eaLnBrk="1" hangingPunct="1"/>
                <a:endParaRPr lang="en-AU" altLang="en-US">
                  <a:solidFill>
                    <a:schemeClr val="tx1"/>
                  </a:solidFill>
                </a:endParaRPr>
              </a:p>
              <a:p>
                <a:pPr algn="ctr" eaLnBrk="1" hangingPunct="1"/>
                <a:r>
                  <a:rPr lang="en-AU" altLang="en-US">
                    <a:solidFill>
                      <a:schemeClr val="tx1"/>
                    </a:solidFill>
                  </a:rPr>
                  <a:t>A/D</a:t>
                </a:r>
              </a:p>
              <a:p>
                <a:pPr algn="ctr" eaLnBrk="1" hangingPunct="1"/>
                <a:endParaRPr lang="en-US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98368" name="Line 32"/>
              <p:cNvSpPr>
                <a:spLocks noChangeShapeType="1"/>
              </p:cNvSpPr>
              <p:nvPr/>
            </p:nvSpPr>
            <p:spPr bwMode="auto">
              <a:xfrm>
                <a:off x="4328" y="1728"/>
                <a:ext cx="20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98369" name="Text Box 33"/>
              <p:cNvSpPr txBox="1">
                <a:spLocks noChangeArrowheads="1"/>
              </p:cNvSpPr>
              <p:nvPr/>
            </p:nvSpPr>
            <p:spPr bwMode="auto">
              <a:xfrm>
                <a:off x="5004" y="1584"/>
                <a:ext cx="572" cy="33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8000" rIns="18000">
                <a:spAutoFit/>
              </a:bodyPr>
              <a:lstStyle/>
              <a:p>
                <a:pPr algn="ctr" eaLnBrk="1" hangingPunct="1"/>
                <a:r>
                  <a:rPr lang="en-AU" altLang="en-US">
                    <a:solidFill>
                      <a:schemeClr val="tx1"/>
                    </a:solidFill>
                  </a:rPr>
                  <a:t>Navigation Processor</a:t>
                </a:r>
                <a:endParaRPr lang="en-US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98370" name="Text Box 34"/>
              <p:cNvSpPr txBox="1">
                <a:spLocks noChangeArrowheads="1"/>
              </p:cNvSpPr>
              <p:nvPr/>
            </p:nvSpPr>
            <p:spPr bwMode="auto">
              <a:xfrm>
                <a:off x="4484" y="1584"/>
                <a:ext cx="520" cy="33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8000" rIns="18000">
                <a:spAutoFit/>
              </a:bodyPr>
              <a:lstStyle/>
              <a:p>
                <a:pPr algn="ctr" eaLnBrk="1" hangingPunct="1"/>
                <a:r>
                  <a:rPr lang="en-AU" altLang="en-US">
                    <a:solidFill>
                      <a:schemeClr val="tx1"/>
                    </a:solidFill>
                  </a:rPr>
                  <a:t>Tracking Loops</a:t>
                </a:r>
                <a:endParaRPr lang="en-US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98403" name="Group 67"/>
            <p:cNvGrpSpPr>
              <a:grpSpLocks/>
            </p:cNvGrpSpPr>
            <p:nvPr/>
          </p:nvGrpSpPr>
          <p:grpSpPr bwMode="auto">
            <a:xfrm>
              <a:off x="116" y="1009"/>
              <a:ext cx="4620" cy="1247"/>
              <a:chOff x="116" y="1488"/>
              <a:chExt cx="4264" cy="958"/>
            </a:xfrm>
          </p:grpSpPr>
          <p:sp>
            <p:nvSpPr>
              <p:cNvPr id="398348" name="Text Box 12"/>
              <p:cNvSpPr txBox="1">
                <a:spLocks noChangeArrowheads="1"/>
              </p:cNvSpPr>
              <p:nvPr/>
            </p:nvSpPr>
            <p:spPr bwMode="auto">
              <a:xfrm>
                <a:off x="245" y="1488"/>
                <a:ext cx="540" cy="28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AU" altLang="en-US" sz="1600" b="1"/>
                  <a:t>Antenna</a:t>
                </a:r>
              </a:p>
              <a:p>
                <a:pPr algn="ctr" eaLnBrk="1" hangingPunct="1"/>
                <a:r>
                  <a:rPr lang="en-AU" altLang="en-US" sz="1600" b="1"/>
                  <a:t>Array</a:t>
                </a:r>
                <a:endParaRPr lang="en-US" altLang="en-US" sz="1600" b="1"/>
              </a:p>
            </p:txBody>
          </p:sp>
          <p:pic>
            <p:nvPicPr>
              <p:cNvPr id="398349" name="Picture 13" descr="crpa4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6" y="1872"/>
                <a:ext cx="780" cy="5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98351" name="Line 15"/>
              <p:cNvSpPr>
                <a:spLocks noChangeShapeType="1"/>
              </p:cNvSpPr>
              <p:nvPr/>
            </p:nvSpPr>
            <p:spPr bwMode="auto">
              <a:xfrm>
                <a:off x="896" y="2016"/>
                <a:ext cx="52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98352" name="Line 16"/>
              <p:cNvSpPr>
                <a:spLocks noChangeShapeType="1"/>
              </p:cNvSpPr>
              <p:nvPr/>
            </p:nvSpPr>
            <p:spPr bwMode="auto">
              <a:xfrm>
                <a:off x="896" y="2112"/>
                <a:ext cx="52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98353" name="Line 17"/>
              <p:cNvSpPr>
                <a:spLocks noChangeShapeType="1"/>
              </p:cNvSpPr>
              <p:nvPr/>
            </p:nvSpPr>
            <p:spPr bwMode="auto">
              <a:xfrm>
                <a:off x="896" y="2208"/>
                <a:ext cx="52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98354" name="Line 18"/>
              <p:cNvSpPr>
                <a:spLocks noChangeShapeType="1"/>
              </p:cNvSpPr>
              <p:nvPr/>
            </p:nvSpPr>
            <p:spPr bwMode="auto">
              <a:xfrm>
                <a:off x="896" y="2304"/>
                <a:ext cx="52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98373" name="Line 37"/>
              <p:cNvSpPr>
                <a:spLocks noChangeShapeType="1"/>
              </p:cNvSpPr>
              <p:nvPr/>
            </p:nvSpPr>
            <p:spPr bwMode="auto">
              <a:xfrm>
                <a:off x="3340" y="2112"/>
                <a:ext cx="104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grpSp>
            <p:nvGrpSpPr>
              <p:cNvPr id="398402" name="Group 66"/>
              <p:cNvGrpSpPr>
                <a:grpSpLocks/>
              </p:cNvGrpSpPr>
              <p:nvPr/>
            </p:nvGrpSpPr>
            <p:grpSpPr bwMode="auto">
              <a:xfrm>
                <a:off x="1416" y="1903"/>
                <a:ext cx="1924" cy="417"/>
                <a:chOff x="1260" y="2592"/>
                <a:chExt cx="1924" cy="417"/>
              </a:xfrm>
            </p:grpSpPr>
            <p:sp>
              <p:nvSpPr>
                <p:cNvPr id="398383" name="Text Box 47"/>
                <p:cNvSpPr txBox="1">
                  <a:spLocks noChangeArrowheads="1"/>
                </p:cNvSpPr>
                <p:nvPr/>
              </p:nvSpPr>
              <p:spPr bwMode="auto">
                <a:xfrm>
                  <a:off x="1833" y="2592"/>
                  <a:ext cx="779" cy="413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0" rIns="0" bIns="64800">
                  <a:spAutoFit/>
                </a:bodyPr>
                <a:lstStyle/>
                <a:p>
                  <a:pPr algn="ctr" eaLnBrk="1" hangingPunct="1"/>
                  <a:r>
                    <a:rPr lang="en-AU" altLang="en-US" sz="1600" b="1"/>
                    <a:t>Adaptive </a:t>
                  </a:r>
                </a:p>
                <a:p>
                  <a:pPr algn="ctr" eaLnBrk="1" hangingPunct="1"/>
                  <a:r>
                    <a:rPr lang="en-AU" altLang="en-US" sz="1600" b="1"/>
                    <a:t>Beamformer</a:t>
                  </a:r>
                </a:p>
                <a:p>
                  <a:pPr algn="ctr" eaLnBrk="1" hangingPunct="1"/>
                  <a:r>
                    <a:rPr lang="en-AU" altLang="en-US" sz="1600" b="1"/>
                    <a:t>(Digital)</a:t>
                  </a:r>
                  <a:endParaRPr lang="en-US" altLang="en-US" sz="1600" b="1"/>
                </a:p>
              </p:txBody>
            </p:sp>
            <p:sp>
              <p:nvSpPr>
                <p:cNvPr id="398384" name="Text Box 48"/>
                <p:cNvSpPr txBox="1">
                  <a:spLocks noChangeArrowheads="1"/>
                </p:cNvSpPr>
                <p:nvPr/>
              </p:nvSpPr>
              <p:spPr bwMode="auto">
                <a:xfrm>
                  <a:off x="1260" y="2592"/>
                  <a:ext cx="312" cy="41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18000" rIns="18000">
                  <a:spAutoFit/>
                </a:bodyPr>
                <a:lstStyle/>
                <a:p>
                  <a:pPr algn="ctr" eaLnBrk="1" hangingPunct="1"/>
                  <a:r>
                    <a:rPr lang="en-AU" altLang="en-US">
                      <a:solidFill>
                        <a:schemeClr val="tx1"/>
                      </a:solidFill>
                    </a:rPr>
                    <a:t>RF Front Ends</a:t>
                  </a:r>
                </a:p>
                <a:p>
                  <a:pPr algn="ctr" eaLnBrk="1" hangingPunct="1"/>
                  <a:endParaRPr lang="en-US" altLang="en-US" sz="8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98385" name="Text Box 49"/>
                <p:cNvSpPr txBox="1">
                  <a:spLocks noChangeArrowheads="1"/>
                </p:cNvSpPr>
                <p:nvPr/>
              </p:nvSpPr>
              <p:spPr bwMode="auto">
                <a:xfrm>
                  <a:off x="2872" y="2592"/>
                  <a:ext cx="312" cy="41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0" rIns="0">
                  <a:spAutoFit/>
                </a:bodyPr>
                <a:lstStyle/>
                <a:p>
                  <a:pPr algn="ctr" eaLnBrk="1" hangingPunct="1"/>
                  <a:r>
                    <a:rPr lang="en-AU" altLang="en-US">
                      <a:solidFill>
                        <a:schemeClr val="tx1"/>
                      </a:solidFill>
                    </a:rPr>
                    <a:t>RF Back</a:t>
                  </a:r>
                </a:p>
                <a:p>
                  <a:pPr algn="ctr" eaLnBrk="1" hangingPunct="1"/>
                  <a:r>
                    <a:rPr lang="en-AU" altLang="en-US">
                      <a:solidFill>
                        <a:schemeClr val="tx1"/>
                      </a:solidFill>
                    </a:rPr>
                    <a:t>End</a:t>
                  </a:r>
                </a:p>
                <a:p>
                  <a:pPr algn="ctr" eaLnBrk="1" hangingPunct="1"/>
                  <a:endParaRPr lang="en-US" altLang="en-US" sz="8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98386" name="Text Box 50"/>
                <p:cNvSpPr txBox="1">
                  <a:spLocks noChangeArrowheads="1"/>
                </p:cNvSpPr>
                <p:nvPr/>
              </p:nvSpPr>
              <p:spPr bwMode="auto">
                <a:xfrm>
                  <a:off x="1572" y="2592"/>
                  <a:ext cx="261" cy="41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18000" rIns="18000">
                  <a:spAutoFit/>
                </a:bodyPr>
                <a:lstStyle/>
                <a:p>
                  <a:pPr algn="ctr" eaLnBrk="1" hangingPunct="1"/>
                  <a:endParaRPr lang="en-AU" altLang="en-US">
                    <a:solidFill>
                      <a:schemeClr val="tx1"/>
                    </a:solidFill>
                  </a:endParaRPr>
                </a:p>
                <a:p>
                  <a:pPr algn="ctr" eaLnBrk="1" hangingPunct="1"/>
                  <a:r>
                    <a:rPr lang="en-AU" altLang="en-US">
                      <a:solidFill>
                        <a:schemeClr val="tx1"/>
                      </a:solidFill>
                    </a:rPr>
                    <a:t>A/D</a:t>
                  </a:r>
                </a:p>
                <a:p>
                  <a:pPr algn="ctr" eaLnBrk="1" hangingPunct="1"/>
                  <a:endParaRPr lang="en-AU" altLang="en-US">
                    <a:solidFill>
                      <a:schemeClr val="tx1"/>
                    </a:solidFill>
                  </a:endParaRPr>
                </a:p>
                <a:p>
                  <a:pPr algn="ctr" eaLnBrk="1" hangingPunct="1"/>
                  <a:endParaRPr lang="en-US" altLang="en-US" sz="8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98387" name="Text Box 51"/>
                <p:cNvSpPr txBox="1">
                  <a:spLocks noChangeArrowheads="1"/>
                </p:cNvSpPr>
                <p:nvPr/>
              </p:nvSpPr>
              <p:spPr bwMode="auto">
                <a:xfrm>
                  <a:off x="2612" y="2592"/>
                  <a:ext cx="260" cy="413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18000" rIns="18000" bIns="36000">
                  <a:spAutoFit/>
                </a:bodyPr>
                <a:lstStyle/>
                <a:p>
                  <a:pPr algn="ctr" eaLnBrk="1" hangingPunct="1"/>
                  <a:endParaRPr lang="en-AU" altLang="en-US" sz="1600">
                    <a:solidFill>
                      <a:schemeClr val="tx1"/>
                    </a:solidFill>
                  </a:endParaRPr>
                </a:p>
                <a:p>
                  <a:pPr algn="ctr" eaLnBrk="1" hangingPunct="1"/>
                  <a:r>
                    <a:rPr lang="en-AU" altLang="en-US">
                      <a:solidFill>
                        <a:schemeClr val="tx1"/>
                      </a:solidFill>
                    </a:rPr>
                    <a:t>D/A</a:t>
                  </a:r>
                </a:p>
                <a:p>
                  <a:pPr algn="ctr" eaLnBrk="1" hangingPunct="1"/>
                  <a:endParaRPr lang="en-US" altLang="en-US" sz="2000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398406" name="Line 70"/>
            <p:cNvSpPr>
              <a:spLocks noChangeShapeType="1"/>
            </p:cNvSpPr>
            <p:nvPr/>
          </p:nvSpPr>
          <p:spPr bwMode="auto">
            <a:xfrm flipH="1">
              <a:off x="432" y="2448"/>
              <a:ext cx="429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398408" name="Line 72"/>
            <p:cNvSpPr>
              <a:spLocks noChangeShapeType="1"/>
            </p:cNvSpPr>
            <p:nvPr/>
          </p:nvSpPr>
          <p:spPr bwMode="auto">
            <a:xfrm flipV="1">
              <a:off x="439" y="3168"/>
              <a:ext cx="925" cy="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398409" name="Line 73"/>
            <p:cNvSpPr>
              <a:spLocks noChangeShapeType="1"/>
            </p:cNvSpPr>
            <p:nvPr/>
          </p:nvSpPr>
          <p:spPr bwMode="auto">
            <a:xfrm rot="5400000">
              <a:off x="4417" y="2138"/>
              <a:ext cx="62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398410" name="Line 74"/>
            <p:cNvSpPr>
              <a:spLocks noChangeShapeType="1"/>
            </p:cNvSpPr>
            <p:nvPr/>
          </p:nvSpPr>
          <p:spPr bwMode="auto">
            <a:xfrm rot="5400000">
              <a:off x="76" y="2804"/>
              <a:ext cx="720" cy="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</p:grpSp>
    </p:spTree>
  </p:cSld>
  <p:clrMapOvr>
    <a:masterClrMapping/>
  </p:clrMapOvr>
  <p:transition spd="slow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04F19C-B308-4419-88DF-935B3845C918}" type="slidenum">
              <a:rPr lang="en-AU" altLang="en-US"/>
              <a:pPr/>
              <a:t>32</a:t>
            </a:fld>
            <a:endParaRPr lang="en-AU" altLang="en-US"/>
          </a:p>
        </p:txBody>
      </p:sp>
      <p:sp>
        <p:nvSpPr>
          <p:cNvPr id="393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381000"/>
            <a:ext cx="5638800" cy="6619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Power Inversion STAP for GPS</a:t>
            </a:r>
          </a:p>
        </p:txBody>
      </p:sp>
      <p:sp>
        <p:nvSpPr>
          <p:cNvPr id="393219" name="Rectangle 3"/>
          <p:cNvSpPr>
            <a:spLocks noChangeArrowheads="1"/>
          </p:cNvSpPr>
          <p:nvPr/>
        </p:nvSpPr>
        <p:spPr bwMode="auto">
          <a:xfrm>
            <a:off x="533400" y="1295400"/>
            <a:ext cx="8305800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1">
              <a:spcBef>
                <a:spcPct val="20000"/>
              </a:spcBef>
            </a:pPr>
            <a:r>
              <a:rPr kumimoji="0" lang="en-AU" altLang="en-US" b="1"/>
              <a:t>Broadband Interferences</a:t>
            </a:r>
            <a:endParaRPr kumimoji="0" lang="en-AU" altLang="en-US"/>
          </a:p>
          <a:p>
            <a:pPr lvl="2">
              <a:spcBef>
                <a:spcPct val="20000"/>
              </a:spcBef>
            </a:pPr>
            <a:r>
              <a:rPr kumimoji="0" lang="en-AU" altLang="en-US" sz="2000"/>
              <a:t>Narrower spatial nulls. </a:t>
            </a:r>
          </a:p>
          <a:p>
            <a:pPr lvl="2">
              <a:spcBef>
                <a:spcPct val="20000"/>
              </a:spcBef>
            </a:pPr>
            <a:r>
              <a:rPr kumimoji="0" lang="en-AU" altLang="en-US" sz="2000"/>
              <a:t>More spatial degrees of freedom available for null steering. </a:t>
            </a:r>
          </a:p>
          <a:p>
            <a:pPr lvl="2">
              <a:spcBef>
                <a:spcPct val="20000"/>
              </a:spcBef>
            </a:pPr>
            <a:r>
              <a:rPr kumimoji="0" lang="en-AU" altLang="en-US" sz="2000"/>
              <a:t>Only 3-4 taps required to compensate for GPS bandwidths. </a:t>
            </a:r>
          </a:p>
          <a:p>
            <a:pPr lvl="1">
              <a:spcBef>
                <a:spcPct val="20000"/>
              </a:spcBef>
              <a:buFontTx/>
              <a:buChar char="–"/>
            </a:pPr>
            <a:r>
              <a:rPr kumimoji="0" lang="en-AU" altLang="en-US" b="1"/>
              <a:t>Narrow Band Interferences</a:t>
            </a:r>
            <a:r>
              <a:rPr kumimoji="0" lang="en-AU" altLang="en-US"/>
              <a:t>: </a:t>
            </a:r>
          </a:p>
          <a:p>
            <a:pPr lvl="2">
              <a:spcBef>
                <a:spcPct val="20000"/>
              </a:spcBef>
            </a:pPr>
            <a:r>
              <a:rPr kumimoji="0" lang="en-AU" altLang="en-US" sz="2000"/>
              <a:t>Resolution in both spatial and frequency domain. (Narrow-band beamformer cancels all frequency components from jammer DOA)</a:t>
            </a:r>
          </a:p>
          <a:p>
            <a:pPr lvl="2">
              <a:spcBef>
                <a:spcPct val="20000"/>
              </a:spcBef>
            </a:pPr>
            <a:r>
              <a:rPr kumimoji="0" lang="en-AU" altLang="en-US" sz="2000"/>
              <a:t>Narrow-band jammers coincident with GPS signal DOAs can be cancelled. </a:t>
            </a:r>
          </a:p>
          <a:p>
            <a:pPr lvl="2">
              <a:spcBef>
                <a:spcPct val="20000"/>
              </a:spcBef>
            </a:pPr>
            <a:r>
              <a:rPr kumimoji="0" lang="en-AU" altLang="en-US" sz="2000"/>
              <a:t>Requires over 10 taps to be effective.</a:t>
            </a:r>
          </a:p>
        </p:txBody>
      </p:sp>
    </p:spTree>
  </p:cSld>
  <p:clrMapOvr>
    <a:masterClrMapping/>
  </p:clrMapOvr>
  <p:transition spd="slow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1318C6-3C2C-4AF7-B9DB-7A9F75972B07}" type="slidenum">
              <a:rPr lang="en-AU" altLang="en-US"/>
              <a:pPr/>
              <a:t>33</a:t>
            </a:fld>
            <a:endParaRPr lang="en-AU" altLang="en-US"/>
          </a:p>
        </p:txBody>
      </p:sp>
      <p:pic>
        <p:nvPicPr>
          <p:cNvPr id="400388" name="Picture 4" descr="plot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905000"/>
            <a:ext cx="5089525" cy="3524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0038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381000"/>
            <a:ext cx="6019800" cy="6619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Simulation resul</a:t>
            </a:r>
            <a:r>
              <a:rPr lang="en-AU" altLang="en-US" dirty="0"/>
              <a:t>ts</a:t>
            </a:r>
          </a:p>
        </p:txBody>
      </p:sp>
      <p:pic>
        <p:nvPicPr>
          <p:cNvPr id="400390" name="Picture 6" descr="plot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71925" y="1905000"/>
            <a:ext cx="5172075" cy="358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FC33C9-19C0-42CD-A87B-9EED06805432}" type="slidenum">
              <a:rPr lang="en-AU" altLang="en-US"/>
              <a:pPr/>
              <a:t>34</a:t>
            </a:fld>
            <a:endParaRPr lang="en-AU" altLang="en-US"/>
          </a:p>
        </p:txBody>
      </p:sp>
      <p:sp>
        <p:nvSpPr>
          <p:cNvPr id="396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381000"/>
            <a:ext cx="5638800" cy="6619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GPS antenna array</a:t>
            </a:r>
          </a:p>
        </p:txBody>
      </p:sp>
      <p:pic>
        <p:nvPicPr>
          <p:cNvPr id="396292" name="Picture 4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00200"/>
            <a:ext cx="8815388" cy="251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25400">
                <a:solidFill>
                  <a:srgbClr val="CF0E3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6293" name="Rectangle 5"/>
          <p:cNvSpPr>
            <a:spLocks noChangeArrowheads="1"/>
          </p:cNvSpPr>
          <p:nvPr/>
        </p:nvSpPr>
        <p:spPr bwMode="auto">
          <a:xfrm>
            <a:off x="1265238" y="4876800"/>
            <a:ext cx="49069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Small arrays 7- 10 elements</a:t>
            </a:r>
          </a:p>
        </p:txBody>
      </p:sp>
    </p:spTree>
  </p:cSld>
  <p:clrMapOvr>
    <a:masterClrMapping/>
  </p:clrMapOvr>
  <p:transition spd="slow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7F1A54-58D5-42DC-8D75-F2C27D242714}" type="slidenum">
              <a:rPr lang="en-AU" altLang="en-US"/>
              <a:pPr/>
              <a:t>35</a:t>
            </a:fld>
            <a:endParaRPr lang="en-AU" altLang="en-US"/>
          </a:p>
        </p:txBody>
      </p:sp>
      <p:sp>
        <p:nvSpPr>
          <p:cNvPr id="397314" name="Rectangle 2050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381000"/>
            <a:ext cx="5638800" cy="6619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GPS antenna array system</a:t>
            </a:r>
          </a:p>
        </p:txBody>
      </p:sp>
      <p:grpSp>
        <p:nvGrpSpPr>
          <p:cNvPr id="397316" name="Group 2052"/>
          <p:cNvGrpSpPr>
            <a:grpSpLocks/>
          </p:cNvGrpSpPr>
          <p:nvPr/>
        </p:nvGrpSpPr>
        <p:grpSpPr bwMode="auto">
          <a:xfrm>
            <a:off x="641350" y="1274763"/>
            <a:ext cx="3094038" cy="4586287"/>
            <a:chOff x="810" y="816"/>
            <a:chExt cx="1949" cy="2889"/>
          </a:xfrm>
        </p:grpSpPr>
        <p:sp>
          <p:nvSpPr>
            <p:cNvPr id="397317" name="Rectangle 2053"/>
            <p:cNvSpPr>
              <a:spLocks noChangeArrowheads="1"/>
            </p:cNvSpPr>
            <p:nvPr/>
          </p:nvSpPr>
          <p:spPr bwMode="auto">
            <a:xfrm>
              <a:off x="810" y="1152"/>
              <a:ext cx="1949" cy="2130"/>
            </a:xfrm>
            <a:prstGeom prst="rect">
              <a:avLst/>
            </a:prstGeom>
            <a:solidFill>
              <a:srgbClr val="CC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97318" name="Text Box 2054"/>
            <p:cNvSpPr txBox="1">
              <a:spLocks noChangeArrowheads="1"/>
            </p:cNvSpPr>
            <p:nvPr/>
          </p:nvSpPr>
          <p:spPr bwMode="auto">
            <a:xfrm>
              <a:off x="884" y="816"/>
              <a:ext cx="1772" cy="230"/>
            </a:xfrm>
            <a:prstGeom prst="rect">
              <a:avLst/>
            </a:prstGeom>
            <a:solidFill>
              <a:srgbClr val="EAEAEA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tIns="0" bIns="0"/>
            <a:lstStyle/>
            <a:p>
              <a:pPr algn="ctr"/>
              <a:r>
                <a:rPr lang="en-AU" altLang="en-US" sz="1600" b="1">
                  <a:solidFill>
                    <a:schemeClr val="tx1"/>
                  </a:solidFill>
                </a:rPr>
                <a:t>8 Element Antenna Array</a:t>
              </a:r>
              <a:endParaRPr lang="en-AU" altLang="en-US" sz="1600">
                <a:solidFill>
                  <a:schemeClr val="tx1"/>
                </a:solidFill>
              </a:endParaRPr>
            </a:p>
          </p:txBody>
        </p:sp>
        <p:sp>
          <p:nvSpPr>
            <p:cNvPr id="397319" name="Text Box 2055"/>
            <p:cNvSpPr txBox="1">
              <a:spLocks noChangeArrowheads="1"/>
            </p:cNvSpPr>
            <p:nvPr/>
          </p:nvSpPr>
          <p:spPr bwMode="auto">
            <a:xfrm>
              <a:off x="884" y="1252"/>
              <a:ext cx="1790" cy="386"/>
            </a:xfrm>
            <a:prstGeom prst="rect">
              <a:avLst/>
            </a:prstGeom>
            <a:solidFill>
              <a:srgbClr val="EAEAEA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en-AU" altLang="en-US" sz="1200" b="1">
                <a:solidFill>
                  <a:schemeClr val="tx1"/>
                </a:solidFill>
              </a:endParaRPr>
            </a:p>
            <a:p>
              <a:pPr algn="ctr"/>
              <a:r>
                <a:rPr lang="en-AU" altLang="en-US" b="1">
                  <a:solidFill>
                    <a:schemeClr val="tx1"/>
                  </a:solidFill>
                </a:rPr>
                <a:t>8 Channel Down Converter</a:t>
              </a:r>
              <a:r>
                <a:rPr lang="en-AU" altLang="en-US" sz="1200" b="1">
                  <a:solidFill>
                    <a:schemeClr val="tx1"/>
                  </a:solidFill>
                </a:rPr>
                <a:t> </a:t>
              </a:r>
            </a:p>
            <a:p>
              <a:pPr algn="ctr"/>
              <a:endParaRPr lang="en-AU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397320" name="Text Box 2056"/>
            <p:cNvSpPr txBox="1">
              <a:spLocks noChangeArrowheads="1"/>
            </p:cNvSpPr>
            <p:nvPr/>
          </p:nvSpPr>
          <p:spPr bwMode="auto">
            <a:xfrm>
              <a:off x="884" y="1728"/>
              <a:ext cx="1768" cy="192"/>
            </a:xfrm>
            <a:prstGeom prst="rect">
              <a:avLst/>
            </a:prstGeom>
            <a:solidFill>
              <a:srgbClr val="EAEAEA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AU" altLang="en-US" b="1">
                  <a:solidFill>
                    <a:schemeClr val="tx1"/>
                  </a:solidFill>
                </a:rPr>
                <a:t>8 x A/D converters</a:t>
              </a:r>
            </a:p>
            <a:p>
              <a:endParaRPr lang="en-AU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397321" name="Line 2057"/>
            <p:cNvSpPr>
              <a:spLocks noChangeShapeType="1"/>
            </p:cNvSpPr>
            <p:nvPr/>
          </p:nvSpPr>
          <p:spPr bwMode="auto">
            <a:xfrm>
              <a:off x="1151" y="2188"/>
              <a:ext cx="1" cy="199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97322" name="Line 2058"/>
            <p:cNvSpPr>
              <a:spLocks noChangeShapeType="1"/>
            </p:cNvSpPr>
            <p:nvPr/>
          </p:nvSpPr>
          <p:spPr bwMode="auto">
            <a:xfrm flipV="1">
              <a:off x="1127" y="2248"/>
              <a:ext cx="48" cy="4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non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97323" name="Line 2059"/>
            <p:cNvSpPr>
              <a:spLocks noChangeShapeType="1"/>
            </p:cNvSpPr>
            <p:nvPr/>
          </p:nvSpPr>
          <p:spPr bwMode="auto">
            <a:xfrm>
              <a:off x="1467" y="2188"/>
              <a:ext cx="1" cy="199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97324" name="Line 2060"/>
            <p:cNvSpPr>
              <a:spLocks noChangeShapeType="1"/>
            </p:cNvSpPr>
            <p:nvPr/>
          </p:nvSpPr>
          <p:spPr bwMode="auto">
            <a:xfrm flipV="1">
              <a:off x="1442" y="2248"/>
              <a:ext cx="49" cy="4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97325" name="Line 2061"/>
            <p:cNvSpPr>
              <a:spLocks noChangeShapeType="1"/>
            </p:cNvSpPr>
            <p:nvPr/>
          </p:nvSpPr>
          <p:spPr bwMode="auto">
            <a:xfrm>
              <a:off x="1807" y="2188"/>
              <a:ext cx="1" cy="199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97326" name="Line 2062"/>
            <p:cNvSpPr>
              <a:spLocks noChangeShapeType="1"/>
            </p:cNvSpPr>
            <p:nvPr/>
          </p:nvSpPr>
          <p:spPr bwMode="auto">
            <a:xfrm flipV="1">
              <a:off x="1782" y="2248"/>
              <a:ext cx="48" cy="4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97327" name="Line 2063"/>
            <p:cNvSpPr>
              <a:spLocks noChangeShapeType="1"/>
            </p:cNvSpPr>
            <p:nvPr/>
          </p:nvSpPr>
          <p:spPr bwMode="auto">
            <a:xfrm>
              <a:off x="2147" y="2188"/>
              <a:ext cx="1" cy="199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97328" name="Line 2064"/>
            <p:cNvSpPr>
              <a:spLocks noChangeShapeType="1"/>
            </p:cNvSpPr>
            <p:nvPr/>
          </p:nvSpPr>
          <p:spPr bwMode="auto">
            <a:xfrm flipV="1">
              <a:off x="2123" y="2248"/>
              <a:ext cx="49" cy="4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97329" name="Line 2065"/>
            <p:cNvSpPr>
              <a:spLocks noChangeShapeType="1"/>
            </p:cNvSpPr>
            <p:nvPr/>
          </p:nvSpPr>
          <p:spPr bwMode="auto">
            <a:xfrm flipH="1">
              <a:off x="1169" y="1638"/>
              <a:ext cx="2" cy="10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97330" name="Line 2066"/>
            <p:cNvSpPr>
              <a:spLocks noChangeShapeType="1"/>
            </p:cNvSpPr>
            <p:nvPr/>
          </p:nvSpPr>
          <p:spPr bwMode="auto">
            <a:xfrm flipH="1">
              <a:off x="1496" y="1638"/>
              <a:ext cx="1" cy="10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97331" name="Line 2067"/>
            <p:cNvSpPr>
              <a:spLocks noChangeShapeType="1"/>
            </p:cNvSpPr>
            <p:nvPr/>
          </p:nvSpPr>
          <p:spPr bwMode="auto">
            <a:xfrm>
              <a:off x="1821" y="1638"/>
              <a:ext cx="2" cy="10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97332" name="Line 2068"/>
            <p:cNvSpPr>
              <a:spLocks noChangeShapeType="1"/>
            </p:cNvSpPr>
            <p:nvPr/>
          </p:nvSpPr>
          <p:spPr bwMode="auto">
            <a:xfrm>
              <a:off x="2147" y="1638"/>
              <a:ext cx="1" cy="11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97333" name="Line 2069"/>
            <p:cNvSpPr>
              <a:spLocks noChangeShapeType="1"/>
            </p:cNvSpPr>
            <p:nvPr/>
          </p:nvSpPr>
          <p:spPr bwMode="auto">
            <a:xfrm>
              <a:off x="1175" y="1046"/>
              <a:ext cx="2" cy="199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97334" name="Line 2070"/>
            <p:cNvSpPr>
              <a:spLocks noChangeShapeType="1"/>
            </p:cNvSpPr>
            <p:nvPr/>
          </p:nvSpPr>
          <p:spPr bwMode="auto">
            <a:xfrm>
              <a:off x="1491" y="1046"/>
              <a:ext cx="1" cy="199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97335" name="Line 2071"/>
            <p:cNvSpPr>
              <a:spLocks noChangeShapeType="1"/>
            </p:cNvSpPr>
            <p:nvPr/>
          </p:nvSpPr>
          <p:spPr bwMode="auto">
            <a:xfrm>
              <a:off x="1830" y="1046"/>
              <a:ext cx="2" cy="199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97336" name="Line 2072"/>
            <p:cNvSpPr>
              <a:spLocks noChangeShapeType="1"/>
            </p:cNvSpPr>
            <p:nvPr/>
          </p:nvSpPr>
          <p:spPr bwMode="auto">
            <a:xfrm flipH="1">
              <a:off x="2172" y="1046"/>
              <a:ext cx="1" cy="199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97337" name="Text Box 2073"/>
            <p:cNvSpPr txBox="1">
              <a:spLocks noChangeArrowheads="1"/>
            </p:cNvSpPr>
            <p:nvPr/>
          </p:nvSpPr>
          <p:spPr bwMode="auto">
            <a:xfrm>
              <a:off x="1283" y="3378"/>
              <a:ext cx="900" cy="327"/>
            </a:xfrm>
            <a:prstGeom prst="rect">
              <a:avLst/>
            </a:prstGeom>
            <a:solidFill>
              <a:srgbClr val="EAEAEA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AU" altLang="en-US" b="1">
                  <a:solidFill>
                    <a:schemeClr val="tx1"/>
                  </a:solidFill>
                </a:rPr>
                <a:t>GPS Receiver</a:t>
              </a:r>
              <a:r>
                <a:rPr lang="en-AU" altLang="en-US" sz="1200">
                  <a:solidFill>
                    <a:schemeClr val="tx1"/>
                  </a:solidFill>
                </a:rPr>
                <a:t> </a:t>
              </a:r>
            </a:p>
          </p:txBody>
        </p:sp>
        <p:sp>
          <p:nvSpPr>
            <p:cNvPr id="397338" name="Text Box 2074"/>
            <p:cNvSpPr txBox="1">
              <a:spLocks noChangeArrowheads="1"/>
            </p:cNvSpPr>
            <p:nvPr/>
          </p:nvSpPr>
          <p:spPr bwMode="auto">
            <a:xfrm>
              <a:off x="1212" y="2852"/>
              <a:ext cx="1141" cy="278"/>
            </a:xfrm>
            <a:prstGeom prst="rect">
              <a:avLst/>
            </a:prstGeom>
            <a:solidFill>
              <a:srgbClr val="EAEAEA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AU" altLang="en-US" b="1">
                  <a:solidFill>
                    <a:schemeClr val="tx1"/>
                  </a:solidFill>
                  <a:latin typeface="Palatino" pitchFamily="18" charset="0"/>
                </a:rPr>
                <a:t>Up Conversion</a:t>
              </a:r>
            </a:p>
            <a:p>
              <a:endParaRPr lang="en-AU" altLang="en-US">
                <a:solidFill>
                  <a:schemeClr val="tx1"/>
                </a:solidFill>
                <a:latin typeface="Palatino" pitchFamily="18" charset="0"/>
              </a:endParaRPr>
            </a:p>
          </p:txBody>
        </p:sp>
        <p:sp>
          <p:nvSpPr>
            <p:cNvPr id="397339" name="Line 2075"/>
            <p:cNvSpPr>
              <a:spLocks noChangeShapeType="1"/>
            </p:cNvSpPr>
            <p:nvPr/>
          </p:nvSpPr>
          <p:spPr bwMode="auto">
            <a:xfrm>
              <a:off x="1704" y="2676"/>
              <a:ext cx="1" cy="17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97340" name="Text Box 2076"/>
            <p:cNvSpPr txBox="1">
              <a:spLocks noChangeArrowheads="1"/>
            </p:cNvSpPr>
            <p:nvPr/>
          </p:nvSpPr>
          <p:spPr bwMode="auto">
            <a:xfrm>
              <a:off x="860" y="2383"/>
              <a:ext cx="1800" cy="359"/>
            </a:xfrm>
            <a:prstGeom prst="rect">
              <a:avLst/>
            </a:prstGeom>
            <a:solidFill>
              <a:srgbClr val="EAEAEA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AU" altLang="en-US" b="1">
                  <a:solidFill>
                    <a:schemeClr val="tx1"/>
                  </a:solidFill>
                </a:rPr>
                <a:t>Digital</a:t>
              </a:r>
            </a:p>
            <a:p>
              <a:pPr algn="ctr"/>
              <a:r>
                <a:rPr lang="en-AU" altLang="en-US" b="1">
                  <a:solidFill>
                    <a:schemeClr val="tx1"/>
                  </a:solidFill>
                </a:rPr>
                <a:t>Null-Steering SAP/STAP</a:t>
              </a:r>
              <a:endParaRPr lang="en-AU" altLang="en-US">
                <a:solidFill>
                  <a:schemeClr val="tx1"/>
                </a:solidFill>
              </a:endParaRPr>
            </a:p>
          </p:txBody>
        </p:sp>
        <p:sp>
          <p:nvSpPr>
            <p:cNvPr id="397341" name="Line 2077"/>
            <p:cNvSpPr>
              <a:spLocks noChangeShapeType="1"/>
            </p:cNvSpPr>
            <p:nvPr/>
          </p:nvSpPr>
          <p:spPr bwMode="auto">
            <a:xfrm>
              <a:off x="1704" y="3144"/>
              <a:ext cx="1" cy="23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97342" name="Line 2078"/>
            <p:cNvSpPr>
              <a:spLocks noChangeShapeType="1"/>
            </p:cNvSpPr>
            <p:nvPr/>
          </p:nvSpPr>
          <p:spPr bwMode="auto">
            <a:xfrm>
              <a:off x="1343" y="1056"/>
              <a:ext cx="1" cy="199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97343" name="Line 2079"/>
            <p:cNvSpPr>
              <a:spLocks noChangeShapeType="1"/>
            </p:cNvSpPr>
            <p:nvPr/>
          </p:nvSpPr>
          <p:spPr bwMode="auto">
            <a:xfrm>
              <a:off x="1659" y="1056"/>
              <a:ext cx="1" cy="199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97344" name="Line 2080"/>
            <p:cNvSpPr>
              <a:spLocks noChangeShapeType="1"/>
            </p:cNvSpPr>
            <p:nvPr/>
          </p:nvSpPr>
          <p:spPr bwMode="auto">
            <a:xfrm>
              <a:off x="1998" y="1056"/>
              <a:ext cx="2" cy="199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97345" name="Line 2081"/>
            <p:cNvSpPr>
              <a:spLocks noChangeShapeType="1"/>
            </p:cNvSpPr>
            <p:nvPr/>
          </p:nvSpPr>
          <p:spPr bwMode="auto">
            <a:xfrm flipH="1">
              <a:off x="2340" y="1056"/>
              <a:ext cx="1" cy="199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97346" name="Line 2082"/>
            <p:cNvSpPr>
              <a:spLocks noChangeShapeType="1"/>
            </p:cNvSpPr>
            <p:nvPr/>
          </p:nvSpPr>
          <p:spPr bwMode="auto">
            <a:xfrm flipH="1">
              <a:off x="1310" y="1632"/>
              <a:ext cx="2" cy="10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97347" name="Line 2083"/>
            <p:cNvSpPr>
              <a:spLocks noChangeShapeType="1"/>
            </p:cNvSpPr>
            <p:nvPr/>
          </p:nvSpPr>
          <p:spPr bwMode="auto">
            <a:xfrm flipH="1">
              <a:off x="1637" y="1632"/>
              <a:ext cx="1" cy="10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97348" name="Line 2084"/>
            <p:cNvSpPr>
              <a:spLocks noChangeShapeType="1"/>
            </p:cNvSpPr>
            <p:nvPr/>
          </p:nvSpPr>
          <p:spPr bwMode="auto">
            <a:xfrm>
              <a:off x="1962" y="1632"/>
              <a:ext cx="2" cy="10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97349" name="Line 2085"/>
            <p:cNvSpPr>
              <a:spLocks noChangeShapeType="1"/>
            </p:cNvSpPr>
            <p:nvPr/>
          </p:nvSpPr>
          <p:spPr bwMode="auto">
            <a:xfrm>
              <a:off x="2288" y="1632"/>
              <a:ext cx="1" cy="11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97350" name="Line 2086"/>
            <p:cNvSpPr>
              <a:spLocks noChangeShapeType="1"/>
            </p:cNvSpPr>
            <p:nvPr/>
          </p:nvSpPr>
          <p:spPr bwMode="auto">
            <a:xfrm flipH="1">
              <a:off x="1169" y="1926"/>
              <a:ext cx="2" cy="10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97351" name="Line 2087"/>
            <p:cNvSpPr>
              <a:spLocks noChangeShapeType="1"/>
            </p:cNvSpPr>
            <p:nvPr/>
          </p:nvSpPr>
          <p:spPr bwMode="auto">
            <a:xfrm flipH="1">
              <a:off x="1496" y="1926"/>
              <a:ext cx="1" cy="10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97352" name="Line 2088"/>
            <p:cNvSpPr>
              <a:spLocks noChangeShapeType="1"/>
            </p:cNvSpPr>
            <p:nvPr/>
          </p:nvSpPr>
          <p:spPr bwMode="auto">
            <a:xfrm>
              <a:off x="1821" y="1926"/>
              <a:ext cx="2" cy="10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97353" name="Line 2089"/>
            <p:cNvSpPr>
              <a:spLocks noChangeShapeType="1"/>
            </p:cNvSpPr>
            <p:nvPr/>
          </p:nvSpPr>
          <p:spPr bwMode="auto">
            <a:xfrm>
              <a:off x="2147" y="1926"/>
              <a:ext cx="1" cy="11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97354" name="Line 2090"/>
            <p:cNvSpPr>
              <a:spLocks noChangeShapeType="1"/>
            </p:cNvSpPr>
            <p:nvPr/>
          </p:nvSpPr>
          <p:spPr bwMode="auto">
            <a:xfrm flipH="1">
              <a:off x="1310" y="1920"/>
              <a:ext cx="2" cy="10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97355" name="Line 2091"/>
            <p:cNvSpPr>
              <a:spLocks noChangeShapeType="1"/>
            </p:cNvSpPr>
            <p:nvPr/>
          </p:nvSpPr>
          <p:spPr bwMode="auto">
            <a:xfrm flipH="1">
              <a:off x="1637" y="1920"/>
              <a:ext cx="1" cy="10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97356" name="Line 2092"/>
            <p:cNvSpPr>
              <a:spLocks noChangeShapeType="1"/>
            </p:cNvSpPr>
            <p:nvPr/>
          </p:nvSpPr>
          <p:spPr bwMode="auto">
            <a:xfrm>
              <a:off x="1962" y="1920"/>
              <a:ext cx="2" cy="10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97357" name="Line 2093"/>
            <p:cNvSpPr>
              <a:spLocks noChangeShapeType="1"/>
            </p:cNvSpPr>
            <p:nvPr/>
          </p:nvSpPr>
          <p:spPr bwMode="auto">
            <a:xfrm>
              <a:off x="2288" y="1920"/>
              <a:ext cx="1" cy="11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97358" name="Line 2094"/>
            <p:cNvSpPr>
              <a:spLocks noChangeShapeType="1"/>
            </p:cNvSpPr>
            <p:nvPr/>
          </p:nvSpPr>
          <p:spPr bwMode="auto">
            <a:xfrm>
              <a:off x="1316" y="2182"/>
              <a:ext cx="1" cy="199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97359" name="Line 2095"/>
            <p:cNvSpPr>
              <a:spLocks noChangeShapeType="1"/>
            </p:cNvSpPr>
            <p:nvPr/>
          </p:nvSpPr>
          <p:spPr bwMode="auto">
            <a:xfrm flipV="1">
              <a:off x="1292" y="2242"/>
              <a:ext cx="49" cy="4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non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97360" name="Line 2096"/>
            <p:cNvSpPr>
              <a:spLocks noChangeShapeType="1"/>
            </p:cNvSpPr>
            <p:nvPr/>
          </p:nvSpPr>
          <p:spPr bwMode="auto">
            <a:xfrm>
              <a:off x="1633" y="2182"/>
              <a:ext cx="1" cy="199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97361" name="Line 2097"/>
            <p:cNvSpPr>
              <a:spLocks noChangeShapeType="1"/>
            </p:cNvSpPr>
            <p:nvPr/>
          </p:nvSpPr>
          <p:spPr bwMode="auto">
            <a:xfrm flipV="1">
              <a:off x="1608" y="2242"/>
              <a:ext cx="48" cy="4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97362" name="Line 2098"/>
            <p:cNvSpPr>
              <a:spLocks noChangeShapeType="1"/>
            </p:cNvSpPr>
            <p:nvPr/>
          </p:nvSpPr>
          <p:spPr bwMode="auto">
            <a:xfrm>
              <a:off x="1973" y="2182"/>
              <a:ext cx="1" cy="199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97363" name="Line 2099"/>
            <p:cNvSpPr>
              <a:spLocks noChangeShapeType="1"/>
            </p:cNvSpPr>
            <p:nvPr/>
          </p:nvSpPr>
          <p:spPr bwMode="auto">
            <a:xfrm flipV="1">
              <a:off x="1948" y="2242"/>
              <a:ext cx="48" cy="4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97364" name="Line 2100"/>
            <p:cNvSpPr>
              <a:spLocks noChangeShapeType="1"/>
            </p:cNvSpPr>
            <p:nvPr/>
          </p:nvSpPr>
          <p:spPr bwMode="auto">
            <a:xfrm>
              <a:off x="2313" y="2182"/>
              <a:ext cx="1" cy="199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97365" name="Line 2101"/>
            <p:cNvSpPr>
              <a:spLocks noChangeShapeType="1"/>
            </p:cNvSpPr>
            <p:nvPr/>
          </p:nvSpPr>
          <p:spPr bwMode="auto">
            <a:xfrm flipV="1">
              <a:off x="2289" y="2242"/>
              <a:ext cx="49" cy="4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97366" name="Text Box 2102"/>
            <p:cNvSpPr txBox="1">
              <a:spLocks noChangeArrowheads="1"/>
            </p:cNvSpPr>
            <p:nvPr/>
          </p:nvSpPr>
          <p:spPr bwMode="auto">
            <a:xfrm>
              <a:off x="884" y="2016"/>
              <a:ext cx="1790" cy="179"/>
            </a:xfrm>
            <a:prstGeom prst="rect">
              <a:avLst/>
            </a:prstGeom>
            <a:solidFill>
              <a:srgbClr val="EAEAEA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AU" altLang="en-US" b="1">
                  <a:solidFill>
                    <a:schemeClr val="tx1"/>
                  </a:solidFill>
                </a:rPr>
                <a:t>Decimation Filters</a:t>
              </a:r>
            </a:p>
            <a:p>
              <a:endParaRPr lang="en-AU" altLang="en-US" sz="1200">
                <a:solidFill>
                  <a:schemeClr val="tx1"/>
                </a:solidFill>
              </a:endParaRPr>
            </a:p>
          </p:txBody>
        </p:sp>
      </p:grpSp>
      <p:pic>
        <p:nvPicPr>
          <p:cNvPr id="397367" name="Picture 2103" descr="gismo_in_va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67200" y="1404938"/>
            <a:ext cx="4395788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AC0E21-79B2-4100-B8F9-C1E115ED32AB}" type="slidenum">
              <a:rPr lang="en-AU" altLang="en-US"/>
              <a:pPr/>
              <a:t>36</a:t>
            </a:fld>
            <a:endParaRPr lang="en-AU" altLang="en-US"/>
          </a:p>
        </p:txBody>
      </p:sp>
      <p:grpSp>
        <p:nvGrpSpPr>
          <p:cNvPr id="399364" name="Group 4"/>
          <p:cNvGrpSpPr>
            <a:grpSpLocks/>
          </p:cNvGrpSpPr>
          <p:nvPr/>
        </p:nvGrpSpPr>
        <p:grpSpPr bwMode="auto">
          <a:xfrm>
            <a:off x="685800" y="646113"/>
            <a:ext cx="7251700" cy="5622925"/>
            <a:chOff x="144" y="44"/>
            <a:chExt cx="5096" cy="4199"/>
          </a:xfrm>
        </p:grpSpPr>
        <p:sp>
          <p:nvSpPr>
            <p:cNvPr id="399365" name="Line 5"/>
            <p:cNvSpPr>
              <a:spLocks noChangeShapeType="1"/>
            </p:cNvSpPr>
            <p:nvPr/>
          </p:nvSpPr>
          <p:spPr bwMode="auto">
            <a:xfrm flipH="1">
              <a:off x="4079" y="454"/>
              <a:ext cx="8" cy="880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99366" name="Line 6"/>
            <p:cNvSpPr>
              <a:spLocks noChangeShapeType="1"/>
            </p:cNvSpPr>
            <p:nvPr/>
          </p:nvSpPr>
          <p:spPr bwMode="auto">
            <a:xfrm>
              <a:off x="4079" y="454"/>
              <a:ext cx="0" cy="1184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99367" name="Line 7"/>
            <p:cNvSpPr>
              <a:spLocks noChangeShapeType="1"/>
            </p:cNvSpPr>
            <p:nvPr/>
          </p:nvSpPr>
          <p:spPr bwMode="auto">
            <a:xfrm>
              <a:off x="4079" y="454"/>
              <a:ext cx="0" cy="1600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99368" name="Line 8"/>
            <p:cNvSpPr>
              <a:spLocks noChangeShapeType="1"/>
            </p:cNvSpPr>
            <p:nvPr/>
          </p:nvSpPr>
          <p:spPr bwMode="auto">
            <a:xfrm>
              <a:off x="4087" y="454"/>
              <a:ext cx="0" cy="1904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99369" name="Line 9"/>
            <p:cNvSpPr>
              <a:spLocks noChangeShapeType="1"/>
            </p:cNvSpPr>
            <p:nvPr/>
          </p:nvSpPr>
          <p:spPr bwMode="auto">
            <a:xfrm>
              <a:off x="4087" y="288"/>
              <a:ext cx="0" cy="2486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99370" name="Line 10"/>
            <p:cNvSpPr>
              <a:spLocks noChangeShapeType="1"/>
            </p:cNvSpPr>
            <p:nvPr/>
          </p:nvSpPr>
          <p:spPr bwMode="auto">
            <a:xfrm flipH="1">
              <a:off x="4079" y="288"/>
              <a:ext cx="0" cy="2798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99371" name="Line 11"/>
            <p:cNvSpPr>
              <a:spLocks noChangeShapeType="1"/>
            </p:cNvSpPr>
            <p:nvPr/>
          </p:nvSpPr>
          <p:spPr bwMode="auto">
            <a:xfrm>
              <a:off x="4079" y="454"/>
              <a:ext cx="0" cy="536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99372" name="Rectangle 12"/>
            <p:cNvSpPr>
              <a:spLocks noChangeArrowheads="1"/>
            </p:cNvSpPr>
            <p:nvPr/>
          </p:nvSpPr>
          <p:spPr bwMode="auto">
            <a:xfrm>
              <a:off x="4928" y="686"/>
              <a:ext cx="312" cy="260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AU" altLang="en-US" sz="2400"/>
                <a:t>+</a:t>
              </a:r>
            </a:p>
          </p:txBody>
        </p:sp>
        <p:grpSp>
          <p:nvGrpSpPr>
            <p:cNvPr id="399373" name="Group 13"/>
            <p:cNvGrpSpPr>
              <a:grpSpLocks/>
            </p:cNvGrpSpPr>
            <p:nvPr/>
          </p:nvGrpSpPr>
          <p:grpSpPr bwMode="auto">
            <a:xfrm>
              <a:off x="144" y="454"/>
              <a:ext cx="4784" cy="752"/>
              <a:chOff x="144" y="480"/>
              <a:chExt cx="4416" cy="752"/>
            </a:xfrm>
          </p:grpSpPr>
          <p:sp>
            <p:nvSpPr>
              <p:cNvPr id="399374" name="AutoShape 14"/>
              <p:cNvSpPr>
                <a:spLocks noChangeArrowheads="1"/>
              </p:cNvSpPr>
              <p:nvPr/>
            </p:nvSpPr>
            <p:spPr bwMode="auto">
              <a:xfrm rot="5400000" flipV="1">
                <a:off x="96" y="528"/>
                <a:ext cx="288" cy="192"/>
              </a:xfrm>
              <a:prstGeom prst="homePlate">
                <a:avLst>
                  <a:gd name="adj" fmla="val 37500"/>
                </a:avLst>
              </a:prstGeom>
              <a:solidFill>
                <a:srgbClr val="33CC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399375" name="Rectangle 15"/>
              <p:cNvSpPr>
                <a:spLocks noChangeArrowheads="1"/>
              </p:cNvSpPr>
              <p:nvPr/>
            </p:nvSpPr>
            <p:spPr bwMode="auto">
              <a:xfrm>
                <a:off x="432" y="768"/>
                <a:ext cx="912" cy="432"/>
              </a:xfrm>
              <a:prstGeom prst="rect">
                <a:avLst/>
              </a:prstGeom>
              <a:solidFill>
                <a:srgbClr val="33CC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AU" altLang="en-US" sz="1800"/>
                  <a:t>Down </a:t>
                </a:r>
              </a:p>
              <a:p>
                <a:pPr algn="ctr"/>
                <a:r>
                  <a:rPr lang="en-AU" altLang="en-US" sz="1800"/>
                  <a:t>Conversion</a:t>
                </a:r>
              </a:p>
            </p:txBody>
          </p:sp>
          <p:cxnSp>
            <p:nvCxnSpPr>
              <p:cNvPr id="399376" name="AutoShape 16"/>
              <p:cNvCxnSpPr>
                <a:cxnSpLocks noChangeShapeType="1"/>
                <a:stCxn id="399374" idx="3"/>
                <a:endCxn id="399375" idx="1"/>
              </p:cNvCxnSpPr>
              <p:nvPr/>
            </p:nvCxnSpPr>
            <p:spPr bwMode="auto">
              <a:xfrm rot="16200000" flipH="1">
                <a:off x="228" y="779"/>
                <a:ext cx="216" cy="193"/>
              </a:xfrm>
              <a:prstGeom prst="bentConnector2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99377" name="Rectangle 17"/>
              <p:cNvSpPr>
                <a:spLocks noChangeArrowheads="1"/>
              </p:cNvSpPr>
              <p:nvPr/>
            </p:nvSpPr>
            <p:spPr bwMode="auto">
              <a:xfrm>
                <a:off x="1440" y="768"/>
                <a:ext cx="336" cy="432"/>
              </a:xfrm>
              <a:prstGeom prst="rect">
                <a:avLst/>
              </a:prstGeom>
              <a:solidFill>
                <a:srgbClr val="33CC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AU" altLang="en-US" sz="1800"/>
                  <a:t>A/D</a:t>
                </a:r>
              </a:p>
            </p:txBody>
          </p:sp>
          <p:sp>
            <p:nvSpPr>
              <p:cNvPr id="399378" name="Rectangle 18"/>
              <p:cNvSpPr>
                <a:spLocks noChangeArrowheads="1"/>
              </p:cNvSpPr>
              <p:nvPr/>
            </p:nvSpPr>
            <p:spPr bwMode="auto">
              <a:xfrm>
                <a:off x="1872" y="768"/>
                <a:ext cx="1296" cy="432"/>
              </a:xfrm>
              <a:prstGeom prst="rect">
                <a:avLst/>
              </a:prstGeom>
              <a:solidFill>
                <a:srgbClr val="33CC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AU" altLang="en-US" sz="1800"/>
                  <a:t>Decimation Filer/</a:t>
                </a:r>
              </a:p>
              <a:p>
                <a:pPr algn="ctr"/>
                <a:r>
                  <a:rPr lang="en-AU" altLang="en-US" sz="1800"/>
                  <a:t>Hilbert Transform</a:t>
                </a:r>
              </a:p>
            </p:txBody>
          </p:sp>
          <p:sp>
            <p:nvSpPr>
              <p:cNvPr id="399379" name="Rectangle 19"/>
              <p:cNvSpPr>
                <a:spLocks noChangeArrowheads="1"/>
              </p:cNvSpPr>
              <p:nvPr/>
            </p:nvSpPr>
            <p:spPr bwMode="auto">
              <a:xfrm>
                <a:off x="3456" y="712"/>
                <a:ext cx="816" cy="216"/>
              </a:xfrm>
              <a:prstGeom prst="rect">
                <a:avLst/>
              </a:prstGeom>
              <a:solidFill>
                <a:srgbClr val="33CC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AU" altLang="en-US" sz="1800"/>
                  <a:t>16 Tap FIR</a:t>
                </a:r>
              </a:p>
            </p:txBody>
          </p:sp>
          <p:sp>
            <p:nvSpPr>
              <p:cNvPr id="399380" name="Rectangle 20"/>
              <p:cNvSpPr>
                <a:spLocks noChangeArrowheads="1"/>
              </p:cNvSpPr>
              <p:nvPr/>
            </p:nvSpPr>
            <p:spPr bwMode="auto">
              <a:xfrm>
                <a:off x="3456" y="1016"/>
                <a:ext cx="816" cy="216"/>
              </a:xfrm>
              <a:prstGeom prst="rect">
                <a:avLst/>
              </a:prstGeom>
              <a:solidFill>
                <a:srgbClr val="33CC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AU" altLang="en-US" sz="1800"/>
                  <a:t>16 Tap FIR </a:t>
                </a:r>
              </a:p>
            </p:txBody>
          </p:sp>
          <p:sp>
            <p:nvSpPr>
              <p:cNvPr id="399381" name="Line 21"/>
              <p:cNvSpPr>
                <a:spLocks noChangeShapeType="1"/>
              </p:cNvSpPr>
              <p:nvPr/>
            </p:nvSpPr>
            <p:spPr bwMode="auto">
              <a:xfrm>
                <a:off x="3168" y="824"/>
                <a:ext cx="288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399382" name="Line 22"/>
              <p:cNvSpPr>
                <a:spLocks noChangeShapeType="1"/>
              </p:cNvSpPr>
              <p:nvPr/>
            </p:nvSpPr>
            <p:spPr bwMode="auto">
              <a:xfrm>
                <a:off x="3168" y="1128"/>
                <a:ext cx="288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399383" name="Line 23"/>
              <p:cNvSpPr>
                <a:spLocks noChangeShapeType="1"/>
              </p:cNvSpPr>
              <p:nvPr/>
            </p:nvSpPr>
            <p:spPr bwMode="auto">
              <a:xfrm>
                <a:off x="4272" y="1128"/>
                <a:ext cx="288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399384" name="Line 24"/>
              <p:cNvSpPr>
                <a:spLocks noChangeShapeType="1"/>
              </p:cNvSpPr>
              <p:nvPr/>
            </p:nvSpPr>
            <p:spPr bwMode="auto">
              <a:xfrm>
                <a:off x="4272" y="824"/>
                <a:ext cx="288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399385" name="Line 25"/>
              <p:cNvSpPr>
                <a:spLocks noChangeShapeType="1"/>
              </p:cNvSpPr>
              <p:nvPr/>
            </p:nvSpPr>
            <p:spPr bwMode="auto">
              <a:xfrm>
                <a:off x="1776" y="984"/>
                <a:ext cx="96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399386" name="Line 26"/>
              <p:cNvSpPr>
                <a:spLocks noChangeShapeType="1"/>
              </p:cNvSpPr>
              <p:nvPr/>
            </p:nvSpPr>
            <p:spPr bwMode="auto">
              <a:xfrm>
                <a:off x="1344" y="984"/>
                <a:ext cx="96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AU"/>
              </a:p>
            </p:txBody>
          </p:sp>
        </p:grpSp>
        <p:sp>
          <p:nvSpPr>
            <p:cNvPr id="399387" name="Rectangle 27"/>
            <p:cNvSpPr>
              <a:spLocks noChangeArrowheads="1"/>
            </p:cNvSpPr>
            <p:nvPr/>
          </p:nvSpPr>
          <p:spPr bwMode="auto">
            <a:xfrm>
              <a:off x="4616" y="3622"/>
              <a:ext cx="468" cy="384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AU" altLang="en-US" sz="1800"/>
                <a:t>D/A</a:t>
              </a:r>
              <a:endParaRPr lang="en-AU" altLang="en-US" sz="2400"/>
            </a:p>
          </p:txBody>
        </p:sp>
        <p:sp>
          <p:nvSpPr>
            <p:cNvPr id="399388" name="Rectangle 28"/>
            <p:cNvSpPr>
              <a:spLocks noChangeArrowheads="1"/>
            </p:cNvSpPr>
            <p:nvPr/>
          </p:nvSpPr>
          <p:spPr bwMode="auto">
            <a:xfrm>
              <a:off x="3264" y="3622"/>
              <a:ext cx="988" cy="384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AU" altLang="en-US" sz="1800"/>
                <a:t>Up </a:t>
              </a:r>
            </a:p>
            <a:p>
              <a:pPr algn="ctr"/>
              <a:r>
                <a:rPr lang="en-AU" altLang="en-US" sz="1800"/>
                <a:t>Conversion</a:t>
              </a:r>
            </a:p>
          </p:txBody>
        </p:sp>
        <p:sp>
          <p:nvSpPr>
            <p:cNvPr id="399389" name="Line 29"/>
            <p:cNvSpPr>
              <a:spLocks noChangeShapeType="1"/>
            </p:cNvSpPr>
            <p:nvPr/>
          </p:nvSpPr>
          <p:spPr bwMode="auto">
            <a:xfrm flipH="1">
              <a:off x="4252" y="3814"/>
              <a:ext cx="36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cxnSp>
          <p:nvCxnSpPr>
            <p:cNvPr id="399390" name="AutoShape 30"/>
            <p:cNvCxnSpPr>
              <a:cxnSpLocks noChangeShapeType="1"/>
            </p:cNvCxnSpPr>
            <p:nvPr/>
          </p:nvCxnSpPr>
          <p:spPr bwMode="auto">
            <a:xfrm flipH="1">
              <a:off x="5088" y="2016"/>
              <a:ext cx="144" cy="1824"/>
            </a:xfrm>
            <a:prstGeom prst="bentConnector3">
              <a:avLst>
                <a:gd name="adj1" fmla="val -10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99391" name="Line 31"/>
            <p:cNvSpPr>
              <a:spLocks noChangeShapeType="1"/>
            </p:cNvSpPr>
            <p:nvPr/>
          </p:nvSpPr>
          <p:spPr bwMode="auto">
            <a:xfrm flipH="1">
              <a:off x="2224" y="3814"/>
              <a:ext cx="104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99392" name="Text Box 32"/>
            <p:cNvSpPr txBox="1">
              <a:spLocks noChangeArrowheads="1"/>
            </p:cNvSpPr>
            <p:nvPr/>
          </p:nvSpPr>
          <p:spPr bwMode="auto">
            <a:xfrm>
              <a:off x="1361" y="3622"/>
              <a:ext cx="896" cy="621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AU" altLang="en-US" sz="2400"/>
                <a:t>To GPS </a:t>
              </a:r>
            </a:p>
            <a:p>
              <a:r>
                <a:rPr lang="en-AU" altLang="en-US" sz="2400"/>
                <a:t>Receiver</a:t>
              </a:r>
            </a:p>
          </p:txBody>
        </p:sp>
        <p:grpSp>
          <p:nvGrpSpPr>
            <p:cNvPr id="399393" name="Group 33"/>
            <p:cNvGrpSpPr>
              <a:grpSpLocks/>
            </p:cNvGrpSpPr>
            <p:nvPr/>
          </p:nvGrpSpPr>
          <p:grpSpPr bwMode="auto">
            <a:xfrm>
              <a:off x="144" y="1102"/>
              <a:ext cx="4784" cy="752"/>
              <a:chOff x="144" y="480"/>
              <a:chExt cx="4416" cy="752"/>
            </a:xfrm>
          </p:grpSpPr>
          <p:sp>
            <p:nvSpPr>
              <p:cNvPr id="399394" name="AutoShape 34"/>
              <p:cNvSpPr>
                <a:spLocks noChangeArrowheads="1"/>
              </p:cNvSpPr>
              <p:nvPr/>
            </p:nvSpPr>
            <p:spPr bwMode="auto">
              <a:xfrm rot="5400000" flipV="1">
                <a:off x="96" y="528"/>
                <a:ext cx="288" cy="192"/>
              </a:xfrm>
              <a:prstGeom prst="homePlate">
                <a:avLst>
                  <a:gd name="adj" fmla="val 37500"/>
                </a:avLst>
              </a:prstGeom>
              <a:solidFill>
                <a:srgbClr val="33CC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399395" name="Rectangle 35"/>
              <p:cNvSpPr>
                <a:spLocks noChangeArrowheads="1"/>
              </p:cNvSpPr>
              <p:nvPr/>
            </p:nvSpPr>
            <p:spPr bwMode="auto">
              <a:xfrm>
                <a:off x="432" y="768"/>
                <a:ext cx="912" cy="432"/>
              </a:xfrm>
              <a:prstGeom prst="rect">
                <a:avLst/>
              </a:prstGeom>
              <a:solidFill>
                <a:srgbClr val="33CC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AU" altLang="en-US" sz="1800"/>
                  <a:t>Down </a:t>
                </a:r>
              </a:p>
              <a:p>
                <a:pPr algn="ctr"/>
                <a:r>
                  <a:rPr lang="en-AU" altLang="en-US" sz="1800"/>
                  <a:t>Conversion</a:t>
                </a:r>
              </a:p>
            </p:txBody>
          </p:sp>
          <p:cxnSp>
            <p:nvCxnSpPr>
              <p:cNvPr id="399396" name="AutoShape 36"/>
              <p:cNvCxnSpPr>
                <a:cxnSpLocks noChangeShapeType="1"/>
                <a:stCxn id="399394" idx="3"/>
                <a:endCxn id="399395" idx="1"/>
              </p:cNvCxnSpPr>
              <p:nvPr/>
            </p:nvCxnSpPr>
            <p:spPr bwMode="auto">
              <a:xfrm rot="16200000" flipH="1">
                <a:off x="228" y="779"/>
                <a:ext cx="216" cy="193"/>
              </a:xfrm>
              <a:prstGeom prst="bentConnector2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99397" name="Rectangle 37"/>
              <p:cNvSpPr>
                <a:spLocks noChangeArrowheads="1"/>
              </p:cNvSpPr>
              <p:nvPr/>
            </p:nvSpPr>
            <p:spPr bwMode="auto">
              <a:xfrm>
                <a:off x="1440" y="768"/>
                <a:ext cx="336" cy="432"/>
              </a:xfrm>
              <a:prstGeom prst="rect">
                <a:avLst/>
              </a:prstGeom>
              <a:solidFill>
                <a:srgbClr val="33CC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AU" altLang="en-US" sz="1800"/>
                  <a:t>A/D</a:t>
                </a:r>
              </a:p>
            </p:txBody>
          </p:sp>
          <p:sp>
            <p:nvSpPr>
              <p:cNvPr id="399398" name="Rectangle 38"/>
              <p:cNvSpPr>
                <a:spLocks noChangeArrowheads="1"/>
              </p:cNvSpPr>
              <p:nvPr/>
            </p:nvSpPr>
            <p:spPr bwMode="auto">
              <a:xfrm>
                <a:off x="1872" y="768"/>
                <a:ext cx="1296" cy="432"/>
              </a:xfrm>
              <a:prstGeom prst="rect">
                <a:avLst/>
              </a:prstGeom>
              <a:solidFill>
                <a:srgbClr val="33CC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AU" altLang="en-US" sz="1800"/>
                  <a:t>Decimation Filer/</a:t>
                </a:r>
              </a:p>
              <a:p>
                <a:pPr algn="ctr"/>
                <a:r>
                  <a:rPr lang="en-AU" altLang="en-US" sz="1800"/>
                  <a:t>Hilbert Transform</a:t>
                </a:r>
              </a:p>
            </p:txBody>
          </p:sp>
          <p:sp>
            <p:nvSpPr>
              <p:cNvPr id="399399" name="Rectangle 39"/>
              <p:cNvSpPr>
                <a:spLocks noChangeArrowheads="1"/>
              </p:cNvSpPr>
              <p:nvPr/>
            </p:nvSpPr>
            <p:spPr bwMode="auto">
              <a:xfrm>
                <a:off x="3456" y="712"/>
                <a:ext cx="816" cy="216"/>
              </a:xfrm>
              <a:prstGeom prst="rect">
                <a:avLst/>
              </a:prstGeom>
              <a:solidFill>
                <a:srgbClr val="33CC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AU" altLang="en-US" sz="1800"/>
                  <a:t>16 Tap FIR</a:t>
                </a:r>
              </a:p>
            </p:txBody>
          </p:sp>
          <p:sp>
            <p:nvSpPr>
              <p:cNvPr id="399400" name="Rectangle 40"/>
              <p:cNvSpPr>
                <a:spLocks noChangeArrowheads="1"/>
              </p:cNvSpPr>
              <p:nvPr/>
            </p:nvSpPr>
            <p:spPr bwMode="auto">
              <a:xfrm>
                <a:off x="3456" y="1016"/>
                <a:ext cx="816" cy="216"/>
              </a:xfrm>
              <a:prstGeom prst="rect">
                <a:avLst/>
              </a:prstGeom>
              <a:solidFill>
                <a:srgbClr val="33CC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AU" altLang="en-US" sz="1800"/>
                  <a:t>16 Tap FIR </a:t>
                </a:r>
              </a:p>
            </p:txBody>
          </p:sp>
          <p:sp>
            <p:nvSpPr>
              <p:cNvPr id="399401" name="Line 41"/>
              <p:cNvSpPr>
                <a:spLocks noChangeShapeType="1"/>
              </p:cNvSpPr>
              <p:nvPr/>
            </p:nvSpPr>
            <p:spPr bwMode="auto">
              <a:xfrm>
                <a:off x="3168" y="824"/>
                <a:ext cx="288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399402" name="Line 42"/>
              <p:cNvSpPr>
                <a:spLocks noChangeShapeType="1"/>
              </p:cNvSpPr>
              <p:nvPr/>
            </p:nvSpPr>
            <p:spPr bwMode="auto">
              <a:xfrm>
                <a:off x="3168" y="1128"/>
                <a:ext cx="288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399403" name="Line 43"/>
              <p:cNvSpPr>
                <a:spLocks noChangeShapeType="1"/>
              </p:cNvSpPr>
              <p:nvPr/>
            </p:nvSpPr>
            <p:spPr bwMode="auto">
              <a:xfrm>
                <a:off x="4272" y="1128"/>
                <a:ext cx="288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399404" name="Line 44"/>
              <p:cNvSpPr>
                <a:spLocks noChangeShapeType="1"/>
              </p:cNvSpPr>
              <p:nvPr/>
            </p:nvSpPr>
            <p:spPr bwMode="auto">
              <a:xfrm>
                <a:off x="4272" y="824"/>
                <a:ext cx="288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399405" name="Line 45"/>
              <p:cNvSpPr>
                <a:spLocks noChangeShapeType="1"/>
              </p:cNvSpPr>
              <p:nvPr/>
            </p:nvSpPr>
            <p:spPr bwMode="auto">
              <a:xfrm>
                <a:off x="1776" y="984"/>
                <a:ext cx="96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399406" name="Line 46"/>
              <p:cNvSpPr>
                <a:spLocks noChangeShapeType="1"/>
              </p:cNvSpPr>
              <p:nvPr/>
            </p:nvSpPr>
            <p:spPr bwMode="auto">
              <a:xfrm>
                <a:off x="1344" y="984"/>
                <a:ext cx="96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AU"/>
              </a:p>
            </p:txBody>
          </p:sp>
        </p:grpSp>
        <p:grpSp>
          <p:nvGrpSpPr>
            <p:cNvPr id="399407" name="Group 47"/>
            <p:cNvGrpSpPr>
              <a:grpSpLocks/>
            </p:cNvGrpSpPr>
            <p:nvPr/>
          </p:nvGrpSpPr>
          <p:grpSpPr bwMode="auto">
            <a:xfrm>
              <a:off x="144" y="1822"/>
              <a:ext cx="4784" cy="752"/>
              <a:chOff x="144" y="480"/>
              <a:chExt cx="4416" cy="752"/>
            </a:xfrm>
          </p:grpSpPr>
          <p:sp>
            <p:nvSpPr>
              <p:cNvPr id="399408" name="AutoShape 48"/>
              <p:cNvSpPr>
                <a:spLocks noChangeArrowheads="1"/>
              </p:cNvSpPr>
              <p:nvPr/>
            </p:nvSpPr>
            <p:spPr bwMode="auto">
              <a:xfrm rot="5400000" flipV="1">
                <a:off x="96" y="528"/>
                <a:ext cx="288" cy="192"/>
              </a:xfrm>
              <a:prstGeom prst="homePlate">
                <a:avLst>
                  <a:gd name="adj" fmla="val 37500"/>
                </a:avLst>
              </a:prstGeom>
              <a:solidFill>
                <a:srgbClr val="33CC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399409" name="Rectangle 49"/>
              <p:cNvSpPr>
                <a:spLocks noChangeArrowheads="1"/>
              </p:cNvSpPr>
              <p:nvPr/>
            </p:nvSpPr>
            <p:spPr bwMode="auto">
              <a:xfrm>
                <a:off x="432" y="768"/>
                <a:ext cx="912" cy="432"/>
              </a:xfrm>
              <a:prstGeom prst="rect">
                <a:avLst/>
              </a:prstGeom>
              <a:solidFill>
                <a:srgbClr val="33CC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AU" altLang="en-US" sz="1800"/>
                  <a:t>Down </a:t>
                </a:r>
              </a:p>
              <a:p>
                <a:pPr algn="ctr"/>
                <a:r>
                  <a:rPr lang="en-AU" altLang="en-US" sz="1800"/>
                  <a:t>Conversion</a:t>
                </a:r>
              </a:p>
            </p:txBody>
          </p:sp>
          <p:cxnSp>
            <p:nvCxnSpPr>
              <p:cNvPr id="399410" name="AutoShape 50"/>
              <p:cNvCxnSpPr>
                <a:cxnSpLocks noChangeShapeType="1"/>
                <a:stCxn id="399408" idx="3"/>
                <a:endCxn id="399409" idx="1"/>
              </p:cNvCxnSpPr>
              <p:nvPr/>
            </p:nvCxnSpPr>
            <p:spPr bwMode="auto">
              <a:xfrm rot="16200000" flipH="1">
                <a:off x="228" y="779"/>
                <a:ext cx="216" cy="193"/>
              </a:xfrm>
              <a:prstGeom prst="bentConnector2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99411" name="Rectangle 51"/>
              <p:cNvSpPr>
                <a:spLocks noChangeArrowheads="1"/>
              </p:cNvSpPr>
              <p:nvPr/>
            </p:nvSpPr>
            <p:spPr bwMode="auto">
              <a:xfrm>
                <a:off x="1440" y="768"/>
                <a:ext cx="336" cy="432"/>
              </a:xfrm>
              <a:prstGeom prst="rect">
                <a:avLst/>
              </a:prstGeom>
              <a:solidFill>
                <a:srgbClr val="33CC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AU" altLang="en-US" sz="1800"/>
                  <a:t>A/D</a:t>
                </a:r>
              </a:p>
            </p:txBody>
          </p:sp>
          <p:sp>
            <p:nvSpPr>
              <p:cNvPr id="399412" name="Rectangle 52"/>
              <p:cNvSpPr>
                <a:spLocks noChangeArrowheads="1"/>
              </p:cNvSpPr>
              <p:nvPr/>
            </p:nvSpPr>
            <p:spPr bwMode="auto">
              <a:xfrm>
                <a:off x="1872" y="768"/>
                <a:ext cx="1296" cy="432"/>
              </a:xfrm>
              <a:prstGeom prst="rect">
                <a:avLst/>
              </a:prstGeom>
              <a:solidFill>
                <a:srgbClr val="33CC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AU" altLang="en-US" sz="1800"/>
                  <a:t>Decimation Filer/</a:t>
                </a:r>
              </a:p>
              <a:p>
                <a:pPr algn="ctr"/>
                <a:r>
                  <a:rPr lang="en-AU" altLang="en-US" sz="1800"/>
                  <a:t>Hilbert Transform</a:t>
                </a:r>
              </a:p>
            </p:txBody>
          </p:sp>
          <p:sp>
            <p:nvSpPr>
              <p:cNvPr id="399413" name="Rectangle 53"/>
              <p:cNvSpPr>
                <a:spLocks noChangeArrowheads="1"/>
              </p:cNvSpPr>
              <p:nvPr/>
            </p:nvSpPr>
            <p:spPr bwMode="auto">
              <a:xfrm>
                <a:off x="3456" y="712"/>
                <a:ext cx="816" cy="216"/>
              </a:xfrm>
              <a:prstGeom prst="rect">
                <a:avLst/>
              </a:prstGeom>
              <a:solidFill>
                <a:srgbClr val="33CC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AU" altLang="en-US" sz="1800"/>
                  <a:t>16 Tap FIR</a:t>
                </a:r>
              </a:p>
            </p:txBody>
          </p:sp>
          <p:sp>
            <p:nvSpPr>
              <p:cNvPr id="399414" name="Rectangle 54"/>
              <p:cNvSpPr>
                <a:spLocks noChangeArrowheads="1"/>
              </p:cNvSpPr>
              <p:nvPr/>
            </p:nvSpPr>
            <p:spPr bwMode="auto">
              <a:xfrm>
                <a:off x="3456" y="1016"/>
                <a:ext cx="816" cy="216"/>
              </a:xfrm>
              <a:prstGeom prst="rect">
                <a:avLst/>
              </a:prstGeom>
              <a:solidFill>
                <a:srgbClr val="33CC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AU" altLang="en-US" sz="1800"/>
                  <a:t>16 Tap FIR </a:t>
                </a:r>
              </a:p>
            </p:txBody>
          </p:sp>
          <p:sp>
            <p:nvSpPr>
              <p:cNvPr id="399415" name="Line 55"/>
              <p:cNvSpPr>
                <a:spLocks noChangeShapeType="1"/>
              </p:cNvSpPr>
              <p:nvPr/>
            </p:nvSpPr>
            <p:spPr bwMode="auto">
              <a:xfrm>
                <a:off x="3168" y="824"/>
                <a:ext cx="288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399416" name="Line 56"/>
              <p:cNvSpPr>
                <a:spLocks noChangeShapeType="1"/>
              </p:cNvSpPr>
              <p:nvPr/>
            </p:nvSpPr>
            <p:spPr bwMode="auto">
              <a:xfrm>
                <a:off x="3168" y="1128"/>
                <a:ext cx="288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399417" name="Line 57"/>
              <p:cNvSpPr>
                <a:spLocks noChangeShapeType="1"/>
              </p:cNvSpPr>
              <p:nvPr/>
            </p:nvSpPr>
            <p:spPr bwMode="auto">
              <a:xfrm>
                <a:off x="4272" y="1128"/>
                <a:ext cx="288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399418" name="Line 58"/>
              <p:cNvSpPr>
                <a:spLocks noChangeShapeType="1"/>
              </p:cNvSpPr>
              <p:nvPr/>
            </p:nvSpPr>
            <p:spPr bwMode="auto">
              <a:xfrm>
                <a:off x="4272" y="824"/>
                <a:ext cx="288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399419" name="Line 59"/>
              <p:cNvSpPr>
                <a:spLocks noChangeShapeType="1"/>
              </p:cNvSpPr>
              <p:nvPr/>
            </p:nvSpPr>
            <p:spPr bwMode="auto">
              <a:xfrm>
                <a:off x="1776" y="984"/>
                <a:ext cx="96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399420" name="Line 60"/>
              <p:cNvSpPr>
                <a:spLocks noChangeShapeType="1"/>
              </p:cNvSpPr>
              <p:nvPr/>
            </p:nvSpPr>
            <p:spPr bwMode="auto">
              <a:xfrm>
                <a:off x="1344" y="984"/>
                <a:ext cx="96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AU"/>
              </a:p>
            </p:txBody>
          </p:sp>
        </p:grpSp>
        <p:grpSp>
          <p:nvGrpSpPr>
            <p:cNvPr id="399421" name="Group 61"/>
            <p:cNvGrpSpPr>
              <a:grpSpLocks/>
            </p:cNvGrpSpPr>
            <p:nvPr/>
          </p:nvGrpSpPr>
          <p:grpSpPr bwMode="auto">
            <a:xfrm>
              <a:off x="144" y="2542"/>
              <a:ext cx="4784" cy="752"/>
              <a:chOff x="144" y="480"/>
              <a:chExt cx="4416" cy="752"/>
            </a:xfrm>
          </p:grpSpPr>
          <p:sp>
            <p:nvSpPr>
              <p:cNvPr id="399422" name="AutoShape 62"/>
              <p:cNvSpPr>
                <a:spLocks noChangeArrowheads="1"/>
              </p:cNvSpPr>
              <p:nvPr/>
            </p:nvSpPr>
            <p:spPr bwMode="auto">
              <a:xfrm rot="5400000" flipV="1">
                <a:off x="96" y="528"/>
                <a:ext cx="288" cy="192"/>
              </a:xfrm>
              <a:prstGeom prst="homePlate">
                <a:avLst>
                  <a:gd name="adj" fmla="val 37500"/>
                </a:avLst>
              </a:prstGeom>
              <a:solidFill>
                <a:srgbClr val="33CC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399423" name="Rectangle 63"/>
              <p:cNvSpPr>
                <a:spLocks noChangeArrowheads="1"/>
              </p:cNvSpPr>
              <p:nvPr/>
            </p:nvSpPr>
            <p:spPr bwMode="auto">
              <a:xfrm>
                <a:off x="432" y="768"/>
                <a:ext cx="912" cy="432"/>
              </a:xfrm>
              <a:prstGeom prst="rect">
                <a:avLst/>
              </a:prstGeom>
              <a:solidFill>
                <a:srgbClr val="33CC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AU" altLang="en-US" sz="1800"/>
                  <a:t>Down </a:t>
                </a:r>
              </a:p>
              <a:p>
                <a:pPr algn="ctr"/>
                <a:r>
                  <a:rPr lang="en-AU" altLang="en-US" sz="1800"/>
                  <a:t>Conversion</a:t>
                </a:r>
              </a:p>
            </p:txBody>
          </p:sp>
          <p:cxnSp>
            <p:nvCxnSpPr>
              <p:cNvPr id="399424" name="AutoShape 64"/>
              <p:cNvCxnSpPr>
                <a:cxnSpLocks noChangeShapeType="1"/>
                <a:stCxn id="399422" idx="3"/>
                <a:endCxn id="399423" idx="1"/>
              </p:cNvCxnSpPr>
              <p:nvPr/>
            </p:nvCxnSpPr>
            <p:spPr bwMode="auto">
              <a:xfrm rot="16200000" flipH="1">
                <a:off x="228" y="779"/>
                <a:ext cx="216" cy="193"/>
              </a:xfrm>
              <a:prstGeom prst="bentConnector2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99425" name="Rectangle 65"/>
              <p:cNvSpPr>
                <a:spLocks noChangeArrowheads="1"/>
              </p:cNvSpPr>
              <p:nvPr/>
            </p:nvSpPr>
            <p:spPr bwMode="auto">
              <a:xfrm>
                <a:off x="1440" y="768"/>
                <a:ext cx="336" cy="432"/>
              </a:xfrm>
              <a:prstGeom prst="rect">
                <a:avLst/>
              </a:prstGeom>
              <a:solidFill>
                <a:srgbClr val="33CC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AU" altLang="en-US" sz="1800"/>
                  <a:t>A/D</a:t>
                </a:r>
              </a:p>
            </p:txBody>
          </p:sp>
          <p:sp>
            <p:nvSpPr>
              <p:cNvPr id="399426" name="Rectangle 66"/>
              <p:cNvSpPr>
                <a:spLocks noChangeArrowheads="1"/>
              </p:cNvSpPr>
              <p:nvPr/>
            </p:nvSpPr>
            <p:spPr bwMode="auto">
              <a:xfrm>
                <a:off x="1872" y="768"/>
                <a:ext cx="1296" cy="432"/>
              </a:xfrm>
              <a:prstGeom prst="rect">
                <a:avLst/>
              </a:prstGeom>
              <a:solidFill>
                <a:srgbClr val="33CC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AU" altLang="en-US" sz="1800"/>
                  <a:t>Decimation Filer/</a:t>
                </a:r>
              </a:p>
              <a:p>
                <a:pPr algn="ctr"/>
                <a:r>
                  <a:rPr lang="en-AU" altLang="en-US" sz="1800"/>
                  <a:t>Hilbert Transform</a:t>
                </a:r>
              </a:p>
            </p:txBody>
          </p:sp>
          <p:sp>
            <p:nvSpPr>
              <p:cNvPr id="399427" name="Rectangle 67"/>
              <p:cNvSpPr>
                <a:spLocks noChangeArrowheads="1"/>
              </p:cNvSpPr>
              <p:nvPr/>
            </p:nvSpPr>
            <p:spPr bwMode="auto">
              <a:xfrm>
                <a:off x="3456" y="712"/>
                <a:ext cx="816" cy="216"/>
              </a:xfrm>
              <a:prstGeom prst="rect">
                <a:avLst/>
              </a:prstGeom>
              <a:solidFill>
                <a:srgbClr val="33CC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AU" altLang="en-US" sz="1800"/>
                  <a:t>16 Tap FIR</a:t>
                </a:r>
              </a:p>
            </p:txBody>
          </p:sp>
          <p:sp>
            <p:nvSpPr>
              <p:cNvPr id="399428" name="Rectangle 68"/>
              <p:cNvSpPr>
                <a:spLocks noChangeArrowheads="1"/>
              </p:cNvSpPr>
              <p:nvPr/>
            </p:nvSpPr>
            <p:spPr bwMode="auto">
              <a:xfrm>
                <a:off x="3456" y="1016"/>
                <a:ext cx="816" cy="216"/>
              </a:xfrm>
              <a:prstGeom prst="rect">
                <a:avLst/>
              </a:prstGeom>
              <a:solidFill>
                <a:srgbClr val="33CC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AU" altLang="en-US" sz="1800"/>
                  <a:t>16 Tap FIR </a:t>
                </a:r>
              </a:p>
            </p:txBody>
          </p:sp>
          <p:sp>
            <p:nvSpPr>
              <p:cNvPr id="399429" name="Line 69"/>
              <p:cNvSpPr>
                <a:spLocks noChangeShapeType="1"/>
              </p:cNvSpPr>
              <p:nvPr/>
            </p:nvSpPr>
            <p:spPr bwMode="auto">
              <a:xfrm>
                <a:off x="3168" y="824"/>
                <a:ext cx="288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399430" name="Line 70"/>
              <p:cNvSpPr>
                <a:spLocks noChangeShapeType="1"/>
              </p:cNvSpPr>
              <p:nvPr/>
            </p:nvSpPr>
            <p:spPr bwMode="auto">
              <a:xfrm>
                <a:off x="3168" y="1128"/>
                <a:ext cx="288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399431" name="Line 71"/>
              <p:cNvSpPr>
                <a:spLocks noChangeShapeType="1"/>
              </p:cNvSpPr>
              <p:nvPr/>
            </p:nvSpPr>
            <p:spPr bwMode="auto">
              <a:xfrm>
                <a:off x="4272" y="1128"/>
                <a:ext cx="288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399432" name="Line 72"/>
              <p:cNvSpPr>
                <a:spLocks noChangeShapeType="1"/>
              </p:cNvSpPr>
              <p:nvPr/>
            </p:nvSpPr>
            <p:spPr bwMode="auto">
              <a:xfrm>
                <a:off x="4272" y="824"/>
                <a:ext cx="288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399433" name="Line 73"/>
              <p:cNvSpPr>
                <a:spLocks noChangeShapeType="1"/>
              </p:cNvSpPr>
              <p:nvPr/>
            </p:nvSpPr>
            <p:spPr bwMode="auto">
              <a:xfrm>
                <a:off x="1776" y="984"/>
                <a:ext cx="96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399434" name="Line 74"/>
              <p:cNvSpPr>
                <a:spLocks noChangeShapeType="1"/>
              </p:cNvSpPr>
              <p:nvPr/>
            </p:nvSpPr>
            <p:spPr bwMode="auto">
              <a:xfrm>
                <a:off x="1344" y="984"/>
                <a:ext cx="96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AU"/>
              </a:p>
            </p:txBody>
          </p:sp>
        </p:grpSp>
        <p:sp>
          <p:nvSpPr>
            <p:cNvPr id="399435" name="Rectangle 75"/>
            <p:cNvSpPr>
              <a:spLocks noChangeArrowheads="1"/>
            </p:cNvSpPr>
            <p:nvPr/>
          </p:nvSpPr>
          <p:spPr bwMode="auto">
            <a:xfrm>
              <a:off x="3045" y="44"/>
              <a:ext cx="624" cy="410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AU" altLang="en-US" sz="1800"/>
                <a:t>Memory</a:t>
              </a:r>
              <a:endParaRPr lang="en-AU" altLang="en-US" sz="2400"/>
            </a:p>
          </p:txBody>
        </p:sp>
        <p:sp>
          <p:nvSpPr>
            <p:cNvPr id="399436" name="Line 76"/>
            <p:cNvSpPr>
              <a:spLocks noChangeShapeType="1"/>
            </p:cNvSpPr>
            <p:nvPr/>
          </p:nvSpPr>
          <p:spPr bwMode="auto">
            <a:xfrm flipV="1">
              <a:off x="3524" y="454"/>
              <a:ext cx="0" cy="2736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99437" name="Oval 77"/>
            <p:cNvSpPr>
              <a:spLocks noChangeArrowheads="1"/>
            </p:cNvSpPr>
            <p:nvPr/>
          </p:nvSpPr>
          <p:spPr bwMode="auto">
            <a:xfrm>
              <a:off x="3472" y="3150"/>
              <a:ext cx="104" cy="72"/>
            </a:xfrm>
            <a:prstGeom prst="ellipse">
              <a:avLst/>
            </a:prstGeom>
            <a:solidFill>
              <a:srgbClr val="33CCFF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99438" name="Oval 78"/>
            <p:cNvSpPr>
              <a:spLocks noChangeArrowheads="1"/>
            </p:cNvSpPr>
            <p:nvPr/>
          </p:nvSpPr>
          <p:spPr bwMode="auto">
            <a:xfrm>
              <a:off x="3472" y="2846"/>
              <a:ext cx="104" cy="72"/>
            </a:xfrm>
            <a:prstGeom prst="ellipse">
              <a:avLst/>
            </a:prstGeom>
            <a:solidFill>
              <a:srgbClr val="33CCFF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99439" name="Oval 79"/>
            <p:cNvSpPr>
              <a:spLocks noChangeArrowheads="1"/>
            </p:cNvSpPr>
            <p:nvPr/>
          </p:nvSpPr>
          <p:spPr bwMode="auto">
            <a:xfrm>
              <a:off x="3472" y="2438"/>
              <a:ext cx="104" cy="72"/>
            </a:xfrm>
            <a:prstGeom prst="ellipse">
              <a:avLst/>
            </a:prstGeom>
            <a:solidFill>
              <a:srgbClr val="33CCFF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99440" name="Oval 80"/>
            <p:cNvSpPr>
              <a:spLocks noChangeArrowheads="1"/>
            </p:cNvSpPr>
            <p:nvPr/>
          </p:nvSpPr>
          <p:spPr bwMode="auto">
            <a:xfrm>
              <a:off x="3472" y="2134"/>
              <a:ext cx="104" cy="72"/>
            </a:xfrm>
            <a:prstGeom prst="ellipse">
              <a:avLst/>
            </a:prstGeom>
            <a:solidFill>
              <a:srgbClr val="33CCFF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99441" name="Oval 81"/>
            <p:cNvSpPr>
              <a:spLocks noChangeArrowheads="1"/>
            </p:cNvSpPr>
            <p:nvPr/>
          </p:nvSpPr>
          <p:spPr bwMode="auto">
            <a:xfrm>
              <a:off x="3472" y="1718"/>
              <a:ext cx="104" cy="72"/>
            </a:xfrm>
            <a:prstGeom prst="ellipse">
              <a:avLst/>
            </a:prstGeom>
            <a:solidFill>
              <a:srgbClr val="33CCFF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99442" name="Oval 82"/>
            <p:cNvSpPr>
              <a:spLocks noChangeArrowheads="1"/>
            </p:cNvSpPr>
            <p:nvPr/>
          </p:nvSpPr>
          <p:spPr bwMode="auto">
            <a:xfrm>
              <a:off x="3472" y="1414"/>
              <a:ext cx="104" cy="72"/>
            </a:xfrm>
            <a:prstGeom prst="ellipse">
              <a:avLst/>
            </a:prstGeom>
            <a:solidFill>
              <a:srgbClr val="33CCFF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99443" name="Oval 83"/>
            <p:cNvSpPr>
              <a:spLocks noChangeArrowheads="1"/>
            </p:cNvSpPr>
            <p:nvPr/>
          </p:nvSpPr>
          <p:spPr bwMode="auto">
            <a:xfrm>
              <a:off x="3472" y="1062"/>
              <a:ext cx="104" cy="72"/>
            </a:xfrm>
            <a:prstGeom prst="ellipse">
              <a:avLst/>
            </a:prstGeom>
            <a:solidFill>
              <a:srgbClr val="33CCFF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99444" name="Oval 84"/>
            <p:cNvSpPr>
              <a:spLocks noChangeArrowheads="1"/>
            </p:cNvSpPr>
            <p:nvPr/>
          </p:nvSpPr>
          <p:spPr bwMode="auto">
            <a:xfrm>
              <a:off x="3472" y="758"/>
              <a:ext cx="104" cy="72"/>
            </a:xfrm>
            <a:prstGeom prst="ellipse">
              <a:avLst/>
            </a:prstGeom>
            <a:solidFill>
              <a:srgbClr val="33CCFF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99445" name="Text Box 85"/>
            <p:cNvSpPr txBox="1">
              <a:spLocks noChangeArrowheads="1"/>
            </p:cNvSpPr>
            <p:nvPr/>
          </p:nvSpPr>
          <p:spPr bwMode="auto">
            <a:xfrm>
              <a:off x="3045" y="454"/>
              <a:ext cx="439" cy="281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AU" altLang="en-US" sz="1800"/>
                <a:t>Data</a:t>
              </a:r>
            </a:p>
          </p:txBody>
        </p:sp>
        <p:sp>
          <p:nvSpPr>
            <p:cNvPr id="399446" name="Line 86"/>
            <p:cNvSpPr>
              <a:spLocks noChangeShapeType="1"/>
            </p:cNvSpPr>
            <p:nvPr/>
          </p:nvSpPr>
          <p:spPr bwMode="auto">
            <a:xfrm>
              <a:off x="3654" y="248"/>
              <a:ext cx="20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99447" name="Text Box 87"/>
            <p:cNvSpPr txBox="1">
              <a:spLocks noChangeArrowheads="1"/>
            </p:cNvSpPr>
            <p:nvPr/>
          </p:nvSpPr>
          <p:spPr bwMode="auto">
            <a:xfrm>
              <a:off x="4196" y="455"/>
              <a:ext cx="921" cy="281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AU" altLang="en-US" sz="1800"/>
                <a:t>Coefficients</a:t>
              </a:r>
            </a:p>
          </p:txBody>
        </p:sp>
        <p:sp>
          <p:nvSpPr>
            <p:cNvPr id="399448" name="Line 88"/>
            <p:cNvSpPr>
              <a:spLocks noChangeShapeType="1"/>
            </p:cNvSpPr>
            <p:nvPr/>
          </p:nvSpPr>
          <p:spPr bwMode="auto">
            <a:xfrm>
              <a:off x="4079" y="454"/>
              <a:ext cx="0" cy="232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99449" name="Rectangle 89"/>
            <p:cNvSpPr>
              <a:spLocks noChangeArrowheads="1"/>
            </p:cNvSpPr>
            <p:nvPr/>
          </p:nvSpPr>
          <p:spPr bwMode="auto">
            <a:xfrm>
              <a:off x="3862" y="44"/>
              <a:ext cx="598" cy="410"/>
            </a:xfrm>
            <a:prstGeom prst="rect">
              <a:avLst/>
            </a:prstGeom>
            <a:solidFill>
              <a:srgbClr val="FFCC66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AU" altLang="en-US" sz="2400"/>
                <a:t>DSP</a:t>
              </a:r>
            </a:p>
          </p:txBody>
        </p:sp>
      </p:grpSp>
      <p:sp>
        <p:nvSpPr>
          <p:cNvPr id="399450" name="Rectangle 90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381000"/>
            <a:ext cx="2668588" cy="6619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Architecture</a:t>
            </a:r>
          </a:p>
        </p:txBody>
      </p:sp>
    </p:spTree>
  </p:cSld>
  <p:clrMapOvr>
    <a:masterClrMapping/>
  </p:clrMapOvr>
  <p:transition spd="slow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99BD41-4A5B-4473-9F14-9BD1F321768F}" type="slidenum">
              <a:rPr lang="en-AU" altLang="en-US"/>
              <a:pPr/>
              <a:t>37</a:t>
            </a:fld>
            <a:endParaRPr lang="en-AU" altLang="en-US"/>
          </a:p>
        </p:txBody>
      </p:sp>
      <p:sp>
        <p:nvSpPr>
          <p:cNvPr id="425986" name="Rectangle 2"/>
          <p:cNvSpPr>
            <a:spLocks noChangeArrowheads="1"/>
          </p:cNvSpPr>
          <p:nvPr/>
        </p:nvSpPr>
        <p:spPr bwMode="auto">
          <a:xfrm>
            <a:off x="633413" y="1676400"/>
            <a:ext cx="7937500" cy="45640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/>
          </a:p>
        </p:txBody>
      </p:sp>
      <p:grpSp>
        <p:nvGrpSpPr>
          <p:cNvPr id="425987" name="Group 3"/>
          <p:cNvGrpSpPr>
            <a:grpSpLocks/>
          </p:cNvGrpSpPr>
          <p:nvPr/>
        </p:nvGrpSpPr>
        <p:grpSpPr bwMode="auto">
          <a:xfrm>
            <a:off x="1316038" y="2244725"/>
            <a:ext cx="6648450" cy="4156075"/>
            <a:chOff x="585" y="1104"/>
            <a:chExt cx="4188" cy="2618"/>
          </a:xfrm>
        </p:grpSpPr>
        <p:sp>
          <p:nvSpPr>
            <p:cNvPr id="425988" name="Rectangle 4"/>
            <p:cNvSpPr>
              <a:spLocks noChangeArrowheads="1"/>
            </p:cNvSpPr>
            <p:nvPr/>
          </p:nvSpPr>
          <p:spPr bwMode="auto">
            <a:xfrm>
              <a:off x="912" y="1955"/>
              <a:ext cx="3860" cy="63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5989" name="Rectangle 5"/>
            <p:cNvSpPr>
              <a:spLocks noChangeArrowheads="1"/>
            </p:cNvSpPr>
            <p:nvPr/>
          </p:nvSpPr>
          <p:spPr bwMode="auto">
            <a:xfrm>
              <a:off x="912" y="1955"/>
              <a:ext cx="3860" cy="636"/>
            </a:xfrm>
            <a:prstGeom prst="rect">
              <a:avLst/>
            </a:prstGeom>
            <a:noFill/>
            <a:ln w="0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5990" name="Freeform 6"/>
            <p:cNvSpPr>
              <a:spLocks/>
            </p:cNvSpPr>
            <p:nvPr/>
          </p:nvSpPr>
          <p:spPr bwMode="auto">
            <a:xfrm>
              <a:off x="1284" y="1955"/>
              <a:ext cx="1" cy="636"/>
            </a:xfrm>
            <a:custGeom>
              <a:avLst/>
              <a:gdLst>
                <a:gd name="T0" fmla="*/ 98 h 98"/>
                <a:gd name="T1" fmla="*/ 0 h 98"/>
                <a:gd name="T2" fmla="*/ 0 h 9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98">
                  <a:moveTo>
                    <a:pt x="0" y="98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5991" name="Freeform 7"/>
            <p:cNvSpPr>
              <a:spLocks/>
            </p:cNvSpPr>
            <p:nvPr/>
          </p:nvSpPr>
          <p:spPr bwMode="auto">
            <a:xfrm>
              <a:off x="1912" y="1955"/>
              <a:ext cx="1" cy="636"/>
            </a:xfrm>
            <a:custGeom>
              <a:avLst/>
              <a:gdLst>
                <a:gd name="T0" fmla="*/ 98 h 98"/>
                <a:gd name="T1" fmla="*/ 0 h 98"/>
                <a:gd name="T2" fmla="*/ 0 h 9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98">
                  <a:moveTo>
                    <a:pt x="0" y="98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5992" name="Freeform 8"/>
            <p:cNvSpPr>
              <a:spLocks/>
            </p:cNvSpPr>
            <p:nvPr/>
          </p:nvSpPr>
          <p:spPr bwMode="auto">
            <a:xfrm>
              <a:off x="2532" y="1955"/>
              <a:ext cx="1" cy="636"/>
            </a:xfrm>
            <a:custGeom>
              <a:avLst/>
              <a:gdLst>
                <a:gd name="T0" fmla="*/ 98 h 98"/>
                <a:gd name="T1" fmla="*/ 0 h 98"/>
                <a:gd name="T2" fmla="*/ 0 h 9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98">
                  <a:moveTo>
                    <a:pt x="0" y="98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5993" name="Freeform 9"/>
            <p:cNvSpPr>
              <a:spLocks/>
            </p:cNvSpPr>
            <p:nvPr/>
          </p:nvSpPr>
          <p:spPr bwMode="auto">
            <a:xfrm>
              <a:off x="3152" y="1955"/>
              <a:ext cx="1" cy="636"/>
            </a:xfrm>
            <a:custGeom>
              <a:avLst/>
              <a:gdLst>
                <a:gd name="T0" fmla="*/ 98 h 98"/>
                <a:gd name="T1" fmla="*/ 0 h 98"/>
                <a:gd name="T2" fmla="*/ 0 h 9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98">
                  <a:moveTo>
                    <a:pt x="0" y="98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5994" name="Freeform 10"/>
            <p:cNvSpPr>
              <a:spLocks/>
            </p:cNvSpPr>
            <p:nvPr/>
          </p:nvSpPr>
          <p:spPr bwMode="auto">
            <a:xfrm>
              <a:off x="3772" y="1955"/>
              <a:ext cx="1" cy="636"/>
            </a:xfrm>
            <a:custGeom>
              <a:avLst/>
              <a:gdLst>
                <a:gd name="T0" fmla="*/ 98 h 98"/>
                <a:gd name="T1" fmla="*/ 0 h 98"/>
                <a:gd name="T2" fmla="*/ 0 h 9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98">
                  <a:moveTo>
                    <a:pt x="0" y="98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5995" name="Freeform 11"/>
            <p:cNvSpPr>
              <a:spLocks/>
            </p:cNvSpPr>
            <p:nvPr/>
          </p:nvSpPr>
          <p:spPr bwMode="auto">
            <a:xfrm>
              <a:off x="4400" y="1955"/>
              <a:ext cx="1" cy="636"/>
            </a:xfrm>
            <a:custGeom>
              <a:avLst/>
              <a:gdLst>
                <a:gd name="T0" fmla="*/ 98 h 98"/>
                <a:gd name="T1" fmla="*/ 0 h 98"/>
                <a:gd name="T2" fmla="*/ 0 h 9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98">
                  <a:moveTo>
                    <a:pt x="0" y="98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5996" name="Freeform 12"/>
            <p:cNvSpPr>
              <a:spLocks/>
            </p:cNvSpPr>
            <p:nvPr/>
          </p:nvSpPr>
          <p:spPr bwMode="auto">
            <a:xfrm>
              <a:off x="912" y="2591"/>
              <a:ext cx="3860" cy="1"/>
            </a:xfrm>
            <a:custGeom>
              <a:avLst/>
              <a:gdLst>
                <a:gd name="T0" fmla="*/ 0 w 498"/>
                <a:gd name="T1" fmla="*/ 498 w 498"/>
                <a:gd name="T2" fmla="*/ 498 w 49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498">
                  <a:moveTo>
                    <a:pt x="0" y="0"/>
                  </a:moveTo>
                  <a:lnTo>
                    <a:pt x="498" y="0"/>
                  </a:lnTo>
                  <a:lnTo>
                    <a:pt x="498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5997" name="Freeform 13"/>
            <p:cNvSpPr>
              <a:spLocks/>
            </p:cNvSpPr>
            <p:nvPr/>
          </p:nvSpPr>
          <p:spPr bwMode="auto">
            <a:xfrm>
              <a:off x="912" y="2376"/>
              <a:ext cx="3860" cy="1"/>
            </a:xfrm>
            <a:custGeom>
              <a:avLst/>
              <a:gdLst>
                <a:gd name="T0" fmla="*/ 0 w 498"/>
                <a:gd name="T1" fmla="*/ 498 w 498"/>
                <a:gd name="T2" fmla="*/ 498 w 49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498">
                  <a:moveTo>
                    <a:pt x="0" y="0"/>
                  </a:moveTo>
                  <a:lnTo>
                    <a:pt x="498" y="0"/>
                  </a:lnTo>
                  <a:lnTo>
                    <a:pt x="498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5998" name="Freeform 14"/>
            <p:cNvSpPr>
              <a:spLocks/>
            </p:cNvSpPr>
            <p:nvPr/>
          </p:nvSpPr>
          <p:spPr bwMode="auto">
            <a:xfrm>
              <a:off x="912" y="2169"/>
              <a:ext cx="3860" cy="1"/>
            </a:xfrm>
            <a:custGeom>
              <a:avLst/>
              <a:gdLst>
                <a:gd name="T0" fmla="*/ 0 w 498"/>
                <a:gd name="T1" fmla="*/ 498 w 498"/>
                <a:gd name="T2" fmla="*/ 498 w 49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498">
                  <a:moveTo>
                    <a:pt x="0" y="0"/>
                  </a:moveTo>
                  <a:lnTo>
                    <a:pt x="498" y="0"/>
                  </a:lnTo>
                  <a:lnTo>
                    <a:pt x="498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5999" name="Freeform 15"/>
            <p:cNvSpPr>
              <a:spLocks/>
            </p:cNvSpPr>
            <p:nvPr/>
          </p:nvSpPr>
          <p:spPr bwMode="auto">
            <a:xfrm>
              <a:off x="912" y="1955"/>
              <a:ext cx="3860" cy="1"/>
            </a:xfrm>
            <a:custGeom>
              <a:avLst/>
              <a:gdLst>
                <a:gd name="T0" fmla="*/ 0 w 498"/>
                <a:gd name="T1" fmla="*/ 498 w 498"/>
                <a:gd name="T2" fmla="*/ 498 w 49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498">
                  <a:moveTo>
                    <a:pt x="0" y="0"/>
                  </a:moveTo>
                  <a:lnTo>
                    <a:pt x="498" y="0"/>
                  </a:lnTo>
                  <a:lnTo>
                    <a:pt x="498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000" name="Line 16"/>
            <p:cNvSpPr>
              <a:spLocks noChangeShapeType="1"/>
            </p:cNvSpPr>
            <p:nvPr/>
          </p:nvSpPr>
          <p:spPr bwMode="auto">
            <a:xfrm>
              <a:off x="912" y="1955"/>
              <a:ext cx="386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001" name="Line 17"/>
            <p:cNvSpPr>
              <a:spLocks noChangeShapeType="1"/>
            </p:cNvSpPr>
            <p:nvPr/>
          </p:nvSpPr>
          <p:spPr bwMode="auto">
            <a:xfrm>
              <a:off x="912" y="2591"/>
              <a:ext cx="386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002" name="Line 18"/>
            <p:cNvSpPr>
              <a:spLocks noChangeShapeType="1"/>
            </p:cNvSpPr>
            <p:nvPr/>
          </p:nvSpPr>
          <p:spPr bwMode="auto">
            <a:xfrm flipV="1">
              <a:off x="4772" y="1955"/>
              <a:ext cx="1" cy="63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003" name="Line 19"/>
            <p:cNvSpPr>
              <a:spLocks noChangeShapeType="1"/>
            </p:cNvSpPr>
            <p:nvPr/>
          </p:nvSpPr>
          <p:spPr bwMode="auto">
            <a:xfrm flipV="1">
              <a:off x="912" y="1955"/>
              <a:ext cx="1" cy="63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004" name="Line 20"/>
            <p:cNvSpPr>
              <a:spLocks noChangeShapeType="1"/>
            </p:cNvSpPr>
            <p:nvPr/>
          </p:nvSpPr>
          <p:spPr bwMode="auto">
            <a:xfrm>
              <a:off x="912" y="2591"/>
              <a:ext cx="386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005" name="Line 21"/>
            <p:cNvSpPr>
              <a:spLocks noChangeShapeType="1"/>
            </p:cNvSpPr>
            <p:nvPr/>
          </p:nvSpPr>
          <p:spPr bwMode="auto">
            <a:xfrm flipV="1">
              <a:off x="912" y="1955"/>
              <a:ext cx="1" cy="63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006" name="Line 22"/>
            <p:cNvSpPr>
              <a:spLocks noChangeShapeType="1"/>
            </p:cNvSpPr>
            <p:nvPr/>
          </p:nvSpPr>
          <p:spPr bwMode="auto">
            <a:xfrm flipV="1">
              <a:off x="1284" y="2558"/>
              <a:ext cx="1" cy="3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007" name="Line 23"/>
            <p:cNvSpPr>
              <a:spLocks noChangeShapeType="1"/>
            </p:cNvSpPr>
            <p:nvPr/>
          </p:nvSpPr>
          <p:spPr bwMode="auto">
            <a:xfrm>
              <a:off x="1284" y="1955"/>
              <a:ext cx="1" cy="3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008" name="Rectangle 24"/>
            <p:cNvSpPr>
              <a:spLocks noChangeArrowheads="1"/>
            </p:cNvSpPr>
            <p:nvPr/>
          </p:nvSpPr>
          <p:spPr bwMode="auto">
            <a:xfrm>
              <a:off x="1269" y="2617"/>
              <a:ext cx="24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altLang="en-US" sz="1100">
                  <a:latin typeface="Helvetica" pitchFamily="34" charset="0"/>
                </a:rPr>
                <a:t> </a:t>
              </a:r>
              <a:endParaRPr lang="en-US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426009" name="Line 25"/>
            <p:cNvSpPr>
              <a:spLocks noChangeShapeType="1"/>
            </p:cNvSpPr>
            <p:nvPr/>
          </p:nvSpPr>
          <p:spPr bwMode="auto">
            <a:xfrm flipV="1">
              <a:off x="1912" y="2558"/>
              <a:ext cx="1" cy="3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010" name="Line 26"/>
            <p:cNvSpPr>
              <a:spLocks noChangeShapeType="1"/>
            </p:cNvSpPr>
            <p:nvPr/>
          </p:nvSpPr>
          <p:spPr bwMode="auto">
            <a:xfrm>
              <a:off x="1912" y="1955"/>
              <a:ext cx="1" cy="3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011" name="Rectangle 27"/>
            <p:cNvSpPr>
              <a:spLocks noChangeArrowheads="1"/>
            </p:cNvSpPr>
            <p:nvPr/>
          </p:nvSpPr>
          <p:spPr bwMode="auto">
            <a:xfrm>
              <a:off x="1897" y="2617"/>
              <a:ext cx="24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altLang="en-US" sz="1100">
                  <a:latin typeface="Helvetica" pitchFamily="34" charset="0"/>
                </a:rPr>
                <a:t> </a:t>
              </a:r>
              <a:endParaRPr lang="en-US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426012" name="Line 28"/>
            <p:cNvSpPr>
              <a:spLocks noChangeShapeType="1"/>
            </p:cNvSpPr>
            <p:nvPr/>
          </p:nvSpPr>
          <p:spPr bwMode="auto">
            <a:xfrm flipV="1">
              <a:off x="2532" y="2558"/>
              <a:ext cx="1" cy="3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013" name="Line 29"/>
            <p:cNvSpPr>
              <a:spLocks noChangeShapeType="1"/>
            </p:cNvSpPr>
            <p:nvPr/>
          </p:nvSpPr>
          <p:spPr bwMode="auto">
            <a:xfrm>
              <a:off x="2532" y="1955"/>
              <a:ext cx="1" cy="3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014" name="Rectangle 30"/>
            <p:cNvSpPr>
              <a:spLocks noChangeArrowheads="1"/>
            </p:cNvSpPr>
            <p:nvPr/>
          </p:nvSpPr>
          <p:spPr bwMode="auto">
            <a:xfrm>
              <a:off x="2517" y="2617"/>
              <a:ext cx="24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altLang="en-US" sz="1100">
                  <a:latin typeface="Helvetica" pitchFamily="34" charset="0"/>
                </a:rPr>
                <a:t> </a:t>
              </a:r>
              <a:endParaRPr lang="en-US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426015" name="Line 31"/>
            <p:cNvSpPr>
              <a:spLocks noChangeShapeType="1"/>
            </p:cNvSpPr>
            <p:nvPr/>
          </p:nvSpPr>
          <p:spPr bwMode="auto">
            <a:xfrm flipV="1">
              <a:off x="3152" y="2558"/>
              <a:ext cx="1" cy="3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016" name="Line 32"/>
            <p:cNvSpPr>
              <a:spLocks noChangeShapeType="1"/>
            </p:cNvSpPr>
            <p:nvPr/>
          </p:nvSpPr>
          <p:spPr bwMode="auto">
            <a:xfrm>
              <a:off x="3152" y="1955"/>
              <a:ext cx="1" cy="3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017" name="Rectangle 33"/>
            <p:cNvSpPr>
              <a:spLocks noChangeArrowheads="1"/>
            </p:cNvSpPr>
            <p:nvPr/>
          </p:nvSpPr>
          <p:spPr bwMode="auto">
            <a:xfrm>
              <a:off x="3137" y="2617"/>
              <a:ext cx="24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altLang="en-US" sz="1100">
                  <a:latin typeface="Helvetica" pitchFamily="34" charset="0"/>
                </a:rPr>
                <a:t> </a:t>
              </a:r>
              <a:endParaRPr lang="en-US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426018" name="Line 34"/>
            <p:cNvSpPr>
              <a:spLocks noChangeShapeType="1"/>
            </p:cNvSpPr>
            <p:nvPr/>
          </p:nvSpPr>
          <p:spPr bwMode="auto">
            <a:xfrm flipV="1">
              <a:off x="3772" y="2558"/>
              <a:ext cx="1" cy="3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019" name="Line 35"/>
            <p:cNvSpPr>
              <a:spLocks noChangeShapeType="1"/>
            </p:cNvSpPr>
            <p:nvPr/>
          </p:nvSpPr>
          <p:spPr bwMode="auto">
            <a:xfrm>
              <a:off x="3772" y="1955"/>
              <a:ext cx="1" cy="3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020" name="Rectangle 36"/>
            <p:cNvSpPr>
              <a:spLocks noChangeArrowheads="1"/>
            </p:cNvSpPr>
            <p:nvPr/>
          </p:nvSpPr>
          <p:spPr bwMode="auto">
            <a:xfrm>
              <a:off x="3757" y="2617"/>
              <a:ext cx="24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altLang="en-US" sz="1100">
                  <a:latin typeface="Helvetica" pitchFamily="34" charset="0"/>
                </a:rPr>
                <a:t> </a:t>
              </a:r>
              <a:endParaRPr lang="en-US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426021" name="Line 37"/>
            <p:cNvSpPr>
              <a:spLocks noChangeShapeType="1"/>
            </p:cNvSpPr>
            <p:nvPr/>
          </p:nvSpPr>
          <p:spPr bwMode="auto">
            <a:xfrm flipV="1">
              <a:off x="4400" y="2558"/>
              <a:ext cx="1" cy="3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022" name="Line 38"/>
            <p:cNvSpPr>
              <a:spLocks noChangeShapeType="1"/>
            </p:cNvSpPr>
            <p:nvPr/>
          </p:nvSpPr>
          <p:spPr bwMode="auto">
            <a:xfrm>
              <a:off x="4400" y="1955"/>
              <a:ext cx="1" cy="3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023" name="Rectangle 39"/>
            <p:cNvSpPr>
              <a:spLocks noChangeArrowheads="1"/>
            </p:cNvSpPr>
            <p:nvPr/>
          </p:nvSpPr>
          <p:spPr bwMode="auto">
            <a:xfrm>
              <a:off x="4385" y="2617"/>
              <a:ext cx="24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altLang="en-US" sz="1100">
                  <a:latin typeface="Helvetica" pitchFamily="34" charset="0"/>
                </a:rPr>
                <a:t> </a:t>
              </a:r>
              <a:endParaRPr lang="en-US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426024" name="Line 40"/>
            <p:cNvSpPr>
              <a:spLocks noChangeShapeType="1"/>
            </p:cNvSpPr>
            <p:nvPr/>
          </p:nvSpPr>
          <p:spPr bwMode="auto">
            <a:xfrm>
              <a:off x="912" y="2591"/>
              <a:ext cx="39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025" name="Line 41"/>
            <p:cNvSpPr>
              <a:spLocks noChangeShapeType="1"/>
            </p:cNvSpPr>
            <p:nvPr/>
          </p:nvSpPr>
          <p:spPr bwMode="auto">
            <a:xfrm flipH="1">
              <a:off x="4734" y="2591"/>
              <a:ext cx="3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026" name="Rectangle 42"/>
            <p:cNvSpPr>
              <a:spLocks noChangeArrowheads="1"/>
            </p:cNvSpPr>
            <p:nvPr/>
          </p:nvSpPr>
          <p:spPr bwMode="auto">
            <a:xfrm>
              <a:off x="827" y="2539"/>
              <a:ext cx="49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altLang="en-US" sz="1100">
                  <a:latin typeface="Helvetica" pitchFamily="34" charset="0"/>
                </a:rPr>
                <a:t>0</a:t>
              </a:r>
              <a:endParaRPr lang="en-US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426027" name="Line 43"/>
            <p:cNvSpPr>
              <a:spLocks noChangeShapeType="1"/>
            </p:cNvSpPr>
            <p:nvPr/>
          </p:nvSpPr>
          <p:spPr bwMode="auto">
            <a:xfrm>
              <a:off x="912" y="2376"/>
              <a:ext cx="39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028" name="Line 44"/>
            <p:cNvSpPr>
              <a:spLocks noChangeShapeType="1"/>
            </p:cNvSpPr>
            <p:nvPr/>
          </p:nvSpPr>
          <p:spPr bwMode="auto">
            <a:xfrm flipH="1">
              <a:off x="4734" y="2376"/>
              <a:ext cx="3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029" name="Rectangle 45"/>
            <p:cNvSpPr>
              <a:spLocks noChangeArrowheads="1"/>
            </p:cNvSpPr>
            <p:nvPr/>
          </p:nvSpPr>
          <p:spPr bwMode="auto">
            <a:xfrm>
              <a:off x="773" y="2324"/>
              <a:ext cx="98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altLang="en-US" sz="1100">
                  <a:latin typeface="Helvetica" pitchFamily="34" charset="0"/>
                </a:rPr>
                <a:t>20</a:t>
              </a:r>
              <a:endParaRPr lang="en-US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426030" name="Line 46"/>
            <p:cNvSpPr>
              <a:spLocks noChangeShapeType="1"/>
            </p:cNvSpPr>
            <p:nvPr/>
          </p:nvSpPr>
          <p:spPr bwMode="auto">
            <a:xfrm>
              <a:off x="912" y="2169"/>
              <a:ext cx="39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031" name="Line 47"/>
            <p:cNvSpPr>
              <a:spLocks noChangeShapeType="1"/>
            </p:cNvSpPr>
            <p:nvPr/>
          </p:nvSpPr>
          <p:spPr bwMode="auto">
            <a:xfrm flipH="1">
              <a:off x="4734" y="2169"/>
              <a:ext cx="3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032" name="Rectangle 48"/>
            <p:cNvSpPr>
              <a:spLocks noChangeArrowheads="1"/>
            </p:cNvSpPr>
            <p:nvPr/>
          </p:nvSpPr>
          <p:spPr bwMode="auto">
            <a:xfrm>
              <a:off x="773" y="2117"/>
              <a:ext cx="98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altLang="en-US" sz="1100">
                  <a:latin typeface="Helvetica" pitchFamily="34" charset="0"/>
                </a:rPr>
                <a:t>40</a:t>
              </a:r>
              <a:endParaRPr lang="en-US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426033" name="Line 49"/>
            <p:cNvSpPr>
              <a:spLocks noChangeShapeType="1"/>
            </p:cNvSpPr>
            <p:nvPr/>
          </p:nvSpPr>
          <p:spPr bwMode="auto">
            <a:xfrm>
              <a:off x="912" y="1955"/>
              <a:ext cx="39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034" name="Line 50"/>
            <p:cNvSpPr>
              <a:spLocks noChangeShapeType="1"/>
            </p:cNvSpPr>
            <p:nvPr/>
          </p:nvSpPr>
          <p:spPr bwMode="auto">
            <a:xfrm flipH="1">
              <a:off x="4734" y="1955"/>
              <a:ext cx="3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035" name="Rectangle 51"/>
            <p:cNvSpPr>
              <a:spLocks noChangeArrowheads="1"/>
            </p:cNvSpPr>
            <p:nvPr/>
          </p:nvSpPr>
          <p:spPr bwMode="auto">
            <a:xfrm>
              <a:off x="773" y="1903"/>
              <a:ext cx="98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altLang="en-US" sz="1100">
                  <a:latin typeface="Helvetica" pitchFamily="34" charset="0"/>
                </a:rPr>
                <a:t>60</a:t>
              </a:r>
              <a:endParaRPr lang="en-US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426036" name="Line 52"/>
            <p:cNvSpPr>
              <a:spLocks noChangeShapeType="1"/>
            </p:cNvSpPr>
            <p:nvPr/>
          </p:nvSpPr>
          <p:spPr bwMode="auto">
            <a:xfrm>
              <a:off x="912" y="1955"/>
              <a:ext cx="386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037" name="Line 53"/>
            <p:cNvSpPr>
              <a:spLocks noChangeShapeType="1"/>
            </p:cNvSpPr>
            <p:nvPr/>
          </p:nvSpPr>
          <p:spPr bwMode="auto">
            <a:xfrm>
              <a:off x="912" y="2591"/>
              <a:ext cx="386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038" name="Line 54"/>
            <p:cNvSpPr>
              <a:spLocks noChangeShapeType="1"/>
            </p:cNvSpPr>
            <p:nvPr/>
          </p:nvSpPr>
          <p:spPr bwMode="auto">
            <a:xfrm flipV="1">
              <a:off x="4772" y="1955"/>
              <a:ext cx="1" cy="63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039" name="Line 55"/>
            <p:cNvSpPr>
              <a:spLocks noChangeShapeType="1"/>
            </p:cNvSpPr>
            <p:nvPr/>
          </p:nvSpPr>
          <p:spPr bwMode="auto">
            <a:xfrm flipV="1">
              <a:off x="912" y="1955"/>
              <a:ext cx="1" cy="63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040" name="Freeform 56"/>
            <p:cNvSpPr>
              <a:spLocks/>
            </p:cNvSpPr>
            <p:nvPr/>
          </p:nvSpPr>
          <p:spPr bwMode="auto">
            <a:xfrm>
              <a:off x="912" y="2182"/>
              <a:ext cx="3860" cy="409"/>
            </a:xfrm>
            <a:custGeom>
              <a:avLst/>
              <a:gdLst>
                <a:gd name="T0" fmla="*/ 39 w 3860"/>
                <a:gd name="T1" fmla="*/ 45 h 409"/>
                <a:gd name="T2" fmla="*/ 101 w 3860"/>
                <a:gd name="T3" fmla="*/ 32 h 409"/>
                <a:gd name="T4" fmla="*/ 163 w 3860"/>
                <a:gd name="T5" fmla="*/ 32 h 409"/>
                <a:gd name="T6" fmla="*/ 225 w 3860"/>
                <a:gd name="T7" fmla="*/ 19 h 409"/>
                <a:gd name="T8" fmla="*/ 287 w 3860"/>
                <a:gd name="T9" fmla="*/ 26 h 409"/>
                <a:gd name="T10" fmla="*/ 349 w 3860"/>
                <a:gd name="T11" fmla="*/ 39 h 409"/>
                <a:gd name="T12" fmla="*/ 411 w 3860"/>
                <a:gd name="T13" fmla="*/ 32 h 409"/>
                <a:gd name="T14" fmla="*/ 473 w 3860"/>
                <a:gd name="T15" fmla="*/ 32 h 409"/>
                <a:gd name="T16" fmla="*/ 535 w 3860"/>
                <a:gd name="T17" fmla="*/ 19 h 409"/>
                <a:gd name="T18" fmla="*/ 597 w 3860"/>
                <a:gd name="T19" fmla="*/ 19 h 409"/>
                <a:gd name="T20" fmla="*/ 659 w 3860"/>
                <a:gd name="T21" fmla="*/ 26 h 409"/>
                <a:gd name="T22" fmla="*/ 721 w 3860"/>
                <a:gd name="T23" fmla="*/ 26 h 409"/>
                <a:gd name="T24" fmla="*/ 783 w 3860"/>
                <a:gd name="T25" fmla="*/ 26 h 409"/>
                <a:gd name="T26" fmla="*/ 845 w 3860"/>
                <a:gd name="T27" fmla="*/ 19 h 409"/>
                <a:gd name="T28" fmla="*/ 907 w 3860"/>
                <a:gd name="T29" fmla="*/ 32 h 409"/>
                <a:gd name="T30" fmla="*/ 969 w 3860"/>
                <a:gd name="T31" fmla="*/ 19 h 409"/>
                <a:gd name="T32" fmla="*/ 1031 w 3860"/>
                <a:gd name="T33" fmla="*/ 32 h 409"/>
                <a:gd name="T34" fmla="*/ 1093 w 3860"/>
                <a:gd name="T35" fmla="*/ 19 h 409"/>
                <a:gd name="T36" fmla="*/ 1155 w 3860"/>
                <a:gd name="T37" fmla="*/ 13 h 409"/>
                <a:gd name="T38" fmla="*/ 1217 w 3860"/>
                <a:gd name="T39" fmla="*/ 19 h 409"/>
                <a:gd name="T40" fmla="*/ 1279 w 3860"/>
                <a:gd name="T41" fmla="*/ 26 h 409"/>
                <a:gd name="T42" fmla="*/ 1341 w 3860"/>
                <a:gd name="T43" fmla="*/ 19 h 409"/>
                <a:gd name="T44" fmla="*/ 1411 w 3860"/>
                <a:gd name="T45" fmla="*/ 19 h 409"/>
                <a:gd name="T46" fmla="*/ 1473 w 3860"/>
                <a:gd name="T47" fmla="*/ 13 h 409"/>
                <a:gd name="T48" fmla="*/ 1535 w 3860"/>
                <a:gd name="T49" fmla="*/ 32 h 409"/>
                <a:gd name="T50" fmla="*/ 1597 w 3860"/>
                <a:gd name="T51" fmla="*/ 32 h 409"/>
                <a:gd name="T52" fmla="*/ 1659 w 3860"/>
                <a:gd name="T53" fmla="*/ 39 h 409"/>
                <a:gd name="T54" fmla="*/ 1721 w 3860"/>
                <a:gd name="T55" fmla="*/ 39 h 409"/>
                <a:gd name="T56" fmla="*/ 1783 w 3860"/>
                <a:gd name="T57" fmla="*/ 58 h 409"/>
                <a:gd name="T58" fmla="*/ 1845 w 3860"/>
                <a:gd name="T59" fmla="*/ 39 h 409"/>
                <a:gd name="T60" fmla="*/ 1907 w 3860"/>
                <a:gd name="T61" fmla="*/ 32 h 409"/>
                <a:gd name="T62" fmla="*/ 1969 w 3860"/>
                <a:gd name="T63" fmla="*/ 26 h 409"/>
                <a:gd name="T64" fmla="*/ 2031 w 3860"/>
                <a:gd name="T65" fmla="*/ 39 h 409"/>
                <a:gd name="T66" fmla="*/ 2093 w 3860"/>
                <a:gd name="T67" fmla="*/ 39 h 409"/>
                <a:gd name="T68" fmla="*/ 2155 w 3860"/>
                <a:gd name="T69" fmla="*/ 32 h 409"/>
                <a:gd name="T70" fmla="*/ 2217 w 3860"/>
                <a:gd name="T71" fmla="*/ 45 h 409"/>
                <a:gd name="T72" fmla="*/ 2279 w 3860"/>
                <a:gd name="T73" fmla="*/ 39 h 409"/>
                <a:gd name="T74" fmla="*/ 2341 w 3860"/>
                <a:gd name="T75" fmla="*/ 409 h 409"/>
                <a:gd name="T76" fmla="*/ 2403 w 3860"/>
                <a:gd name="T77" fmla="*/ 409 h 409"/>
                <a:gd name="T78" fmla="*/ 2465 w 3860"/>
                <a:gd name="T79" fmla="*/ 409 h 409"/>
                <a:gd name="T80" fmla="*/ 2527 w 3860"/>
                <a:gd name="T81" fmla="*/ 409 h 409"/>
                <a:gd name="T82" fmla="*/ 2589 w 3860"/>
                <a:gd name="T83" fmla="*/ 409 h 409"/>
                <a:gd name="T84" fmla="*/ 2651 w 3860"/>
                <a:gd name="T85" fmla="*/ 409 h 409"/>
                <a:gd name="T86" fmla="*/ 2713 w 3860"/>
                <a:gd name="T87" fmla="*/ 298 h 409"/>
                <a:gd name="T88" fmla="*/ 2775 w 3860"/>
                <a:gd name="T89" fmla="*/ 26 h 409"/>
                <a:gd name="T90" fmla="*/ 2837 w 3860"/>
                <a:gd name="T91" fmla="*/ 45 h 409"/>
                <a:gd name="T92" fmla="*/ 2899 w 3860"/>
                <a:gd name="T93" fmla="*/ 26 h 409"/>
                <a:gd name="T94" fmla="*/ 2961 w 3860"/>
                <a:gd name="T95" fmla="*/ 32 h 409"/>
                <a:gd name="T96" fmla="*/ 3023 w 3860"/>
                <a:gd name="T97" fmla="*/ 19 h 409"/>
                <a:gd name="T98" fmla="*/ 3085 w 3860"/>
                <a:gd name="T99" fmla="*/ 26 h 409"/>
                <a:gd name="T100" fmla="*/ 3147 w 3860"/>
                <a:gd name="T101" fmla="*/ 32 h 409"/>
                <a:gd name="T102" fmla="*/ 3209 w 3860"/>
                <a:gd name="T103" fmla="*/ 19 h 409"/>
                <a:gd name="T104" fmla="*/ 3271 w 3860"/>
                <a:gd name="T105" fmla="*/ 26 h 409"/>
                <a:gd name="T106" fmla="*/ 3341 w 3860"/>
                <a:gd name="T107" fmla="*/ 19 h 409"/>
                <a:gd name="T108" fmla="*/ 3403 w 3860"/>
                <a:gd name="T109" fmla="*/ 19 h 409"/>
                <a:gd name="T110" fmla="*/ 3465 w 3860"/>
                <a:gd name="T111" fmla="*/ 6 h 409"/>
                <a:gd name="T112" fmla="*/ 3527 w 3860"/>
                <a:gd name="T113" fmla="*/ 19 h 409"/>
                <a:gd name="T114" fmla="*/ 3589 w 3860"/>
                <a:gd name="T115" fmla="*/ 26 h 409"/>
                <a:gd name="T116" fmla="*/ 3651 w 3860"/>
                <a:gd name="T117" fmla="*/ 26 h 409"/>
                <a:gd name="T118" fmla="*/ 3713 w 3860"/>
                <a:gd name="T119" fmla="*/ 0 h 409"/>
                <a:gd name="T120" fmla="*/ 3775 w 3860"/>
                <a:gd name="T121" fmla="*/ 6 h 409"/>
                <a:gd name="T122" fmla="*/ 3837 w 3860"/>
                <a:gd name="T123" fmla="*/ 6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60" h="409">
                  <a:moveTo>
                    <a:pt x="0" y="39"/>
                  </a:moveTo>
                  <a:lnTo>
                    <a:pt x="0" y="39"/>
                  </a:lnTo>
                  <a:lnTo>
                    <a:pt x="16" y="39"/>
                  </a:lnTo>
                  <a:lnTo>
                    <a:pt x="23" y="52"/>
                  </a:lnTo>
                  <a:lnTo>
                    <a:pt x="39" y="45"/>
                  </a:lnTo>
                  <a:lnTo>
                    <a:pt x="47" y="45"/>
                  </a:lnTo>
                  <a:lnTo>
                    <a:pt x="62" y="45"/>
                  </a:lnTo>
                  <a:lnTo>
                    <a:pt x="78" y="45"/>
                  </a:lnTo>
                  <a:lnTo>
                    <a:pt x="85" y="45"/>
                  </a:lnTo>
                  <a:lnTo>
                    <a:pt x="101" y="32"/>
                  </a:lnTo>
                  <a:lnTo>
                    <a:pt x="109" y="26"/>
                  </a:lnTo>
                  <a:lnTo>
                    <a:pt x="124" y="13"/>
                  </a:lnTo>
                  <a:lnTo>
                    <a:pt x="140" y="19"/>
                  </a:lnTo>
                  <a:lnTo>
                    <a:pt x="147" y="26"/>
                  </a:lnTo>
                  <a:lnTo>
                    <a:pt x="163" y="32"/>
                  </a:lnTo>
                  <a:lnTo>
                    <a:pt x="171" y="32"/>
                  </a:lnTo>
                  <a:lnTo>
                    <a:pt x="186" y="26"/>
                  </a:lnTo>
                  <a:lnTo>
                    <a:pt x="202" y="19"/>
                  </a:lnTo>
                  <a:lnTo>
                    <a:pt x="209" y="19"/>
                  </a:lnTo>
                  <a:lnTo>
                    <a:pt x="225" y="19"/>
                  </a:lnTo>
                  <a:lnTo>
                    <a:pt x="240" y="19"/>
                  </a:lnTo>
                  <a:lnTo>
                    <a:pt x="248" y="19"/>
                  </a:lnTo>
                  <a:lnTo>
                    <a:pt x="264" y="19"/>
                  </a:lnTo>
                  <a:lnTo>
                    <a:pt x="271" y="19"/>
                  </a:lnTo>
                  <a:lnTo>
                    <a:pt x="287" y="26"/>
                  </a:lnTo>
                  <a:lnTo>
                    <a:pt x="302" y="32"/>
                  </a:lnTo>
                  <a:lnTo>
                    <a:pt x="310" y="32"/>
                  </a:lnTo>
                  <a:lnTo>
                    <a:pt x="326" y="39"/>
                  </a:lnTo>
                  <a:lnTo>
                    <a:pt x="333" y="39"/>
                  </a:lnTo>
                  <a:lnTo>
                    <a:pt x="349" y="39"/>
                  </a:lnTo>
                  <a:lnTo>
                    <a:pt x="364" y="32"/>
                  </a:lnTo>
                  <a:lnTo>
                    <a:pt x="372" y="26"/>
                  </a:lnTo>
                  <a:lnTo>
                    <a:pt x="388" y="26"/>
                  </a:lnTo>
                  <a:lnTo>
                    <a:pt x="395" y="32"/>
                  </a:lnTo>
                  <a:lnTo>
                    <a:pt x="411" y="32"/>
                  </a:lnTo>
                  <a:lnTo>
                    <a:pt x="426" y="32"/>
                  </a:lnTo>
                  <a:lnTo>
                    <a:pt x="434" y="32"/>
                  </a:lnTo>
                  <a:lnTo>
                    <a:pt x="450" y="32"/>
                  </a:lnTo>
                  <a:lnTo>
                    <a:pt x="458" y="32"/>
                  </a:lnTo>
                  <a:lnTo>
                    <a:pt x="473" y="32"/>
                  </a:lnTo>
                  <a:lnTo>
                    <a:pt x="489" y="32"/>
                  </a:lnTo>
                  <a:lnTo>
                    <a:pt x="496" y="39"/>
                  </a:lnTo>
                  <a:lnTo>
                    <a:pt x="512" y="39"/>
                  </a:lnTo>
                  <a:lnTo>
                    <a:pt x="520" y="26"/>
                  </a:lnTo>
                  <a:lnTo>
                    <a:pt x="535" y="19"/>
                  </a:lnTo>
                  <a:lnTo>
                    <a:pt x="551" y="19"/>
                  </a:lnTo>
                  <a:lnTo>
                    <a:pt x="558" y="26"/>
                  </a:lnTo>
                  <a:lnTo>
                    <a:pt x="574" y="19"/>
                  </a:lnTo>
                  <a:lnTo>
                    <a:pt x="582" y="26"/>
                  </a:lnTo>
                  <a:lnTo>
                    <a:pt x="597" y="19"/>
                  </a:lnTo>
                  <a:lnTo>
                    <a:pt x="613" y="26"/>
                  </a:lnTo>
                  <a:lnTo>
                    <a:pt x="620" y="19"/>
                  </a:lnTo>
                  <a:lnTo>
                    <a:pt x="636" y="26"/>
                  </a:lnTo>
                  <a:lnTo>
                    <a:pt x="651" y="26"/>
                  </a:lnTo>
                  <a:lnTo>
                    <a:pt x="659" y="26"/>
                  </a:lnTo>
                  <a:lnTo>
                    <a:pt x="675" y="19"/>
                  </a:lnTo>
                  <a:lnTo>
                    <a:pt x="682" y="26"/>
                  </a:lnTo>
                  <a:lnTo>
                    <a:pt x="698" y="26"/>
                  </a:lnTo>
                  <a:lnTo>
                    <a:pt x="713" y="32"/>
                  </a:lnTo>
                  <a:lnTo>
                    <a:pt x="721" y="26"/>
                  </a:lnTo>
                  <a:lnTo>
                    <a:pt x="737" y="26"/>
                  </a:lnTo>
                  <a:lnTo>
                    <a:pt x="744" y="26"/>
                  </a:lnTo>
                  <a:lnTo>
                    <a:pt x="760" y="26"/>
                  </a:lnTo>
                  <a:lnTo>
                    <a:pt x="775" y="26"/>
                  </a:lnTo>
                  <a:lnTo>
                    <a:pt x="783" y="26"/>
                  </a:lnTo>
                  <a:lnTo>
                    <a:pt x="799" y="26"/>
                  </a:lnTo>
                  <a:lnTo>
                    <a:pt x="806" y="32"/>
                  </a:lnTo>
                  <a:lnTo>
                    <a:pt x="822" y="26"/>
                  </a:lnTo>
                  <a:lnTo>
                    <a:pt x="837" y="26"/>
                  </a:lnTo>
                  <a:lnTo>
                    <a:pt x="845" y="19"/>
                  </a:lnTo>
                  <a:lnTo>
                    <a:pt x="861" y="32"/>
                  </a:lnTo>
                  <a:lnTo>
                    <a:pt x="868" y="32"/>
                  </a:lnTo>
                  <a:lnTo>
                    <a:pt x="884" y="39"/>
                  </a:lnTo>
                  <a:lnTo>
                    <a:pt x="899" y="32"/>
                  </a:lnTo>
                  <a:lnTo>
                    <a:pt x="907" y="32"/>
                  </a:lnTo>
                  <a:lnTo>
                    <a:pt x="923" y="32"/>
                  </a:lnTo>
                  <a:lnTo>
                    <a:pt x="930" y="39"/>
                  </a:lnTo>
                  <a:lnTo>
                    <a:pt x="946" y="26"/>
                  </a:lnTo>
                  <a:lnTo>
                    <a:pt x="961" y="26"/>
                  </a:lnTo>
                  <a:lnTo>
                    <a:pt x="969" y="19"/>
                  </a:lnTo>
                  <a:lnTo>
                    <a:pt x="985" y="26"/>
                  </a:lnTo>
                  <a:lnTo>
                    <a:pt x="1000" y="32"/>
                  </a:lnTo>
                  <a:lnTo>
                    <a:pt x="1008" y="39"/>
                  </a:lnTo>
                  <a:lnTo>
                    <a:pt x="1023" y="32"/>
                  </a:lnTo>
                  <a:lnTo>
                    <a:pt x="1031" y="32"/>
                  </a:lnTo>
                  <a:lnTo>
                    <a:pt x="1047" y="32"/>
                  </a:lnTo>
                  <a:lnTo>
                    <a:pt x="1062" y="39"/>
                  </a:lnTo>
                  <a:lnTo>
                    <a:pt x="1070" y="32"/>
                  </a:lnTo>
                  <a:lnTo>
                    <a:pt x="1085" y="26"/>
                  </a:lnTo>
                  <a:lnTo>
                    <a:pt x="1093" y="19"/>
                  </a:lnTo>
                  <a:lnTo>
                    <a:pt x="1109" y="26"/>
                  </a:lnTo>
                  <a:lnTo>
                    <a:pt x="1124" y="26"/>
                  </a:lnTo>
                  <a:lnTo>
                    <a:pt x="1132" y="26"/>
                  </a:lnTo>
                  <a:lnTo>
                    <a:pt x="1147" y="19"/>
                  </a:lnTo>
                  <a:lnTo>
                    <a:pt x="1155" y="13"/>
                  </a:lnTo>
                  <a:lnTo>
                    <a:pt x="1171" y="13"/>
                  </a:lnTo>
                  <a:lnTo>
                    <a:pt x="1186" y="26"/>
                  </a:lnTo>
                  <a:lnTo>
                    <a:pt x="1194" y="32"/>
                  </a:lnTo>
                  <a:lnTo>
                    <a:pt x="1209" y="32"/>
                  </a:lnTo>
                  <a:lnTo>
                    <a:pt x="1217" y="19"/>
                  </a:lnTo>
                  <a:lnTo>
                    <a:pt x="1233" y="26"/>
                  </a:lnTo>
                  <a:lnTo>
                    <a:pt x="1248" y="26"/>
                  </a:lnTo>
                  <a:lnTo>
                    <a:pt x="1256" y="26"/>
                  </a:lnTo>
                  <a:lnTo>
                    <a:pt x="1271" y="26"/>
                  </a:lnTo>
                  <a:lnTo>
                    <a:pt x="1279" y="26"/>
                  </a:lnTo>
                  <a:lnTo>
                    <a:pt x="1295" y="26"/>
                  </a:lnTo>
                  <a:lnTo>
                    <a:pt x="1310" y="19"/>
                  </a:lnTo>
                  <a:lnTo>
                    <a:pt x="1318" y="26"/>
                  </a:lnTo>
                  <a:lnTo>
                    <a:pt x="1333" y="19"/>
                  </a:lnTo>
                  <a:lnTo>
                    <a:pt x="1341" y="19"/>
                  </a:lnTo>
                  <a:lnTo>
                    <a:pt x="1357" y="19"/>
                  </a:lnTo>
                  <a:lnTo>
                    <a:pt x="1372" y="19"/>
                  </a:lnTo>
                  <a:lnTo>
                    <a:pt x="1380" y="19"/>
                  </a:lnTo>
                  <a:lnTo>
                    <a:pt x="1395" y="19"/>
                  </a:lnTo>
                  <a:lnTo>
                    <a:pt x="1411" y="19"/>
                  </a:lnTo>
                  <a:lnTo>
                    <a:pt x="1419" y="19"/>
                  </a:lnTo>
                  <a:lnTo>
                    <a:pt x="1434" y="19"/>
                  </a:lnTo>
                  <a:lnTo>
                    <a:pt x="1442" y="19"/>
                  </a:lnTo>
                  <a:lnTo>
                    <a:pt x="1457" y="19"/>
                  </a:lnTo>
                  <a:lnTo>
                    <a:pt x="1473" y="13"/>
                  </a:lnTo>
                  <a:lnTo>
                    <a:pt x="1481" y="19"/>
                  </a:lnTo>
                  <a:lnTo>
                    <a:pt x="1496" y="19"/>
                  </a:lnTo>
                  <a:lnTo>
                    <a:pt x="1504" y="26"/>
                  </a:lnTo>
                  <a:lnTo>
                    <a:pt x="1519" y="26"/>
                  </a:lnTo>
                  <a:lnTo>
                    <a:pt x="1535" y="32"/>
                  </a:lnTo>
                  <a:lnTo>
                    <a:pt x="1543" y="39"/>
                  </a:lnTo>
                  <a:lnTo>
                    <a:pt x="1558" y="39"/>
                  </a:lnTo>
                  <a:lnTo>
                    <a:pt x="1566" y="39"/>
                  </a:lnTo>
                  <a:lnTo>
                    <a:pt x="1581" y="32"/>
                  </a:lnTo>
                  <a:lnTo>
                    <a:pt x="1597" y="32"/>
                  </a:lnTo>
                  <a:lnTo>
                    <a:pt x="1605" y="32"/>
                  </a:lnTo>
                  <a:lnTo>
                    <a:pt x="1620" y="39"/>
                  </a:lnTo>
                  <a:lnTo>
                    <a:pt x="1628" y="39"/>
                  </a:lnTo>
                  <a:lnTo>
                    <a:pt x="1643" y="39"/>
                  </a:lnTo>
                  <a:lnTo>
                    <a:pt x="1659" y="39"/>
                  </a:lnTo>
                  <a:lnTo>
                    <a:pt x="1667" y="45"/>
                  </a:lnTo>
                  <a:lnTo>
                    <a:pt x="1682" y="45"/>
                  </a:lnTo>
                  <a:lnTo>
                    <a:pt x="1690" y="39"/>
                  </a:lnTo>
                  <a:lnTo>
                    <a:pt x="1706" y="39"/>
                  </a:lnTo>
                  <a:lnTo>
                    <a:pt x="1721" y="39"/>
                  </a:lnTo>
                  <a:lnTo>
                    <a:pt x="1729" y="45"/>
                  </a:lnTo>
                  <a:lnTo>
                    <a:pt x="1744" y="39"/>
                  </a:lnTo>
                  <a:lnTo>
                    <a:pt x="1752" y="45"/>
                  </a:lnTo>
                  <a:lnTo>
                    <a:pt x="1768" y="52"/>
                  </a:lnTo>
                  <a:lnTo>
                    <a:pt x="1783" y="58"/>
                  </a:lnTo>
                  <a:lnTo>
                    <a:pt x="1791" y="45"/>
                  </a:lnTo>
                  <a:lnTo>
                    <a:pt x="1806" y="32"/>
                  </a:lnTo>
                  <a:lnTo>
                    <a:pt x="1822" y="32"/>
                  </a:lnTo>
                  <a:lnTo>
                    <a:pt x="1830" y="45"/>
                  </a:lnTo>
                  <a:lnTo>
                    <a:pt x="1845" y="39"/>
                  </a:lnTo>
                  <a:lnTo>
                    <a:pt x="1853" y="39"/>
                  </a:lnTo>
                  <a:lnTo>
                    <a:pt x="1868" y="39"/>
                  </a:lnTo>
                  <a:lnTo>
                    <a:pt x="1884" y="32"/>
                  </a:lnTo>
                  <a:lnTo>
                    <a:pt x="1892" y="32"/>
                  </a:lnTo>
                  <a:lnTo>
                    <a:pt x="1907" y="32"/>
                  </a:lnTo>
                  <a:lnTo>
                    <a:pt x="1915" y="32"/>
                  </a:lnTo>
                  <a:lnTo>
                    <a:pt x="1930" y="26"/>
                  </a:lnTo>
                  <a:lnTo>
                    <a:pt x="1946" y="26"/>
                  </a:lnTo>
                  <a:lnTo>
                    <a:pt x="1954" y="26"/>
                  </a:lnTo>
                  <a:lnTo>
                    <a:pt x="1969" y="26"/>
                  </a:lnTo>
                  <a:lnTo>
                    <a:pt x="1977" y="32"/>
                  </a:lnTo>
                  <a:lnTo>
                    <a:pt x="1992" y="52"/>
                  </a:lnTo>
                  <a:lnTo>
                    <a:pt x="2008" y="52"/>
                  </a:lnTo>
                  <a:lnTo>
                    <a:pt x="2016" y="45"/>
                  </a:lnTo>
                  <a:lnTo>
                    <a:pt x="2031" y="39"/>
                  </a:lnTo>
                  <a:lnTo>
                    <a:pt x="2039" y="39"/>
                  </a:lnTo>
                  <a:lnTo>
                    <a:pt x="2054" y="39"/>
                  </a:lnTo>
                  <a:lnTo>
                    <a:pt x="2070" y="45"/>
                  </a:lnTo>
                  <a:lnTo>
                    <a:pt x="2078" y="32"/>
                  </a:lnTo>
                  <a:lnTo>
                    <a:pt x="2093" y="39"/>
                  </a:lnTo>
                  <a:lnTo>
                    <a:pt x="2101" y="39"/>
                  </a:lnTo>
                  <a:lnTo>
                    <a:pt x="2116" y="39"/>
                  </a:lnTo>
                  <a:lnTo>
                    <a:pt x="2132" y="39"/>
                  </a:lnTo>
                  <a:lnTo>
                    <a:pt x="2140" y="39"/>
                  </a:lnTo>
                  <a:lnTo>
                    <a:pt x="2155" y="32"/>
                  </a:lnTo>
                  <a:lnTo>
                    <a:pt x="2171" y="32"/>
                  </a:lnTo>
                  <a:lnTo>
                    <a:pt x="2178" y="26"/>
                  </a:lnTo>
                  <a:lnTo>
                    <a:pt x="2194" y="39"/>
                  </a:lnTo>
                  <a:lnTo>
                    <a:pt x="2202" y="39"/>
                  </a:lnTo>
                  <a:lnTo>
                    <a:pt x="2217" y="45"/>
                  </a:lnTo>
                  <a:lnTo>
                    <a:pt x="2233" y="32"/>
                  </a:lnTo>
                  <a:lnTo>
                    <a:pt x="2240" y="32"/>
                  </a:lnTo>
                  <a:lnTo>
                    <a:pt x="2256" y="32"/>
                  </a:lnTo>
                  <a:lnTo>
                    <a:pt x="2264" y="32"/>
                  </a:lnTo>
                  <a:lnTo>
                    <a:pt x="2279" y="39"/>
                  </a:lnTo>
                  <a:lnTo>
                    <a:pt x="2295" y="32"/>
                  </a:lnTo>
                  <a:lnTo>
                    <a:pt x="2302" y="58"/>
                  </a:lnTo>
                  <a:lnTo>
                    <a:pt x="2318" y="181"/>
                  </a:lnTo>
                  <a:lnTo>
                    <a:pt x="2326" y="311"/>
                  </a:lnTo>
                  <a:lnTo>
                    <a:pt x="2341" y="409"/>
                  </a:lnTo>
                  <a:lnTo>
                    <a:pt x="2357" y="409"/>
                  </a:lnTo>
                  <a:lnTo>
                    <a:pt x="2364" y="409"/>
                  </a:lnTo>
                  <a:lnTo>
                    <a:pt x="2380" y="409"/>
                  </a:lnTo>
                  <a:lnTo>
                    <a:pt x="2388" y="409"/>
                  </a:lnTo>
                  <a:lnTo>
                    <a:pt x="2403" y="409"/>
                  </a:lnTo>
                  <a:lnTo>
                    <a:pt x="2419" y="409"/>
                  </a:lnTo>
                  <a:lnTo>
                    <a:pt x="2426" y="409"/>
                  </a:lnTo>
                  <a:lnTo>
                    <a:pt x="2442" y="409"/>
                  </a:lnTo>
                  <a:lnTo>
                    <a:pt x="2450" y="409"/>
                  </a:lnTo>
                  <a:lnTo>
                    <a:pt x="2465" y="409"/>
                  </a:lnTo>
                  <a:lnTo>
                    <a:pt x="2481" y="409"/>
                  </a:lnTo>
                  <a:lnTo>
                    <a:pt x="2488" y="409"/>
                  </a:lnTo>
                  <a:lnTo>
                    <a:pt x="2504" y="409"/>
                  </a:lnTo>
                  <a:lnTo>
                    <a:pt x="2512" y="409"/>
                  </a:lnTo>
                  <a:lnTo>
                    <a:pt x="2527" y="409"/>
                  </a:lnTo>
                  <a:lnTo>
                    <a:pt x="2543" y="409"/>
                  </a:lnTo>
                  <a:lnTo>
                    <a:pt x="2550" y="409"/>
                  </a:lnTo>
                  <a:lnTo>
                    <a:pt x="2566" y="409"/>
                  </a:lnTo>
                  <a:lnTo>
                    <a:pt x="2581" y="409"/>
                  </a:lnTo>
                  <a:lnTo>
                    <a:pt x="2589" y="409"/>
                  </a:lnTo>
                  <a:lnTo>
                    <a:pt x="2605" y="409"/>
                  </a:lnTo>
                  <a:lnTo>
                    <a:pt x="2612" y="409"/>
                  </a:lnTo>
                  <a:lnTo>
                    <a:pt x="2628" y="409"/>
                  </a:lnTo>
                  <a:lnTo>
                    <a:pt x="2643" y="409"/>
                  </a:lnTo>
                  <a:lnTo>
                    <a:pt x="2651" y="409"/>
                  </a:lnTo>
                  <a:lnTo>
                    <a:pt x="2667" y="409"/>
                  </a:lnTo>
                  <a:lnTo>
                    <a:pt x="2674" y="409"/>
                  </a:lnTo>
                  <a:lnTo>
                    <a:pt x="2690" y="409"/>
                  </a:lnTo>
                  <a:lnTo>
                    <a:pt x="2705" y="409"/>
                  </a:lnTo>
                  <a:lnTo>
                    <a:pt x="2713" y="298"/>
                  </a:lnTo>
                  <a:lnTo>
                    <a:pt x="2729" y="175"/>
                  </a:lnTo>
                  <a:lnTo>
                    <a:pt x="2736" y="45"/>
                  </a:lnTo>
                  <a:lnTo>
                    <a:pt x="2752" y="32"/>
                  </a:lnTo>
                  <a:lnTo>
                    <a:pt x="2767" y="26"/>
                  </a:lnTo>
                  <a:lnTo>
                    <a:pt x="2775" y="26"/>
                  </a:lnTo>
                  <a:lnTo>
                    <a:pt x="2791" y="32"/>
                  </a:lnTo>
                  <a:lnTo>
                    <a:pt x="2798" y="45"/>
                  </a:lnTo>
                  <a:lnTo>
                    <a:pt x="2814" y="58"/>
                  </a:lnTo>
                  <a:lnTo>
                    <a:pt x="2829" y="58"/>
                  </a:lnTo>
                  <a:lnTo>
                    <a:pt x="2837" y="45"/>
                  </a:lnTo>
                  <a:lnTo>
                    <a:pt x="2853" y="32"/>
                  </a:lnTo>
                  <a:lnTo>
                    <a:pt x="2860" y="19"/>
                  </a:lnTo>
                  <a:lnTo>
                    <a:pt x="2876" y="19"/>
                  </a:lnTo>
                  <a:lnTo>
                    <a:pt x="2891" y="26"/>
                  </a:lnTo>
                  <a:lnTo>
                    <a:pt x="2899" y="26"/>
                  </a:lnTo>
                  <a:lnTo>
                    <a:pt x="2915" y="26"/>
                  </a:lnTo>
                  <a:lnTo>
                    <a:pt x="2930" y="32"/>
                  </a:lnTo>
                  <a:lnTo>
                    <a:pt x="2938" y="32"/>
                  </a:lnTo>
                  <a:lnTo>
                    <a:pt x="2954" y="39"/>
                  </a:lnTo>
                  <a:lnTo>
                    <a:pt x="2961" y="32"/>
                  </a:lnTo>
                  <a:lnTo>
                    <a:pt x="2977" y="39"/>
                  </a:lnTo>
                  <a:lnTo>
                    <a:pt x="2992" y="32"/>
                  </a:lnTo>
                  <a:lnTo>
                    <a:pt x="3000" y="26"/>
                  </a:lnTo>
                  <a:lnTo>
                    <a:pt x="3016" y="19"/>
                  </a:lnTo>
                  <a:lnTo>
                    <a:pt x="3023" y="19"/>
                  </a:lnTo>
                  <a:lnTo>
                    <a:pt x="3039" y="19"/>
                  </a:lnTo>
                  <a:lnTo>
                    <a:pt x="3054" y="26"/>
                  </a:lnTo>
                  <a:lnTo>
                    <a:pt x="3062" y="26"/>
                  </a:lnTo>
                  <a:lnTo>
                    <a:pt x="3078" y="32"/>
                  </a:lnTo>
                  <a:lnTo>
                    <a:pt x="3085" y="26"/>
                  </a:lnTo>
                  <a:lnTo>
                    <a:pt x="3101" y="32"/>
                  </a:lnTo>
                  <a:lnTo>
                    <a:pt x="3116" y="32"/>
                  </a:lnTo>
                  <a:lnTo>
                    <a:pt x="3124" y="39"/>
                  </a:lnTo>
                  <a:lnTo>
                    <a:pt x="3140" y="32"/>
                  </a:lnTo>
                  <a:lnTo>
                    <a:pt x="3147" y="32"/>
                  </a:lnTo>
                  <a:lnTo>
                    <a:pt x="3163" y="26"/>
                  </a:lnTo>
                  <a:lnTo>
                    <a:pt x="3178" y="26"/>
                  </a:lnTo>
                  <a:lnTo>
                    <a:pt x="3186" y="26"/>
                  </a:lnTo>
                  <a:lnTo>
                    <a:pt x="3202" y="19"/>
                  </a:lnTo>
                  <a:lnTo>
                    <a:pt x="3209" y="19"/>
                  </a:lnTo>
                  <a:lnTo>
                    <a:pt x="3225" y="13"/>
                  </a:lnTo>
                  <a:lnTo>
                    <a:pt x="3240" y="13"/>
                  </a:lnTo>
                  <a:lnTo>
                    <a:pt x="3248" y="13"/>
                  </a:lnTo>
                  <a:lnTo>
                    <a:pt x="3264" y="19"/>
                  </a:lnTo>
                  <a:lnTo>
                    <a:pt x="3271" y="26"/>
                  </a:lnTo>
                  <a:lnTo>
                    <a:pt x="3287" y="19"/>
                  </a:lnTo>
                  <a:lnTo>
                    <a:pt x="3302" y="13"/>
                  </a:lnTo>
                  <a:lnTo>
                    <a:pt x="3310" y="13"/>
                  </a:lnTo>
                  <a:lnTo>
                    <a:pt x="3326" y="13"/>
                  </a:lnTo>
                  <a:lnTo>
                    <a:pt x="3341" y="19"/>
                  </a:lnTo>
                  <a:lnTo>
                    <a:pt x="3349" y="13"/>
                  </a:lnTo>
                  <a:lnTo>
                    <a:pt x="3364" y="19"/>
                  </a:lnTo>
                  <a:lnTo>
                    <a:pt x="3372" y="19"/>
                  </a:lnTo>
                  <a:lnTo>
                    <a:pt x="3388" y="26"/>
                  </a:lnTo>
                  <a:lnTo>
                    <a:pt x="3403" y="19"/>
                  </a:lnTo>
                  <a:lnTo>
                    <a:pt x="3411" y="13"/>
                  </a:lnTo>
                  <a:lnTo>
                    <a:pt x="3426" y="6"/>
                  </a:lnTo>
                  <a:lnTo>
                    <a:pt x="3434" y="19"/>
                  </a:lnTo>
                  <a:lnTo>
                    <a:pt x="3450" y="13"/>
                  </a:lnTo>
                  <a:lnTo>
                    <a:pt x="3465" y="6"/>
                  </a:lnTo>
                  <a:lnTo>
                    <a:pt x="3473" y="6"/>
                  </a:lnTo>
                  <a:lnTo>
                    <a:pt x="3488" y="13"/>
                  </a:lnTo>
                  <a:lnTo>
                    <a:pt x="3496" y="19"/>
                  </a:lnTo>
                  <a:lnTo>
                    <a:pt x="3512" y="19"/>
                  </a:lnTo>
                  <a:lnTo>
                    <a:pt x="3527" y="19"/>
                  </a:lnTo>
                  <a:lnTo>
                    <a:pt x="3535" y="19"/>
                  </a:lnTo>
                  <a:lnTo>
                    <a:pt x="3550" y="19"/>
                  </a:lnTo>
                  <a:lnTo>
                    <a:pt x="3558" y="26"/>
                  </a:lnTo>
                  <a:lnTo>
                    <a:pt x="3574" y="26"/>
                  </a:lnTo>
                  <a:lnTo>
                    <a:pt x="3589" y="26"/>
                  </a:lnTo>
                  <a:lnTo>
                    <a:pt x="3597" y="26"/>
                  </a:lnTo>
                  <a:lnTo>
                    <a:pt x="3612" y="19"/>
                  </a:lnTo>
                  <a:lnTo>
                    <a:pt x="3620" y="19"/>
                  </a:lnTo>
                  <a:lnTo>
                    <a:pt x="3636" y="19"/>
                  </a:lnTo>
                  <a:lnTo>
                    <a:pt x="3651" y="26"/>
                  </a:lnTo>
                  <a:lnTo>
                    <a:pt x="3659" y="19"/>
                  </a:lnTo>
                  <a:lnTo>
                    <a:pt x="3674" y="26"/>
                  </a:lnTo>
                  <a:lnTo>
                    <a:pt x="3682" y="19"/>
                  </a:lnTo>
                  <a:lnTo>
                    <a:pt x="3698" y="13"/>
                  </a:lnTo>
                  <a:lnTo>
                    <a:pt x="3713" y="0"/>
                  </a:lnTo>
                  <a:lnTo>
                    <a:pt x="3721" y="6"/>
                  </a:lnTo>
                  <a:lnTo>
                    <a:pt x="3736" y="6"/>
                  </a:lnTo>
                  <a:lnTo>
                    <a:pt x="3752" y="6"/>
                  </a:lnTo>
                  <a:lnTo>
                    <a:pt x="3760" y="6"/>
                  </a:lnTo>
                  <a:lnTo>
                    <a:pt x="3775" y="6"/>
                  </a:lnTo>
                  <a:lnTo>
                    <a:pt x="3783" y="0"/>
                  </a:lnTo>
                  <a:lnTo>
                    <a:pt x="3798" y="0"/>
                  </a:lnTo>
                  <a:lnTo>
                    <a:pt x="3814" y="0"/>
                  </a:lnTo>
                  <a:lnTo>
                    <a:pt x="3822" y="6"/>
                  </a:lnTo>
                  <a:lnTo>
                    <a:pt x="3837" y="6"/>
                  </a:lnTo>
                  <a:lnTo>
                    <a:pt x="3845" y="6"/>
                  </a:lnTo>
                  <a:lnTo>
                    <a:pt x="3860" y="13"/>
                  </a:lnTo>
                  <a:lnTo>
                    <a:pt x="3860" y="13"/>
                  </a:lnTo>
                </a:path>
              </a:pathLst>
            </a:cu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041" name="Freeform 57"/>
            <p:cNvSpPr>
              <a:spLocks/>
            </p:cNvSpPr>
            <p:nvPr/>
          </p:nvSpPr>
          <p:spPr bwMode="auto">
            <a:xfrm>
              <a:off x="912" y="2591"/>
              <a:ext cx="3860" cy="1"/>
            </a:xfrm>
            <a:custGeom>
              <a:avLst/>
              <a:gdLst>
                <a:gd name="T0" fmla="*/ 39 w 3860"/>
                <a:gd name="T1" fmla="*/ 101 w 3860"/>
                <a:gd name="T2" fmla="*/ 163 w 3860"/>
                <a:gd name="T3" fmla="*/ 225 w 3860"/>
                <a:gd name="T4" fmla="*/ 287 w 3860"/>
                <a:gd name="T5" fmla="*/ 349 w 3860"/>
                <a:gd name="T6" fmla="*/ 411 w 3860"/>
                <a:gd name="T7" fmla="*/ 473 w 3860"/>
                <a:gd name="T8" fmla="*/ 535 w 3860"/>
                <a:gd name="T9" fmla="*/ 597 w 3860"/>
                <a:gd name="T10" fmla="*/ 659 w 3860"/>
                <a:gd name="T11" fmla="*/ 721 w 3860"/>
                <a:gd name="T12" fmla="*/ 783 w 3860"/>
                <a:gd name="T13" fmla="*/ 845 w 3860"/>
                <a:gd name="T14" fmla="*/ 907 w 3860"/>
                <a:gd name="T15" fmla="*/ 969 w 3860"/>
                <a:gd name="T16" fmla="*/ 1031 w 3860"/>
                <a:gd name="T17" fmla="*/ 1093 w 3860"/>
                <a:gd name="T18" fmla="*/ 1155 w 3860"/>
                <a:gd name="T19" fmla="*/ 1217 w 3860"/>
                <a:gd name="T20" fmla="*/ 1279 w 3860"/>
                <a:gd name="T21" fmla="*/ 1341 w 3860"/>
                <a:gd name="T22" fmla="*/ 1411 w 3860"/>
                <a:gd name="T23" fmla="*/ 1473 w 3860"/>
                <a:gd name="T24" fmla="*/ 1535 w 3860"/>
                <a:gd name="T25" fmla="*/ 1597 w 3860"/>
                <a:gd name="T26" fmla="*/ 1659 w 3860"/>
                <a:gd name="T27" fmla="*/ 1721 w 3860"/>
                <a:gd name="T28" fmla="*/ 1783 w 3860"/>
                <a:gd name="T29" fmla="*/ 1845 w 3860"/>
                <a:gd name="T30" fmla="*/ 1907 w 3860"/>
                <a:gd name="T31" fmla="*/ 1969 w 3860"/>
                <a:gd name="T32" fmla="*/ 2031 w 3860"/>
                <a:gd name="T33" fmla="*/ 2093 w 3860"/>
                <a:gd name="T34" fmla="*/ 2155 w 3860"/>
                <a:gd name="T35" fmla="*/ 2217 w 3860"/>
                <a:gd name="T36" fmla="*/ 2279 w 3860"/>
                <a:gd name="T37" fmla="*/ 2341 w 3860"/>
                <a:gd name="T38" fmla="*/ 2403 w 3860"/>
                <a:gd name="T39" fmla="*/ 2465 w 3860"/>
                <a:gd name="T40" fmla="*/ 2527 w 3860"/>
                <a:gd name="T41" fmla="*/ 2589 w 3860"/>
                <a:gd name="T42" fmla="*/ 2651 w 3860"/>
                <a:gd name="T43" fmla="*/ 2713 w 3860"/>
                <a:gd name="T44" fmla="*/ 2775 w 3860"/>
                <a:gd name="T45" fmla="*/ 2837 w 3860"/>
                <a:gd name="T46" fmla="*/ 2899 w 3860"/>
                <a:gd name="T47" fmla="*/ 2961 w 3860"/>
                <a:gd name="T48" fmla="*/ 3023 w 3860"/>
                <a:gd name="T49" fmla="*/ 3085 w 3860"/>
                <a:gd name="T50" fmla="*/ 3147 w 3860"/>
                <a:gd name="T51" fmla="*/ 3209 w 3860"/>
                <a:gd name="T52" fmla="*/ 3271 w 3860"/>
                <a:gd name="T53" fmla="*/ 3341 w 3860"/>
                <a:gd name="T54" fmla="*/ 3403 w 3860"/>
                <a:gd name="T55" fmla="*/ 3465 w 3860"/>
                <a:gd name="T56" fmla="*/ 3527 w 3860"/>
                <a:gd name="T57" fmla="*/ 3589 w 3860"/>
                <a:gd name="T58" fmla="*/ 3651 w 3860"/>
                <a:gd name="T59" fmla="*/ 3713 w 3860"/>
                <a:gd name="T60" fmla="*/ 3775 w 3860"/>
                <a:gd name="T61" fmla="*/ 3837 w 38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  <a:cxn ang="0">
                  <a:pos x="T32" y="0"/>
                </a:cxn>
                <a:cxn ang="0">
                  <a:pos x="T33" y="0"/>
                </a:cxn>
                <a:cxn ang="0">
                  <a:pos x="T34" y="0"/>
                </a:cxn>
                <a:cxn ang="0">
                  <a:pos x="T35" y="0"/>
                </a:cxn>
                <a:cxn ang="0">
                  <a:pos x="T36" y="0"/>
                </a:cxn>
                <a:cxn ang="0">
                  <a:pos x="T37" y="0"/>
                </a:cxn>
                <a:cxn ang="0">
                  <a:pos x="T38" y="0"/>
                </a:cxn>
                <a:cxn ang="0">
                  <a:pos x="T39" y="0"/>
                </a:cxn>
                <a:cxn ang="0">
                  <a:pos x="T40" y="0"/>
                </a:cxn>
                <a:cxn ang="0">
                  <a:pos x="T41" y="0"/>
                </a:cxn>
                <a:cxn ang="0">
                  <a:pos x="T42" y="0"/>
                </a:cxn>
                <a:cxn ang="0">
                  <a:pos x="T43" y="0"/>
                </a:cxn>
                <a:cxn ang="0">
                  <a:pos x="T44" y="0"/>
                </a:cxn>
                <a:cxn ang="0">
                  <a:pos x="T45" y="0"/>
                </a:cxn>
                <a:cxn ang="0">
                  <a:pos x="T46" y="0"/>
                </a:cxn>
                <a:cxn ang="0">
                  <a:pos x="T47" y="0"/>
                </a:cxn>
                <a:cxn ang="0">
                  <a:pos x="T48" y="0"/>
                </a:cxn>
                <a:cxn ang="0">
                  <a:pos x="T49" y="0"/>
                </a:cxn>
                <a:cxn ang="0">
                  <a:pos x="T50" y="0"/>
                </a:cxn>
                <a:cxn ang="0">
                  <a:pos x="T51" y="0"/>
                </a:cxn>
                <a:cxn ang="0">
                  <a:pos x="T52" y="0"/>
                </a:cxn>
                <a:cxn ang="0">
                  <a:pos x="T53" y="0"/>
                </a:cxn>
                <a:cxn ang="0">
                  <a:pos x="T54" y="0"/>
                </a:cxn>
                <a:cxn ang="0">
                  <a:pos x="T55" y="0"/>
                </a:cxn>
                <a:cxn ang="0">
                  <a:pos x="T56" y="0"/>
                </a:cxn>
                <a:cxn ang="0">
                  <a:pos x="T57" y="0"/>
                </a:cxn>
                <a:cxn ang="0">
                  <a:pos x="T58" y="0"/>
                </a:cxn>
                <a:cxn ang="0">
                  <a:pos x="T59" y="0"/>
                </a:cxn>
                <a:cxn ang="0">
                  <a:pos x="T60" y="0"/>
                </a:cxn>
                <a:cxn ang="0">
                  <a:pos x="T61" y="0"/>
                </a:cxn>
              </a:cxnLst>
              <a:rect l="0" t="0" r="r" b="b"/>
              <a:pathLst>
                <a:path w="3860">
                  <a:moveTo>
                    <a:pt x="0" y="0"/>
                  </a:moveTo>
                  <a:lnTo>
                    <a:pt x="0" y="0"/>
                  </a:lnTo>
                  <a:lnTo>
                    <a:pt x="16" y="0"/>
                  </a:lnTo>
                  <a:lnTo>
                    <a:pt x="23" y="0"/>
                  </a:lnTo>
                  <a:lnTo>
                    <a:pt x="39" y="0"/>
                  </a:lnTo>
                  <a:lnTo>
                    <a:pt x="47" y="0"/>
                  </a:lnTo>
                  <a:lnTo>
                    <a:pt x="62" y="0"/>
                  </a:lnTo>
                  <a:lnTo>
                    <a:pt x="78" y="0"/>
                  </a:lnTo>
                  <a:lnTo>
                    <a:pt x="85" y="0"/>
                  </a:lnTo>
                  <a:lnTo>
                    <a:pt x="101" y="0"/>
                  </a:lnTo>
                  <a:lnTo>
                    <a:pt x="109" y="0"/>
                  </a:lnTo>
                  <a:lnTo>
                    <a:pt x="124" y="0"/>
                  </a:lnTo>
                  <a:lnTo>
                    <a:pt x="140" y="0"/>
                  </a:lnTo>
                  <a:lnTo>
                    <a:pt x="147" y="0"/>
                  </a:lnTo>
                  <a:lnTo>
                    <a:pt x="163" y="0"/>
                  </a:lnTo>
                  <a:lnTo>
                    <a:pt x="171" y="0"/>
                  </a:lnTo>
                  <a:lnTo>
                    <a:pt x="186" y="0"/>
                  </a:lnTo>
                  <a:lnTo>
                    <a:pt x="202" y="0"/>
                  </a:lnTo>
                  <a:lnTo>
                    <a:pt x="209" y="0"/>
                  </a:lnTo>
                  <a:lnTo>
                    <a:pt x="225" y="0"/>
                  </a:lnTo>
                  <a:lnTo>
                    <a:pt x="240" y="0"/>
                  </a:lnTo>
                  <a:lnTo>
                    <a:pt x="248" y="0"/>
                  </a:lnTo>
                  <a:lnTo>
                    <a:pt x="264" y="0"/>
                  </a:lnTo>
                  <a:lnTo>
                    <a:pt x="271" y="0"/>
                  </a:lnTo>
                  <a:lnTo>
                    <a:pt x="287" y="0"/>
                  </a:lnTo>
                  <a:lnTo>
                    <a:pt x="302" y="0"/>
                  </a:lnTo>
                  <a:lnTo>
                    <a:pt x="310" y="0"/>
                  </a:lnTo>
                  <a:lnTo>
                    <a:pt x="326" y="0"/>
                  </a:lnTo>
                  <a:lnTo>
                    <a:pt x="333" y="0"/>
                  </a:lnTo>
                  <a:lnTo>
                    <a:pt x="349" y="0"/>
                  </a:lnTo>
                  <a:lnTo>
                    <a:pt x="364" y="0"/>
                  </a:lnTo>
                  <a:lnTo>
                    <a:pt x="372" y="0"/>
                  </a:lnTo>
                  <a:lnTo>
                    <a:pt x="388" y="0"/>
                  </a:lnTo>
                  <a:lnTo>
                    <a:pt x="395" y="0"/>
                  </a:lnTo>
                  <a:lnTo>
                    <a:pt x="411" y="0"/>
                  </a:lnTo>
                  <a:lnTo>
                    <a:pt x="426" y="0"/>
                  </a:lnTo>
                  <a:lnTo>
                    <a:pt x="434" y="0"/>
                  </a:lnTo>
                  <a:lnTo>
                    <a:pt x="450" y="0"/>
                  </a:lnTo>
                  <a:lnTo>
                    <a:pt x="458" y="0"/>
                  </a:lnTo>
                  <a:lnTo>
                    <a:pt x="473" y="0"/>
                  </a:lnTo>
                  <a:lnTo>
                    <a:pt x="489" y="0"/>
                  </a:lnTo>
                  <a:lnTo>
                    <a:pt x="496" y="0"/>
                  </a:lnTo>
                  <a:lnTo>
                    <a:pt x="512" y="0"/>
                  </a:lnTo>
                  <a:lnTo>
                    <a:pt x="520" y="0"/>
                  </a:lnTo>
                  <a:lnTo>
                    <a:pt x="535" y="0"/>
                  </a:lnTo>
                  <a:lnTo>
                    <a:pt x="551" y="0"/>
                  </a:lnTo>
                  <a:lnTo>
                    <a:pt x="558" y="0"/>
                  </a:lnTo>
                  <a:lnTo>
                    <a:pt x="574" y="0"/>
                  </a:lnTo>
                  <a:lnTo>
                    <a:pt x="582" y="0"/>
                  </a:lnTo>
                  <a:lnTo>
                    <a:pt x="597" y="0"/>
                  </a:lnTo>
                  <a:lnTo>
                    <a:pt x="613" y="0"/>
                  </a:lnTo>
                  <a:lnTo>
                    <a:pt x="620" y="0"/>
                  </a:lnTo>
                  <a:lnTo>
                    <a:pt x="636" y="0"/>
                  </a:lnTo>
                  <a:lnTo>
                    <a:pt x="651" y="0"/>
                  </a:lnTo>
                  <a:lnTo>
                    <a:pt x="659" y="0"/>
                  </a:lnTo>
                  <a:lnTo>
                    <a:pt x="675" y="0"/>
                  </a:lnTo>
                  <a:lnTo>
                    <a:pt x="682" y="0"/>
                  </a:lnTo>
                  <a:lnTo>
                    <a:pt x="698" y="0"/>
                  </a:lnTo>
                  <a:lnTo>
                    <a:pt x="713" y="0"/>
                  </a:lnTo>
                  <a:lnTo>
                    <a:pt x="721" y="0"/>
                  </a:lnTo>
                  <a:lnTo>
                    <a:pt x="737" y="0"/>
                  </a:lnTo>
                  <a:lnTo>
                    <a:pt x="744" y="0"/>
                  </a:lnTo>
                  <a:lnTo>
                    <a:pt x="760" y="0"/>
                  </a:lnTo>
                  <a:lnTo>
                    <a:pt x="775" y="0"/>
                  </a:lnTo>
                  <a:lnTo>
                    <a:pt x="783" y="0"/>
                  </a:lnTo>
                  <a:lnTo>
                    <a:pt x="799" y="0"/>
                  </a:lnTo>
                  <a:lnTo>
                    <a:pt x="806" y="0"/>
                  </a:lnTo>
                  <a:lnTo>
                    <a:pt x="822" y="0"/>
                  </a:lnTo>
                  <a:lnTo>
                    <a:pt x="837" y="0"/>
                  </a:lnTo>
                  <a:lnTo>
                    <a:pt x="845" y="0"/>
                  </a:lnTo>
                  <a:lnTo>
                    <a:pt x="861" y="0"/>
                  </a:lnTo>
                  <a:lnTo>
                    <a:pt x="868" y="0"/>
                  </a:lnTo>
                  <a:lnTo>
                    <a:pt x="884" y="0"/>
                  </a:lnTo>
                  <a:lnTo>
                    <a:pt x="899" y="0"/>
                  </a:lnTo>
                  <a:lnTo>
                    <a:pt x="907" y="0"/>
                  </a:lnTo>
                  <a:lnTo>
                    <a:pt x="923" y="0"/>
                  </a:lnTo>
                  <a:lnTo>
                    <a:pt x="930" y="0"/>
                  </a:lnTo>
                  <a:lnTo>
                    <a:pt x="946" y="0"/>
                  </a:lnTo>
                  <a:lnTo>
                    <a:pt x="961" y="0"/>
                  </a:lnTo>
                  <a:lnTo>
                    <a:pt x="969" y="0"/>
                  </a:lnTo>
                  <a:lnTo>
                    <a:pt x="985" y="0"/>
                  </a:lnTo>
                  <a:lnTo>
                    <a:pt x="1000" y="0"/>
                  </a:lnTo>
                  <a:lnTo>
                    <a:pt x="1008" y="0"/>
                  </a:lnTo>
                  <a:lnTo>
                    <a:pt x="1023" y="0"/>
                  </a:lnTo>
                  <a:lnTo>
                    <a:pt x="1031" y="0"/>
                  </a:lnTo>
                  <a:lnTo>
                    <a:pt x="1047" y="0"/>
                  </a:lnTo>
                  <a:lnTo>
                    <a:pt x="1062" y="0"/>
                  </a:lnTo>
                  <a:lnTo>
                    <a:pt x="1070" y="0"/>
                  </a:lnTo>
                  <a:lnTo>
                    <a:pt x="1085" y="0"/>
                  </a:lnTo>
                  <a:lnTo>
                    <a:pt x="1093" y="0"/>
                  </a:lnTo>
                  <a:lnTo>
                    <a:pt x="1109" y="0"/>
                  </a:lnTo>
                  <a:lnTo>
                    <a:pt x="1124" y="0"/>
                  </a:lnTo>
                  <a:lnTo>
                    <a:pt x="1132" y="0"/>
                  </a:lnTo>
                  <a:lnTo>
                    <a:pt x="1147" y="0"/>
                  </a:lnTo>
                  <a:lnTo>
                    <a:pt x="1155" y="0"/>
                  </a:lnTo>
                  <a:lnTo>
                    <a:pt x="1171" y="0"/>
                  </a:lnTo>
                  <a:lnTo>
                    <a:pt x="1186" y="0"/>
                  </a:lnTo>
                  <a:lnTo>
                    <a:pt x="1194" y="0"/>
                  </a:lnTo>
                  <a:lnTo>
                    <a:pt x="1209" y="0"/>
                  </a:lnTo>
                  <a:lnTo>
                    <a:pt x="1217" y="0"/>
                  </a:lnTo>
                  <a:lnTo>
                    <a:pt x="1233" y="0"/>
                  </a:lnTo>
                  <a:lnTo>
                    <a:pt x="1248" y="0"/>
                  </a:lnTo>
                  <a:lnTo>
                    <a:pt x="1256" y="0"/>
                  </a:lnTo>
                  <a:lnTo>
                    <a:pt x="1271" y="0"/>
                  </a:lnTo>
                  <a:lnTo>
                    <a:pt x="1279" y="0"/>
                  </a:lnTo>
                  <a:lnTo>
                    <a:pt x="1295" y="0"/>
                  </a:lnTo>
                  <a:lnTo>
                    <a:pt x="1310" y="0"/>
                  </a:lnTo>
                  <a:lnTo>
                    <a:pt x="1318" y="0"/>
                  </a:lnTo>
                  <a:lnTo>
                    <a:pt x="1333" y="0"/>
                  </a:lnTo>
                  <a:lnTo>
                    <a:pt x="1341" y="0"/>
                  </a:lnTo>
                  <a:lnTo>
                    <a:pt x="1357" y="0"/>
                  </a:lnTo>
                  <a:lnTo>
                    <a:pt x="1372" y="0"/>
                  </a:lnTo>
                  <a:lnTo>
                    <a:pt x="1380" y="0"/>
                  </a:lnTo>
                  <a:lnTo>
                    <a:pt x="1395" y="0"/>
                  </a:lnTo>
                  <a:lnTo>
                    <a:pt x="1411" y="0"/>
                  </a:lnTo>
                  <a:lnTo>
                    <a:pt x="1419" y="0"/>
                  </a:lnTo>
                  <a:lnTo>
                    <a:pt x="1434" y="0"/>
                  </a:lnTo>
                  <a:lnTo>
                    <a:pt x="1442" y="0"/>
                  </a:lnTo>
                  <a:lnTo>
                    <a:pt x="1457" y="0"/>
                  </a:lnTo>
                  <a:lnTo>
                    <a:pt x="1473" y="0"/>
                  </a:lnTo>
                  <a:lnTo>
                    <a:pt x="1481" y="0"/>
                  </a:lnTo>
                  <a:lnTo>
                    <a:pt x="1496" y="0"/>
                  </a:lnTo>
                  <a:lnTo>
                    <a:pt x="1504" y="0"/>
                  </a:lnTo>
                  <a:lnTo>
                    <a:pt x="1519" y="0"/>
                  </a:lnTo>
                  <a:lnTo>
                    <a:pt x="1535" y="0"/>
                  </a:lnTo>
                  <a:lnTo>
                    <a:pt x="1543" y="0"/>
                  </a:lnTo>
                  <a:lnTo>
                    <a:pt x="1558" y="0"/>
                  </a:lnTo>
                  <a:lnTo>
                    <a:pt x="1566" y="0"/>
                  </a:lnTo>
                  <a:lnTo>
                    <a:pt x="1581" y="0"/>
                  </a:lnTo>
                  <a:lnTo>
                    <a:pt x="1597" y="0"/>
                  </a:lnTo>
                  <a:lnTo>
                    <a:pt x="1605" y="0"/>
                  </a:lnTo>
                  <a:lnTo>
                    <a:pt x="1620" y="0"/>
                  </a:lnTo>
                  <a:lnTo>
                    <a:pt x="1628" y="0"/>
                  </a:lnTo>
                  <a:lnTo>
                    <a:pt x="1643" y="0"/>
                  </a:lnTo>
                  <a:lnTo>
                    <a:pt x="1659" y="0"/>
                  </a:lnTo>
                  <a:lnTo>
                    <a:pt x="1667" y="0"/>
                  </a:lnTo>
                  <a:lnTo>
                    <a:pt x="1682" y="0"/>
                  </a:lnTo>
                  <a:lnTo>
                    <a:pt x="1690" y="0"/>
                  </a:lnTo>
                  <a:lnTo>
                    <a:pt x="1706" y="0"/>
                  </a:lnTo>
                  <a:lnTo>
                    <a:pt x="1721" y="0"/>
                  </a:lnTo>
                  <a:lnTo>
                    <a:pt x="1729" y="0"/>
                  </a:lnTo>
                  <a:lnTo>
                    <a:pt x="1744" y="0"/>
                  </a:lnTo>
                  <a:lnTo>
                    <a:pt x="1752" y="0"/>
                  </a:lnTo>
                  <a:lnTo>
                    <a:pt x="1768" y="0"/>
                  </a:lnTo>
                  <a:lnTo>
                    <a:pt x="1783" y="0"/>
                  </a:lnTo>
                  <a:lnTo>
                    <a:pt x="1791" y="0"/>
                  </a:lnTo>
                  <a:lnTo>
                    <a:pt x="1806" y="0"/>
                  </a:lnTo>
                  <a:lnTo>
                    <a:pt x="1822" y="0"/>
                  </a:lnTo>
                  <a:lnTo>
                    <a:pt x="1830" y="0"/>
                  </a:lnTo>
                  <a:lnTo>
                    <a:pt x="1845" y="0"/>
                  </a:lnTo>
                  <a:lnTo>
                    <a:pt x="1853" y="0"/>
                  </a:lnTo>
                  <a:lnTo>
                    <a:pt x="1868" y="0"/>
                  </a:lnTo>
                  <a:lnTo>
                    <a:pt x="1884" y="0"/>
                  </a:lnTo>
                  <a:lnTo>
                    <a:pt x="1892" y="0"/>
                  </a:lnTo>
                  <a:lnTo>
                    <a:pt x="1907" y="0"/>
                  </a:lnTo>
                  <a:lnTo>
                    <a:pt x="1915" y="0"/>
                  </a:lnTo>
                  <a:lnTo>
                    <a:pt x="1930" y="0"/>
                  </a:lnTo>
                  <a:lnTo>
                    <a:pt x="1946" y="0"/>
                  </a:lnTo>
                  <a:lnTo>
                    <a:pt x="1954" y="0"/>
                  </a:lnTo>
                  <a:lnTo>
                    <a:pt x="1969" y="0"/>
                  </a:lnTo>
                  <a:lnTo>
                    <a:pt x="1977" y="0"/>
                  </a:lnTo>
                  <a:lnTo>
                    <a:pt x="1992" y="0"/>
                  </a:lnTo>
                  <a:lnTo>
                    <a:pt x="2008" y="0"/>
                  </a:lnTo>
                  <a:lnTo>
                    <a:pt x="2016" y="0"/>
                  </a:lnTo>
                  <a:lnTo>
                    <a:pt x="2031" y="0"/>
                  </a:lnTo>
                  <a:lnTo>
                    <a:pt x="2039" y="0"/>
                  </a:lnTo>
                  <a:lnTo>
                    <a:pt x="2054" y="0"/>
                  </a:lnTo>
                  <a:lnTo>
                    <a:pt x="2070" y="0"/>
                  </a:lnTo>
                  <a:lnTo>
                    <a:pt x="2078" y="0"/>
                  </a:lnTo>
                  <a:lnTo>
                    <a:pt x="2093" y="0"/>
                  </a:lnTo>
                  <a:lnTo>
                    <a:pt x="2101" y="0"/>
                  </a:lnTo>
                  <a:lnTo>
                    <a:pt x="2116" y="0"/>
                  </a:lnTo>
                  <a:lnTo>
                    <a:pt x="2132" y="0"/>
                  </a:lnTo>
                  <a:lnTo>
                    <a:pt x="2140" y="0"/>
                  </a:lnTo>
                  <a:lnTo>
                    <a:pt x="2155" y="0"/>
                  </a:lnTo>
                  <a:lnTo>
                    <a:pt x="2171" y="0"/>
                  </a:lnTo>
                  <a:lnTo>
                    <a:pt x="2178" y="0"/>
                  </a:lnTo>
                  <a:lnTo>
                    <a:pt x="2194" y="0"/>
                  </a:lnTo>
                  <a:lnTo>
                    <a:pt x="2202" y="0"/>
                  </a:lnTo>
                  <a:lnTo>
                    <a:pt x="2217" y="0"/>
                  </a:lnTo>
                  <a:lnTo>
                    <a:pt x="2233" y="0"/>
                  </a:lnTo>
                  <a:lnTo>
                    <a:pt x="2240" y="0"/>
                  </a:lnTo>
                  <a:lnTo>
                    <a:pt x="2256" y="0"/>
                  </a:lnTo>
                  <a:lnTo>
                    <a:pt x="2264" y="0"/>
                  </a:lnTo>
                  <a:lnTo>
                    <a:pt x="2279" y="0"/>
                  </a:lnTo>
                  <a:lnTo>
                    <a:pt x="2295" y="0"/>
                  </a:lnTo>
                  <a:lnTo>
                    <a:pt x="2302" y="0"/>
                  </a:lnTo>
                  <a:lnTo>
                    <a:pt x="2318" y="0"/>
                  </a:lnTo>
                  <a:lnTo>
                    <a:pt x="2326" y="0"/>
                  </a:lnTo>
                  <a:lnTo>
                    <a:pt x="2341" y="0"/>
                  </a:lnTo>
                  <a:lnTo>
                    <a:pt x="2357" y="0"/>
                  </a:lnTo>
                  <a:lnTo>
                    <a:pt x="2364" y="0"/>
                  </a:lnTo>
                  <a:lnTo>
                    <a:pt x="2380" y="0"/>
                  </a:lnTo>
                  <a:lnTo>
                    <a:pt x="2388" y="0"/>
                  </a:lnTo>
                  <a:lnTo>
                    <a:pt x="2403" y="0"/>
                  </a:lnTo>
                  <a:lnTo>
                    <a:pt x="2419" y="0"/>
                  </a:lnTo>
                  <a:lnTo>
                    <a:pt x="2426" y="0"/>
                  </a:lnTo>
                  <a:lnTo>
                    <a:pt x="2442" y="0"/>
                  </a:lnTo>
                  <a:lnTo>
                    <a:pt x="2450" y="0"/>
                  </a:lnTo>
                  <a:lnTo>
                    <a:pt x="2465" y="0"/>
                  </a:lnTo>
                  <a:lnTo>
                    <a:pt x="2481" y="0"/>
                  </a:lnTo>
                  <a:lnTo>
                    <a:pt x="2488" y="0"/>
                  </a:lnTo>
                  <a:lnTo>
                    <a:pt x="2504" y="0"/>
                  </a:lnTo>
                  <a:lnTo>
                    <a:pt x="2512" y="0"/>
                  </a:lnTo>
                  <a:lnTo>
                    <a:pt x="2527" y="0"/>
                  </a:lnTo>
                  <a:lnTo>
                    <a:pt x="2543" y="0"/>
                  </a:lnTo>
                  <a:lnTo>
                    <a:pt x="2550" y="0"/>
                  </a:lnTo>
                  <a:lnTo>
                    <a:pt x="2566" y="0"/>
                  </a:lnTo>
                  <a:lnTo>
                    <a:pt x="2581" y="0"/>
                  </a:lnTo>
                  <a:lnTo>
                    <a:pt x="2589" y="0"/>
                  </a:lnTo>
                  <a:lnTo>
                    <a:pt x="2605" y="0"/>
                  </a:lnTo>
                  <a:lnTo>
                    <a:pt x="2612" y="0"/>
                  </a:lnTo>
                  <a:lnTo>
                    <a:pt x="2628" y="0"/>
                  </a:lnTo>
                  <a:lnTo>
                    <a:pt x="2643" y="0"/>
                  </a:lnTo>
                  <a:lnTo>
                    <a:pt x="2651" y="0"/>
                  </a:lnTo>
                  <a:lnTo>
                    <a:pt x="2667" y="0"/>
                  </a:lnTo>
                  <a:lnTo>
                    <a:pt x="2674" y="0"/>
                  </a:lnTo>
                  <a:lnTo>
                    <a:pt x="2690" y="0"/>
                  </a:lnTo>
                  <a:lnTo>
                    <a:pt x="2705" y="0"/>
                  </a:lnTo>
                  <a:lnTo>
                    <a:pt x="2713" y="0"/>
                  </a:lnTo>
                  <a:lnTo>
                    <a:pt x="2729" y="0"/>
                  </a:lnTo>
                  <a:lnTo>
                    <a:pt x="2736" y="0"/>
                  </a:lnTo>
                  <a:lnTo>
                    <a:pt x="2752" y="0"/>
                  </a:lnTo>
                  <a:lnTo>
                    <a:pt x="2767" y="0"/>
                  </a:lnTo>
                  <a:lnTo>
                    <a:pt x="2775" y="0"/>
                  </a:lnTo>
                  <a:lnTo>
                    <a:pt x="2791" y="0"/>
                  </a:lnTo>
                  <a:lnTo>
                    <a:pt x="2798" y="0"/>
                  </a:lnTo>
                  <a:lnTo>
                    <a:pt x="2814" y="0"/>
                  </a:lnTo>
                  <a:lnTo>
                    <a:pt x="2829" y="0"/>
                  </a:lnTo>
                  <a:lnTo>
                    <a:pt x="2837" y="0"/>
                  </a:lnTo>
                  <a:lnTo>
                    <a:pt x="2853" y="0"/>
                  </a:lnTo>
                  <a:lnTo>
                    <a:pt x="2860" y="0"/>
                  </a:lnTo>
                  <a:lnTo>
                    <a:pt x="2876" y="0"/>
                  </a:lnTo>
                  <a:lnTo>
                    <a:pt x="2891" y="0"/>
                  </a:lnTo>
                  <a:lnTo>
                    <a:pt x="2899" y="0"/>
                  </a:lnTo>
                  <a:lnTo>
                    <a:pt x="2915" y="0"/>
                  </a:lnTo>
                  <a:lnTo>
                    <a:pt x="2930" y="0"/>
                  </a:lnTo>
                  <a:lnTo>
                    <a:pt x="2938" y="0"/>
                  </a:lnTo>
                  <a:lnTo>
                    <a:pt x="2954" y="0"/>
                  </a:lnTo>
                  <a:lnTo>
                    <a:pt x="2961" y="0"/>
                  </a:lnTo>
                  <a:lnTo>
                    <a:pt x="2977" y="0"/>
                  </a:lnTo>
                  <a:lnTo>
                    <a:pt x="2992" y="0"/>
                  </a:lnTo>
                  <a:lnTo>
                    <a:pt x="3000" y="0"/>
                  </a:lnTo>
                  <a:lnTo>
                    <a:pt x="3016" y="0"/>
                  </a:lnTo>
                  <a:lnTo>
                    <a:pt x="3023" y="0"/>
                  </a:lnTo>
                  <a:lnTo>
                    <a:pt x="3039" y="0"/>
                  </a:lnTo>
                  <a:lnTo>
                    <a:pt x="3054" y="0"/>
                  </a:lnTo>
                  <a:lnTo>
                    <a:pt x="3062" y="0"/>
                  </a:lnTo>
                  <a:lnTo>
                    <a:pt x="3078" y="0"/>
                  </a:lnTo>
                  <a:lnTo>
                    <a:pt x="3085" y="0"/>
                  </a:lnTo>
                  <a:lnTo>
                    <a:pt x="3101" y="0"/>
                  </a:lnTo>
                  <a:lnTo>
                    <a:pt x="3116" y="0"/>
                  </a:lnTo>
                  <a:lnTo>
                    <a:pt x="3124" y="0"/>
                  </a:lnTo>
                  <a:lnTo>
                    <a:pt x="3140" y="0"/>
                  </a:lnTo>
                  <a:lnTo>
                    <a:pt x="3147" y="0"/>
                  </a:lnTo>
                  <a:lnTo>
                    <a:pt x="3163" y="0"/>
                  </a:lnTo>
                  <a:lnTo>
                    <a:pt x="3178" y="0"/>
                  </a:lnTo>
                  <a:lnTo>
                    <a:pt x="3186" y="0"/>
                  </a:lnTo>
                  <a:lnTo>
                    <a:pt x="3202" y="0"/>
                  </a:lnTo>
                  <a:lnTo>
                    <a:pt x="3209" y="0"/>
                  </a:lnTo>
                  <a:lnTo>
                    <a:pt x="3225" y="0"/>
                  </a:lnTo>
                  <a:lnTo>
                    <a:pt x="3240" y="0"/>
                  </a:lnTo>
                  <a:lnTo>
                    <a:pt x="3248" y="0"/>
                  </a:lnTo>
                  <a:lnTo>
                    <a:pt x="3264" y="0"/>
                  </a:lnTo>
                  <a:lnTo>
                    <a:pt x="3271" y="0"/>
                  </a:lnTo>
                  <a:lnTo>
                    <a:pt x="3287" y="0"/>
                  </a:lnTo>
                  <a:lnTo>
                    <a:pt x="3302" y="0"/>
                  </a:lnTo>
                  <a:lnTo>
                    <a:pt x="3310" y="0"/>
                  </a:lnTo>
                  <a:lnTo>
                    <a:pt x="3326" y="0"/>
                  </a:lnTo>
                  <a:lnTo>
                    <a:pt x="3341" y="0"/>
                  </a:lnTo>
                  <a:lnTo>
                    <a:pt x="3349" y="0"/>
                  </a:lnTo>
                  <a:lnTo>
                    <a:pt x="3364" y="0"/>
                  </a:lnTo>
                  <a:lnTo>
                    <a:pt x="3372" y="0"/>
                  </a:lnTo>
                  <a:lnTo>
                    <a:pt x="3388" y="0"/>
                  </a:lnTo>
                  <a:lnTo>
                    <a:pt x="3403" y="0"/>
                  </a:lnTo>
                  <a:lnTo>
                    <a:pt x="3411" y="0"/>
                  </a:lnTo>
                  <a:lnTo>
                    <a:pt x="3426" y="0"/>
                  </a:lnTo>
                  <a:lnTo>
                    <a:pt x="3434" y="0"/>
                  </a:lnTo>
                  <a:lnTo>
                    <a:pt x="3450" y="0"/>
                  </a:lnTo>
                  <a:lnTo>
                    <a:pt x="3465" y="0"/>
                  </a:lnTo>
                  <a:lnTo>
                    <a:pt x="3473" y="0"/>
                  </a:lnTo>
                  <a:lnTo>
                    <a:pt x="3488" y="0"/>
                  </a:lnTo>
                  <a:lnTo>
                    <a:pt x="3496" y="0"/>
                  </a:lnTo>
                  <a:lnTo>
                    <a:pt x="3512" y="0"/>
                  </a:lnTo>
                  <a:lnTo>
                    <a:pt x="3527" y="0"/>
                  </a:lnTo>
                  <a:lnTo>
                    <a:pt x="3535" y="0"/>
                  </a:lnTo>
                  <a:lnTo>
                    <a:pt x="3550" y="0"/>
                  </a:lnTo>
                  <a:lnTo>
                    <a:pt x="3558" y="0"/>
                  </a:lnTo>
                  <a:lnTo>
                    <a:pt x="3574" y="0"/>
                  </a:lnTo>
                  <a:lnTo>
                    <a:pt x="3589" y="0"/>
                  </a:lnTo>
                  <a:lnTo>
                    <a:pt x="3597" y="0"/>
                  </a:lnTo>
                  <a:lnTo>
                    <a:pt x="3612" y="0"/>
                  </a:lnTo>
                  <a:lnTo>
                    <a:pt x="3620" y="0"/>
                  </a:lnTo>
                  <a:lnTo>
                    <a:pt x="3636" y="0"/>
                  </a:lnTo>
                  <a:lnTo>
                    <a:pt x="3651" y="0"/>
                  </a:lnTo>
                  <a:lnTo>
                    <a:pt x="3659" y="0"/>
                  </a:lnTo>
                  <a:lnTo>
                    <a:pt x="3674" y="0"/>
                  </a:lnTo>
                  <a:lnTo>
                    <a:pt x="3682" y="0"/>
                  </a:lnTo>
                  <a:lnTo>
                    <a:pt x="3698" y="0"/>
                  </a:lnTo>
                  <a:lnTo>
                    <a:pt x="3713" y="0"/>
                  </a:lnTo>
                  <a:lnTo>
                    <a:pt x="3721" y="0"/>
                  </a:lnTo>
                  <a:lnTo>
                    <a:pt x="3736" y="0"/>
                  </a:lnTo>
                  <a:lnTo>
                    <a:pt x="3752" y="0"/>
                  </a:lnTo>
                  <a:lnTo>
                    <a:pt x="3760" y="0"/>
                  </a:lnTo>
                  <a:lnTo>
                    <a:pt x="3775" y="0"/>
                  </a:lnTo>
                  <a:lnTo>
                    <a:pt x="3783" y="0"/>
                  </a:lnTo>
                  <a:lnTo>
                    <a:pt x="3798" y="0"/>
                  </a:lnTo>
                  <a:lnTo>
                    <a:pt x="3814" y="0"/>
                  </a:lnTo>
                  <a:lnTo>
                    <a:pt x="3822" y="0"/>
                  </a:lnTo>
                  <a:lnTo>
                    <a:pt x="3837" y="0"/>
                  </a:lnTo>
                  <a:lnTo>
                    <a:pt x="3845" y="0"/>
                  </a:lnTo>
                  <a:lnTo>
                    <a:pt x="3860" y="0"/>
                  </a:lnTo>
                  <a:lnTo>
                    <a:pt x="3860" y="0"/>
                  </a:lnTo>
                </a:path>
              </a:pathLst>
            </a:custGeom>
            <a:noFill/>
            <a:ln w="0">
              <a:solidFill>
                <a:srgbClr val="007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042" name="Freeform 58"/>
            <p:cNvSpPr>
              <a:spLocks/>
            </p:cNvSpPr>
            <p:nvPr/>
          </p:nvSpPr>
          <p:spPr bwMode="auto">
            <a:xfrm>
              <a:off x="912" y="2169"/>
              <a:ext cx="3860" cy="422"/>
            </a:xfrm>
            <a:custGeom>
              <a:avLst/>
              <a:gdLst>
                <a:gd name="T0" fmla="*/ 39 w 3860"/>
                <a:gd name="T1" fmla="*/ 422 h 422"/>
                <a:gd name="T2" fmla="*/ 101 w 3860"/>
                <a:gd name="T3" fmla="*/ 422 h 422"/>
                <a:gd name="T4" fmla="*/ 163 w 3860"/>
                <a:gd name="T5" fmla="*/ 422 h 422"/>
                <a:gd name="T6" fmla="*/ 225 w 3860"/>
                <a:gd name="T7" fmla="*/ 422 h 422"/>
                <a:gd name="T8" fmla="*/ 287 w 3860"/>
                <a:gd name="T9" fmla="*/ 422 h 422"/>
                <a:gd name="T10" fmla="*/ 349 w 3860"/>
                <a:gd name="T11" fmla="*/ 422 h 422"/>
                <a:gd name="T12" fmla="*/ 411 w 3860"/>
                <a:gd name="T13" fmla="*/ 422 h 422"/>
                <a:gd name="T14" fmla="*/ 473 w 3860"/>
                <a:gd name="T15" fmla="*/ 422 h 422"/>
                <a:gd name="T16" fmla="*/ 535 w 3860"/>
                <a:gd name="T17" fmla="*/ 422 h 422"/>
                <a:gd name="T18" fmla="*/ 597 w 3860"/>
                <a:gd name="T19" fmla="*/ 422 h 422"/>
                <a:gd name="T20" fmla="*/ 659 w 3860"/>
                <a:gd name="T21" fmla="*/ 422 h 422"/>
                <a:gd name="T22" fmla="*/ 721 w 3860"/>
                <a:gd name="T23" fmla="*/ 422 h 422"/>
                <a:gd name="T24" fmla="*/ 783 w 3860"/>
                <a:gd name="T25" fmla="*/ 422 h 422"/>
                <a:gd name="T26" fmla="*/ 845 w 3860"/>
                <a:gd name="T27" fmla="*/ 422 h 422"/>
                <a:gd name="T28" fmla="*/ 907 w 3860"/>
                <a:gd name="T29" fmla="*/ 422 h 422"/>
                <a:gd name="T30" fmla="*/ 969 w 3860"/>
                <a:gd name="T31" fmla="*/ 422 h 422"/>
                <a:gd name="T32" fmla="*/ 1031 w 3860"/>
                <a:gd name="T33" fmla="*/ 422 h 422"/>
                <a:gd name="T34" fmla="*/ 1093 w 3860"/>
                <a:gd name="T35" fmla="*/ 422 h 422"/>
                <a:gd name="T36" fmla="*/ 1155 w 3860"/>
                <a:gd name="T37" fmla="*/ 422 h 422"/>
                <a:gd name="T38" fmla="*/ 1217 w 3860"/>
                <a:gd name="T39" fmla="*/ 422 h 422"/>
                <a:gd name="T40" fmla="*/ 1279 w 3860"/>
                <a:gd name="T41" fmla="*/ 422 h 422"/>
                <a:gd name="T42" fmla="*/ 1341 w 3860"/>
                <a:gd name="T43" fmla="*/ 422 h 422"/>
                <a:gd name="T44" fmla="*/ 1411 w 3860"/>
                <a:gd name="T45" fmla="*/ 422 h 422"/>
                <a:gd name="T46" fmla="*/ 1473 w 3860"/>
                <a:gd name="T47" fmla="*/ 422 h 422"/>
                <a:gd name="T48" fmla="*/ 1535 w 3860"/>
                <a:gd name="T49" fmla="*/ 422 h 422"/>
                <a:gd name="T50" fmla="*/ 1597 w 3860"/>
                <a:gd name="T51" fmla="*/ 422 h 422"/>
                <a:gd name="T52" fmla="*/ 1659 w 3860"/>
                <a:gd name="T53" fmla="*/ 422 h 422"/>
                <a:gd name="T54" fmla="*/ 1721 w 3860"/>
                <a:gd name="T55" fmla="*/ 422 h 422"/>
                <a:gd name="T56" fmla="*/ 1783 w 3860"/>
                <a:gd name="T57" fmla="*/ 422 h 422"/>
                <a:gd name="T58" fmla="*/ 1845 w 3860"/>
                <a:gd name="T59" fmla="*/ 422 h 422"/>
                <a:gd name="T60" fmla="*/ 1907 w 3860"/>
                <a:gd name="T61" fmla="*/ 422 h 422"/>
                <a:gd name="T62" fmla="*/ 1969 w 3860"/>
                <a:gd name="T63" fmla="*/ 117 h 422"/>
                <a:gd name="T64" fmla="*/ 2031 w 3860"/>
                <a:gd name="T65" fmla="*/ 32 h 422"/>
                <a:gd name="T66" fmla="*/ 2093 w 3860"/>
                <a:gd name="T67" fmla="*/ 39 h 422"/>
                <a:gd name="T68" fmla="*/ 2155 w 3860"/>
                <a:gd name="T69" fmla="*/ 39 h 422"/>
                <a:gd name="T70" fmla="*/ 2217 w 3860"/>
                <a:gd name="T71" fmla="*/ 65 h 422"/>
                <a:gd name="T72" fmla="*/ 2279 w 3860"/>
                <a:gd name="T73" fmla="*/ 97 h 422"/>
                <a:gd name="T74" fmla="*/ 2341 w 3860"/>
                <a:gd name="T75" fmla="*/ 422 h 422"/>
                <a:gd name="T76" fmla="*/ 2403 w 3860"/>
                <a:gd name="T77" fmla="*/ 422 h 422"/>
                <a:gd name="T78" fmla="*/ 2465 w 3860"/>
                <a:gd name="T79" fmla="*/ 422 h 422"/>
                <a:gd name="T80" fmla="*/ 2527 w 3860"/>
                <a:gd name="T81" fmla="*/ 422 h 422"/>
                <a:gd name="T82" fmla="*/ 2589 w 3860"/>
                <a:gd name="T83" fmla="*/ 422 h 422"/>
                <a:gd name="T84" fmla="*/ 2651 w 3860"/>
                <a:gd name="T85" fmla="*/ 422 h 422"/>
                <a:gd name="T86" fmla="*/ 2713 w 3860"/>
                <a:gd name="T87" fmla="*/ 97 h 422"/>
                <a:gd name="T88" fmla="*/ 2775 w 3860"/>
                <a:gd name="T89" fmla="*/ 0 h 422"/>
                <a:gd name="T90" fmla="*/ 2837 w 3860"/>
                <a:gd name="T91" fmla="*/ 32 h 422"/>
                <a:gd name="T92" fmla="*/ 2899 w 3860"/>
                <a:gd name="T93" fmla="*/ 110 h 422"/>
                <a:gd name="T94" fmla="*/ 2961 w 3860"/>
                <a:gd name="T95" fmla="*/ 207 h 422"/>
                <a:gd name="T96" fmla="*/ 3023 w 3860"/>
                <a:gd name="T97" fmla="*/ 422 h 422"/>
                <a:gd name="T98" fmla="*/ 3085 w 3860"/>
                <a:gd name="T99" fmla="*/ 422 h 422"/>
                <a:gd name="T100" fmla="*/ 3147 w 3860"/>
                <a:gd name="T101" fmla="*/ 422 h 422"/>
                <a:gd name="T102" fmla="*/ 3209 w 3860"/>
                <a:gd name="T103" fmla="*/ 422 h 422"/>
                <a:gd name="T104" fmla="*/ 3271 w 3860"/>
                <a:gd name="T105" fmla="*/ 422 h 422"/>
                <a:gd name="T106" fmla="*/ 3341 w 3860"/>
                <a:gd name="T107" fmla="*/ 422 h 422"/>
                <a:gd name="T108" fmla="*/ 3403 w 3860"/>
                <a:gd name="T109" fmla="*/ 422 h 422"/>
                <a:gd name="T110" fmla="*/ 3465 w 3860"/>
                <a:gd name="T111" fmla="*/ 422 h 422"/>
                <a:gd name="T112" fmla="*/ 3527 w 3860"/>
                <a:gd name="T113" fmla="*/ 422 h 422"/>
                <a:gd name="T114" fmla="*/ 3589 w 3860"/>
                <a:gd name="T115" fmla="*/ 188 h 422"/>
                <a:gd name="T116" fmla="*/ 3651 w 3860"/>
                <a:gd name="T117" fmla="*/ 71 h 422"/>
                <a:gd name="T118" fmla="*/ 3713 w 3860"/>
                <a:gd name="T119" fmla="*/ 78 h 422"/>
                <a:gd name="T120" fmla="*/ 3775 w 3860"/>
                <a:gd name="T121" fmla="*/ 78 h 422"/>
                <a:gd name="T122" fmla="*/ 3837 w 3860"/>
                <a:gd name="T123" fmla="*/ 97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60" h="422">
                  <a:moveTo>
                    <a:pt x="0" y="422"/>
                  </a:moveTo>
                  <a:lnTo>
                    <a:pt x="0" y="422"/>
                  </a:lnTo>
                  <a:lnTo>
                    <a:pt x="16" y="422"/>
                  </a:lnTo>
                  <a:lnTo>
                    <a:pt x="23" y="422"/>
                  </a:lnTo>
                  <a:lnTo>
                    <a:pt x="39" y="422"/>
                  </a:lnTo>
                  <a:lnTo>
                    <a:pt x="47" y="422"/>
                  </a:lnTo>
                  <a:lnTo>
                    <a:pt x="62" y="422"/>
                  </a:lnTo>
                  <a:lnTo>
                    <a:pt x="78" y="422"/>
                  </a:lnTo>
                  <a:lnTo>
                    <a:pt x="85" y="422"/>
                  </a:lnTo>
                  <a:lnTo>
                    <a:pt x="101" y="422"/>
                  </a:lnTo>
                  <a:lnTo>
                    <a:pt x="109" y="422"/>
                  </a:lnTo>
                  <a:lnTo>
                    <a:pt x="124" y="422"/>
                  </a:lnTo>
                  <a:lnTo>
                    <a:pt x="140" y="422"/>
                  </a:lnTo>
                  <a:lnTo>
                    <a:pt x="147" y="422"/>
                  </a:lnTo>
                  <a:lnTo>
                    <a:pt x="163" y="422"/>
                  </a:lnTo>
                  <a:lnTo>
                    <a:pt x="171" y="422"/>
                  </a:lnTo>
                  <a:lnTo>
                    <a:pt x="186" y="422"/>
                  </a:lnTo>
                  <a:lnTo>
                    <a:pt x="202" y="422"/>
                  </a:lnTo>
                  <a:lnTo>
                    <a:pt x="209" y="422"/>
                  </a:lnTo>
                  <a:lnTo>
                    <a:pt x="225" y="422"/>
                  </a:lnTo>
                  <a:lnTo>
                    <a:pt x="240" y="422"/>
                  </a:lnTo>
                  <a:lnTo>
                    <a:pt x="248" y="422"/>
                  </a:lnTo>
                  <a:lnTo>
                    <a:pt x="264" y="422"/>
                  </a:lnTo>
                  <a:lnTo>
                    <a:pt x="271" y="422"/>
                  </a:lnTo>
                  <a:lnTo>
                    <a:pt x="287" y="422"/>
                  </a:lnTo>
                  <a:lnTo>
                    <a:pt x="302" y="422"/>
                  </a:lnTo>
                  <a:lnTo>
                    <a:pt x="310" y="422"/>
                  </a:lnTo>
                  <a:lnTo>
                    <a:pt x="326" y="422"/>
                  </a:lnTo>
                  <a:lnTo>
                    <a:pt x="333" y="422"/>
                  </a:lnTo>
                  <a:lnTo>
                    <a:pt x="349" y="422"/>
                  </a:lnTo>
                  <a:lnTo>
                    <a:pt x="364" y="422"/>
                  </a:lnTo>
                  <a:lnTo>
                    <a:pt x="372" y="422"/>
                  </a:lnTo>
                  <a:lnTo>
                    <a:pt x="388" y="422"/>
                  </a:lnTo>
                  <a:lnTo>
                    <a:pt x="395" y="422"/>
                  </a:lnTo>
                  <a:lnTo>
                    <a:pt x="411" y="422"/>
                  </a:lnTo>
                  <a:lnTo>
                    <a:pt x="426" y="422"/>
                  </a:lnTo>
                  <a:lnTo>
                    <a:pt x="434" y="422"/>
                  </a:lnTo>
                  <a:lnTo>
                    <a:pt x="450" y="422"/>
                  </a:lnTo>
                  <a:lnTo>
                    <a:pt x="458" y="422"/>
                  </a:lnTo>
                  <a:lnTo>
                    <a:pt x="473" y="422"/>
                  </a:lnTo>
                  <a:lnTo>
                    <a:pt x="489" y="422"/>
                  </a:lnTo>
                  <a:lnTo>
                    <a:pt x="496" y="422"/>
                  </a:lnTo>
                  <a:lnTo>
                    <a:pt x="512" y="422"/>
                  </a:lnTo>
                  <a:lnTo>
                    <a:pt x="520" y="422"/>
                  </a:lnTo>
                  <a:lnTo>
                    <a:pt x="535" y="422"/>
                  </a:lnTo>
                  <a:lnTo>
                    <a:pt x="551" y="422"/>
                  </a:lnTo>
                  <a:lnTo>
                    <a:pt x="558" y="422"/>
                  </a:lnTo>
                  <a:lnTo>
                    <a:pt x="574" y="422"/>
                  </a:lnTo>
                  <a:lnTo>
                    <a:pt x="582" y="422"/>
                  </a:lnTo>
                  <a:lnTo>
                    <a:pt x="597" y="422"/>
                  </a:lnTo>
                  <a:lnTo>
                    <a:pt x="613" y="422"/>
                  </a:lnTo>
                  <a:lnTo>
                    <a:pt x="620" y="422"/>
                  </a:lnTo>
                  <a:lnTo>
                    <a:pt x="636" y="422"/>
                  </a:lnTo>
                  <a:lnTo>
                    <a:pt x="651" y="422"/>
                  </a:lnTo>
                  <a:lnTo>
                    <a:pt x="659" y="422"/>
                  </a:lnTo>
                  <a:lnTo>
                    <a:pt x="675" y="422"/>
                  </a:lnTo>
                  <a:lnTo>
                    <a:pt x="682" y="422"/>
                  </a:lnTo>
                  <a:lnTo>
                    <a:pt x="698" y="422"/>
                  </a:lnTo>
                  <a:lnTo>
                    <a:pt x="713" y="422"/>
                  </a:lnTo>
                  <a:lnTo>
                    <a:pt x="721" y="422"/>
                  </a:lnTo>
                  <a:lnTo>
                    <a:pt x="737" y="422"/>
                  </a:lnTo>
                  <a:lnTo>
                    <a:pt x="744" y="422"/>
                  </a:lnTo>
                  <a:lnTo>
                    <a:pt x="760" y="422"/>
                  </a:lnTo>
                  <a:lnTo>
                    <a:pt x="775" y="422"/>
                  </a:lnTo>
                  <a:lnTo>
                    <a:pt x="783" y="422"/>
                  </a:lnTo>
                  <a:lnTo>
                    <a:pt x="799" y="422"/>
                  </a:lnTo>
                  <a:lnTo>
                    <a:pt x="806" y="422"/>
                  </a:lnTo>
                  <a:lnTo>
                    <a:pt x="822" y="422"/>
                  </a:lnTo>
                  <a:lnTo>
                    <a:pt x="837" y="422"/>
                  </a:lnTo>
                  <a:lnTo>
                    <a:pt x="845" y="422"/>
                  </a:lnTo>
                  <a:lnTo>
                    <a:pt x="861" y="422"/>
                  </a:lnTo>
                  <a:lnTo>
                    <a:pt x="868" y="422"/>
                  </a:lnTo>
                  <a:lnTo>
                    <a:pt x="884" y="422"/>
                  </a:lnTo>
                  <a:lnTo>
                    <a:pt x="899" y="422"/>
                  </a:lnTo>
                  <a:lnTo>
                    <a:pt x="907" y="422"/>
                  </a:lnTo>
                  <a:lnTo>
                    <a:pt x="923" y="422"/>
                  </a:lnTo>
                  <a:lnTo>
                    <a:pt x="930" y="422"/>
                  </a:lnTo>
                  <a:lnTo>
                    <a:pt x="946" y="422"/>
                  </a:lnTo>
                  <a:lnTo>
                    <a:pt x="961" y="422"/>
                  </a:lnTo>
                  <a:lnTo>
                    <a:pt x="969" y="422"/>
                  </a:lnTo>
                  <a:lnTo>
                    <a:pt x="985" y="422"/>
                  </a:lnTo>
                  <a:lnTo>
                    <a:pt x="1000" y="422"/>
                  </a:lnTo>
                  <a:lnTo>
                    <a:pt x="1008" y="422"/>
                  </a:lnTo>
                  <a:lnTo>
                    <a:pt x="1023" y="422"/>
                  </a:lnTo>
                  <a:lnTo>
                    <a:pt x="1031" y="422"/>
                  </a:lnTo>
                  <a:lnTo>
                    <a:pt x="1047" y="422"/>
                  </a:lnTo>
                  <a:lnTo>
                    <a:pt x="1062" y="422"/>
                  </a:lnTo>
                  <a:lnTo>
                    <a:pt x="1070" y="422"/>
                  </a:lnTo>
                  <a:lnTo>
                    <a:pt x="1085" y="422"/>
                  </a:lnTo>
                  <a:lnTo>
                    <a:pt x="1093" y="422"/>
                  </a:lnTo>
                  <a:lnTo>
                    <a:pt x="1109" y="422"/>
                  </a:lnTo>
                  <a:lnTo>
                    <a:pt x="1124" y="422"/>
                  </a:lnTo>
                  <a:lnTo>
                    <a:pt x="1132" y="422"/>
                  </a:lnTo>
                  <a:lnTo>
                    <a:pt x="1147" y="422"/>
                  </a:lnTo>
                  <a:lnTo>
                    <a:pt x="1155" y="422"/>
                  </a:lnTo>
                  <a:lnTo>
                    <a:pt x="1171" y="422"/>
                  </a:lnTo>
                  <a:lnTo>
                    <a:pt x="1186" y="422"/>
                  </a:lnTo>
                  <a:lnTo>
                    <a:pt x="1194" y="422"/>
                  </a:lnTo>
                  <a:lnTo>
                    <a:pt x="1209" y="422"/>
                  </a:lnTo>
                  <a:lnTo>
                    <a:pt x="1217" y="422"/>
                  </a:lnTo>
                  <a:lnTo>
                    <a:pt x="1233" y="422"/>
                  </a:lnTo>
                  <a:lnTo>
                    <a:pt x="1248" y="422"/>
                  </a:lnTo>
                  <a:lnTo>
                    <a:pt x="1256" y="422"/>
                  </a:lnTo>
                  <a:lnTo>
                    <a:pt x="1271" y="422"/>
                  </a:lnTo>
                  <a:lnTo>
                    <a:pt x="1279" y="422"/>
                  </a:lnTo>
                  <a:lnTo>
                    <a:pt x="1295" y="422"/>
                  </a:lnTo>
                  <a:lnTo>
                    <a:pt x="1310" y="422"/>
                  </a:lnTo>
                  <a:lnTo>
                    <a:pt x="1318" y="422"/>
                  </a:lnTo>
                  <a:lnTo>
                    <a:pt x="1333" y="422"/>
                  </a:lnTo>
                  <a:lnTo>
                    <a:pt x="1341" y="422"/>
                  </a:lnTo>
                  <a:lnTo>
                    <a:pt x="1357" y="422"/>
                  </a:lnTo>
                  <a:lnTo>
                    <a:pt x="1372" y="422"/>
                  </a:lnTo>
                  <a:lnTo>
                    <a:pt x="1380" y="422"/>
                  </a:lnTo>
                  <a:lnTo>
                    <a:pt x="1395" y="422"/>
                  </a:lnTo>
                  <a:lnTo>
                    <a:pt x="1411" y="422"/>
                  </a:lnTo>
                  <a:lnTo>
                    <a:pt x="1419" y="422"/>
                  </a:lnTo>
                  <a:lnTo>
                    <a:pt x="1434" y="422"/>
                  </a:lnTo>
                  <a:lnTo>
                    <a:pt x="1442" y="422"/>
                  </a:lnTo>
                  <a:lnTo>
                    <a:pt x="1457" y="422"/>
                  </a:lnTo>
                  <a:lnTo>
                    <a:pt x="1473" y="422"/>
                  </a:lnTo>
                  <a:lnTo>
                    <a:pt x="1481" y="422"/>
                  </a:lnTo>
                  <a:lnTo>
                    <a:pt x="1496" y="422"/>
                  </a:lnTo>
                  <a:lnTo>
                    <a:pt x="1504" y="422"/>
                  </a:lnTo>
                  <a:lnTo>
                    <a:pt x="1519" y="422"/>
                  </a:lnTo>
                  <a:lnTo>
                    <a:pt x="1535" y="422"/>
                  </a:lnTo>
                  <a:lnTo>
                    <a:pt x="1543" y="422"/>
                  </a:lnTo>
                  <a:lnTo>
                    <a:pt x="1558" y="422"/>
                  </a:lnTo>
                  <a:lnTo>
                    <a:pt x="1566" y="422"/>
                  </a:lnTo>
                  <a:lnTo>
                    <a:pt x="1581" y="422"/>
                  </a:lnTo>
                  <a:lnTo>
                    <a:pt x="1597" y="422"/>
                  </a:lnTo>
                  <a:lnTo>
                    <a:pt x="1605" y="422"/>
                  </a:lnTo>
                  <a:lnTo>
                    <a:pt x="1620" y="422"/>
                  </a:lnTo>
                  <a:lnTo>
                    <a:pt x="1628" y="422"/>
                  </a:lnTo>
                  <a:lnTo>
                    <a:pt x="1643" y="422"/>
                  </a:lnTo>
                  <a:lnTo>
                    <a:pt x="1659" y="422"/>
                  </a:lnTo>
                  <a:lnTo>
                    <a:pt x="1667" y="422"/>
                  </a:lnTo>
                  <a:lnTo>
                    <a:pt x="1682" y="422"/>
                  </a:lnTo>
                  <a:lnTo>
                    <a:pt x="1690" y="422"/>
                  </a:lnTo>
                  <a:lnTo>
                    <a:pt x="1706" y="422"/>
                  </a:lnTo>
                  <a:lnTo>
                    <a:pt x="1721" y="422"/>
                  </a:lnTo>
                  <a:lnTo>
                    <a:pt x="1729" y="422"/>
                  </a:lnTo>
                  <a:lnTo>
                    <a:pt x="1744" y="422"/>
                  </a:lnTo>
                  <a:lnTo>
                    <a:pt x="1752" y="422"/>
                  </a:lnTo>
                  <a:lnTo>
                    <a:pt x="1768" y="422"/>
                  </a:lnTo>
                  <a:lnTo>
                    <a:pt x="1783" y="422"/>
                  </a:lnTo>
                  <a:lnTo>
                    <a:pt x="1791" y="422"/>
                  </a:lnTo>
                  <a:lnTo>
                    <a:pt x="1806" y="422"/>
                  </a:lnTo>
                  <a:lnTo>
                    <a:pt x="1822" y="422"/>
                  </a:lnTo>
                  <a:lnTo>
                    <a:pt x="1830" y="422"/>
                  </a:lnTo>
                  <a:lnTo>
                    <a:pt x="1845" y="422"/>
                  </a:lnTo>
                  <a:lnTo>
                    <a:pt x="1853" y="422"/>
                  </a:lnTo>
                  <a:lnTo>
                    <a:pt x="1868" y="422"/>
                  </a:lnTo>
                  <a:lnTo>
                    <a:pt x="1884" y="422"/>
                  </a:lnTo>
                  <a:lnTo>
                    <a:pt x="1892" y="422"/>
                  </a:lnTo>
                  <a:lnTo>
                    <a:pt x="1907" y="422"/>
                  </a:lnTo>
                  <a:lnTo>
                    <a:pt x="1915" y="422"/>
                  </a:lnTo>
                  <a:lnTo>
                    <a:pt x="1930" y="285"/>
                  </a:lnTo>
                  <a:lnTo>
                    <a:pt x="1946" y="194"/>
                  </a:lnTo>
                  <a:lnTo>
                    <a:pt x="1954" y="110"/>
                  </a:lnTo>
                  <a:lnTo>
                    <a:pt x="1969" y="117"/>
                  </a:lnTo>
                  <a:lnTo>
                    <a:pt x="1977" y="91"/>
                  </a:lnTo>
                  <a:lnTo>
                    <a:pt x="1992" y="52"/>
                  </a:lnTo>
                  <a:lnTo>
                    <a:pt x="2008" y="52"/>
                  </a:lnTo>
                  <a:lnTo>
                    <a:pt x="2016" y="39"/>
                  </a:lnTo>
                  <a:lnTo>
                    <a:pt x="2031" y="32"/>
                  </a:lnTo>
                  <a:lnTo>
                    <a:pt x="2039" y="78"/>
                  </a:lnTo>
                  <a:lnTo>
                    <a:pt x="2054" y="78"/>
                  </a:lnTo>
                  <a:lnTo>
                    <a:pt x="2070" y="65"/>
                  </a:lnTo>
                  <a:lnTo>
                    <a:pt x="2078" y="32"/>
                  </a:lnTo>
                  <a:lnTo>
                    <a:pt x="2093" y="39"/>
                  </a:lnTo>
                  <a:lnTo>
                    <a:pt x="2101" y="45"/>
                  </a:lnTo>
                  <a:lnTo>
                    <a:pt x="2116" y="19"/>
                  </a:lnTo>
                  <a:lnTo>
                    <a:pt x="2132" y="13"/>
                  </a:lnTo>
                  <a:lnTo>
                    <a:pt x="2140" y="39"/>
                  </a:lnTo>
                  <a:lnTo>
                    <a:pt x="2155" y="39"/>
                  </a:lnTo>
                  <a:lnTo>
                    <a:pt x="2171" y="58"/>
                  </a:lnTo>
                  <a:lnTo>
                    <a:pt x="2178" y="39"/>
                  </a:lnTo>
                  <a:lnTo>
                    <a:pt x="2194" y="45"/>
                  </a:lnTo>
                  <a:lnTo>
                    <a:pt x="2202" y="32"/>
                  </a:lnTo>
                  <a:lnTo>
                    <a:pt x="2217" y="65"/>
                  </a:lnTo>
                  <a:lnTo>
                    <a:pt x="2233" y="52"/>
                  </a:lnTo>
                  <a:lnTo>
                    <a:pt x="2240" y="71"/>
                  </a:lnTo>
                  <a:lnTo>
                    <a:pt x="2256" y="58"/>
                  </a:lnTo>
                  <a:lnTo>
                    <a:pt x="2264" y="97"/>
                  </a:lnTo>
                  <a:lnTo>
                    <a:pt x="2279" y="97"/>
                  </a:lnTo>
                  <a:lnTo>
                    <a:pt x="2295" y="97"/>
                  </a:lnTo>
                  <a:lnTo>
                    <a:pt x="2302" y="91"/>
                  </a:lnTo>
                  <a:lnTo>
                    <a:pt x="2318" y="201"/>
                  </a:lnTo>
                  <a:lnTo>
                    <a:pt x="2326" y="311"/>
                  </a:lnTo>
                  <a:lnTo>
                    <a:pt x="2341" y="422"/>
                  </a:lnTo>
                  <a:lnTo>
                    <a:pt x="2357" y="422"/>
                  </a:lnTo>
                  <a:lnTo>
                    <a:pt x="2364" y="422"/>
                  </a:lnTo>
                  <a:lnTo>
                    <a:pt x="2380" y="422"/>
                  </a:lnTo>
                  <a:lnTo>
                    <a:pt x="2388" y="422"/>
                  </a:lnTo>
                  <a:lnTo>
                    <a:pt x="2403" y="422"/>
                  </a:lnTo>
                  <a:lnTo>
                    <a:pt x="2419" y="422"/>
                  </a:lnTo>
                  <a:lnTo>
                    <a:pt x="2426" y="422"/>
                  </a:lnTo>
                  <a:lnTo>
                    <a:pt x="2442" y="422"/>
                  </a:lnTo>
                  <a:lnTo>
                    <a:pt x="2450" y="422"/>
                  </a:lnTo>
                  <a:lnTo>
                    <a:pt x="2465" y="422"/>
                  </a:lnTo>
                  <a:lnTo>
                    <a:pt x="2481" y="422"/>
                  </a:lnTo>
                  <a:lnTo>
                    <a:pt x="2488" y="422"/>
                  </a:lnTo>
                  <a:lnTo>
                    <a:pt x="2504" y="422"/>
                  </a:lnTo>
                  <a:lnTo>
                    <a:pt x="2512" y="422"/>
                  </a:lnTo>
                  <a:lnTo>
                    <a:pt x="2527" y="422"/>
                  </a:lnTo>
                  <a:lnTo>
                    <a:pt x="2543" y="422"/>
                  </a:lnTo>
                  <a:lnTo>
                    <a:pt x="2550" y="422"/>
                  </a:lnTo>
                  <a:lnTo>
                    <a:pt x="2566" y="422"/>
                  </a:lnTo>
                  <a:lnTo>
                    <a:pt x="2581" y="422"/>
                  </a:lnTo>
                  <a:lnTo>
                    <a:pt x="2589" y="422"/>
                  </a:lnTo>
                  <a:lnTo>
                    <a:pt x="2605" y="422"/>
                  </a:lnTo>
                  <a:lnTo>
                    <a:pt x="2612" y="422"/>
                  </a:lnTo>
                  <a:lnTo>
                    <a:pt x="2628" y="422"/>
                  </a:lnTo>
                  <a:lnTo>
                    <a:pt x="2643" y="422"/>
                  </a:lnTo>
                  <a:lnTo>
                    <a:pt x="2651" y="422"/>
                  </a:lnTo>
                  <a:lnTo>
                    <a:pt x="2667" y="422"/>
                  </a:lnTo>
                  <a:lnTo>
                    <a:pt x="2674" y="422"/>
                  </a:lnTo>
                  <a:lnTo>
                    <a:pt x="2690" y="311"/>
                  </a:lnTo>
                  <a:lnTo>
                    <a:pt x="2705" y="214"/>
                  </a:lnTo>
                  <a:lnTo>
                    <a:pt x="2713" y="97"/>
                  </a:lnTo>
                  <a:lnTo>
                    <a:pt x="2729" y="91"/>
                  </a:lnTo>
                  <a:lnTo>
                    <a:pt x="2736" y="84"/>
                  </a:lnTo>
                  <a:lnTo>
                    <a:pt x="2752" y="58"/>
                  </a:lnTo>
                  <a:lnTo>
                    <a:pt x="2767" y="45"/>
                  </a:lnTo>
                  <a:lnTo>
                    <a:pt x="2775" y="0"/>
                  </a:lnTo>
                  <a:lnTo>
                    <a:pt x="2791" y="13"/>
                  </a:lnTo>
                  <a:lnTo>
                    <a:pt x="2798" y="19"/>
                  </a:lnTo>
                  <a:lnTo>
                    <a:pt x="2814" y="32"/>
                  </a:lnTo>
                  <a:lnTo>
                    <a:pt x="2829" y="32"/>
                  </a:lnTo>
                  <a:lnTo>
                    <a:pt x="2837" y="32"/>
                  </a:lnTo>
                  <a:lnTo>
                    <a:pt x="2853" y="65"/>
                  </a:lnTo>
                  <a:lnTo>
                    <a:pt x="2860" y="84"/>
                  </a:lnTo>
                  <a:lnTo>
                    <a:pt x="2876" y="110"/>
                  </a:lnTo>
                  <a:lnTo>
                    <a:pt x="2891" y="110"/>
                  </a:lnTo>
                  <a:lnTo>
                    <a:pt x="2899" y="110"/>
                  </a:lnTo>
                  <a:lnTo>
                    <a:pt x="2915" y="97"/>
                  </a:lnTo>
                  <a:lnTo>
                    <a:pt x="2930" y="97"/>
                  </a:lnTo>
                  <a:lnTo>
                    <a:pt x="2938" y="97"/>
                  </a:lnTo>
                  <a:lnTo>
                    <a:pt x="2954" y="104"/>
                  </a:lnTo>
                  <a:lnTo>
                    <a:pt x="2961" y="207"/>
                  </a:lnTo>
                  <a:lnTo>
                    <a:pt x="2977" y="311"/>
                  </a:lnTo>
                  <a:lnTo>
                    <a:pt x="2992" y="422"/>
                  </a:lnTo>
                  <a:lnTo>
                    <a:pt x="3000" y="422"/>
                  </a:lnTo>
                  <a:lnTo>
                    <a:pt x="3016" y="422"/>
                  </a:lnTo>
                  <a:lnTo>
                    <a:pt x="3023" y="422"/>
                  </a:lnTo>
                  <a:lnTo>
                    <a:pt x="3039" y="422"/>
                  </a:lnTo>
                  <a:lnTo>
                    <a:pt x="3054" y="422"/>
                  </a:lnTo>
                  <a:lnTo>
                    <a:pt x="3062" y="422"/>
                  </a:lnTo>
                  <a:lnTo>
                    <a:pt x="3078" y="422"/>
                  </a:lnTo>
                  <a:lnTo>
                    <a:pt x="3085" y="422"/>
                  </a:lnTo>
                  <a:lnTo>
                    <a:pt x="3101" y="422"/>
                  </a:lnTo>
                  <a:lnTo>
                    <a:pt x="3116" y="422"/>
                  </a:lnTo>
                  <a:lnTo>
                    <a:pt x="3124" y="422"/>
                  </a:lnTo>
                  <a:lnTo>
                    <a:pt x="3140" y="422"/>
                  </a:lnTo>
                  <a:lnTo>
                    <a:pt x="3147" y="422"/>
                  </a:lnTo>
                  <a:lnTo>
                    <a:pt x="3163" y="422"/>
                  </a:lnTo>
                  <a:lnTo>
                    <a:pt x="3178" y="422"/>
                  </a:lnTo>
                  <a:lnTo>
                    <a:pt x="3186" y="422"/>
                  </a:lnTo>
                  <a:lnTo>
                    <a:pt x="3202" y="422"/>
                  </a:lnTo>
                  <a:lnTo>
                    <a:pt x="3209" y="422"/>
                  </a:lnTo>
                  <a:lnTo>
                    <a:pt x="3225" y="422"/>
                  </a:lnTo>
                  <a:lnTo>
                    <a:pt x="3240" y="422"/>
                  </a:lnTo>
                  <a:lnTo>
                    <a:pt x="3248" y="422"/>
                  </a:lnTo>
                  <a:lnTo>
                    <a:pt x="3264" y="422"/>
                  </a:lnTo>
                  <a:lnTo>
                    <a:pt x="3271" y="422"/>
                  </a:lnTo>
                  <a:lnTo>
                    <a:pt x="3287" y="422"/>
                  </a:lnTo>
                  <a:lnTo>
                    <a:pt x="3302" y="422"/>
                  </a:lnTo>
                  <a:lnTo>
                    <a:pt x="3310" y="422"/>
                  </a:lnTo>
                  <a:lnTo>
                    <a:pt x="3326" y="422"/>
                  </a:lnTo>
                  <a:lnTo>
                    <a:pt x="3341" y="422"/>
                  </a:lnTo>
                  <a:lnTo>
                    <a:pt x="3349" y="422"/>
                  </a:lnTo>
                  <a:lnTo>
                    <a:pt x="3364" y="422"/>
                  </a:lnTo>
                  <a:lnTo>
                    <a:pt x="3372" y="422"/>
                  </a:lnTo>
                  <a:lnTo>
                    <a:pt x="3388" y="422"/>
                  </a:lnTo>
                  <a:lnTo>
                    <a:pt x="3403" y="422"/>
                  </a:lnTo>
                  <a:lnTo>
                    <a:pt x="3411" y="422"/>
                  </a:lnTo>
                  <a:lnTo>
                    <a:pt x="3426" y="422"/>
                  </a:lnTo>
                  <a:lnTo>
                    <a:pt x="3434" y="422"/>
                  </a:lnTo>
                  <a:lnTo>
                    <a:pt x="3450" y="422"/>
                  </a:lnTo>
                  <a:lnTo>
                    <a:pt x="3465" y="422"/>
                  </a:lnTo>
                  <a:lnTo>
                    <a:pt x="3473" y="422"/>
                  </a:lnTo>
                  <a:lnTo>
                    <a:pt x="3488" y="422"/>
                  </a:lnTo>
                  <a:lnTo>
                    <a:pt x="3496" y="422"/>
                  </a:lnTo>
                  <a:lnTo>
                    <a:pt x="3512" y="422"/>
                  </a:lnTo>
                  <a:lnTo>
                    <a:pt x="3527" y="422"/>
                  </a:lnTo>
                  <a:lnTo>
                    <a:pt x="3535" y="422"/>
                  </a:lnTo>
                  <a:lnTo>
                    <a:pt x="3550" y="422"/>
                  </a:lnTo>
                  <a:lnTo>
                    <a:pt x="3558" y="422"/>
                  </a:lnTo>
                  <a:lnTo>
                    <a:pt x="3574" y="298"/>
                  </a:lnTo>
                  <a:lnTo>
                    <a:pt x="3589" y="188"/>
                  </a:lnTo>
                  <a:lnTo>
                    <a:pt x="3597" y="78"/>
                  </a:lnTo>
                  <a:lnTo>
                    <a:pt x="3612" y="84"/>
                  </a:lnTo>
                  <a:lnTo>
                    <a:pt x="3620" y="84"/>
                  </a:lnTo>
                  <a:lnTo>
                    <a:pt x="3636" y="78"/>
                  </a:lnTo>
                  <a:lnTo>
                    <a:pt x="3651" y="71"/>
                  </a:lnTo>
                  <a:lnTo>
                    <a:pt x="3659" y="78"/>
                  </a:lnTo>
                  <a:lnTo>
                    <a:pt x="3674" y="84"/>
                  </a:lnTo>
                  <a:lnTo>
                    <a:pt x="3682" y="97"/>
                  </a:lnTo>
                  <a:lnTo>
                    <a:pt x="3698" y="84"/>
                  </a:lnTo>
                  <a:lnTo>
                    <a:pt x="3713" y="78"/>
                  </a:lnTo>
                  <a:lnTo>
                    <a:pt x="3721" y="71"/>
                  </a:lnTo>
                  <a:lnTo>
                    <a:pt x="3736" y="84"/>
                  </a:lnTo>
                  <a:lnTo>
                    <a:pt x="3752" y="91"/>
                  </a:lnTo>
                  <a:lnTo>
                    <a:pt x="3760" y="91"/>
                  </a:lnTo>
                  <a:lnTo>
                    <a:pt x="3775" y="78"/>
                  </a:lnTo>
                  <a:lnTo>
                    <a:pt x="3783" y="78"/>
                  </a:lnTo>
                  <a:lnTo>
                    <a:pt x="3798" y="78"/>
                  </a:lnTo>
                  <a:lnTo>
                    <a:pt x="3814" y="84"/>
                  </a:lnTo>
                  <a:lnTo>
                    <a:pt x="3822" y="91"/>
                  </a:lnTo>
                  <a:lnTo>
                    <a:pt x="3837" y="97"/>
                  </a:lnTo>
                  <a:lnTo>
                    <a:pt x="3845" y="104"/>
                  </a:lnTo>
                  <a:lnTo>
                    <a:pt x="3860" y="97"/>
                  </a:lnTo>
                  <a:lnTo>
                    <a:pt x="3860" y="97"/>
                  </a:lnTo>
                </a:path>
              </a:pathLst>
            </a:custGeom>
            <a:noFill/>
            <a:ln w="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043" name="Freeform 59"/>
            <p:cNvSpPr>
              <a:spLocks/>
            </p:cNvSpPr>
            <p:nvPr/>
          </p:nvSpPr>
          <p:spPr bwMode="auto">
            <a:xfrm>
              <a:off x="912" y="2591"/>
              <a:ext cx="3860" cy="1"/>
            </a:xfrm>
            <a:custGeom>
              <a:avLst/>
              <a:gdLst>
                <a:gd name="T0" fmla="*/ 39 w 3860"/>
                <a:gd name="T1" fmla="*/ 101 w 3860"/>
                <a:gd name="T2" fmla="*/ 163 w 3860"/>
                <a:gd name="T3" fmla="*/ 225 w 3860"/>
                <a:gd name="T4" fmla="*/ 287 w 3860"/>
                <a:gd name="T5" fmla="*/ 349 w 3860"/>
                <a:gd name="T6" fmla="*/ 411 w 3860"/>
                <a:gd name="T7" fmla="*/ 473 w 3860"/>
                <a:gd name="T8" fmla="*/ 535 w 3860"/>
                <a:gd name="T9" fmla="*/ 597 w 3860"/>
                <a:gd name="T10" fmla="*/ 659 w 3860"/>
                <a:gd name="T11" fmla="*/ 721 w 3860"/>
                <a:gd name="T12" fmla="*/ 783 w 3860"/>
                <a:gd name="T13" fmla="*/ 845 w 3860"/>
                <a:gd name="T14" fmla="*/ 907 w 3860"/>
                <a:gd name="T15" fmla="*/ 969 w 3860"/>
                <a:gd name="T16" fmla="*/ 1031 w 3860"/>
                <a:gd name="T17" fmla="*/ 1093 w 3860"/>
                <a:gd name="T18" fmla="*/ 1155 w 3860"/>
                <a:gd name="T19" fmla="*/ 1217 w 3860"/>
                <a:gd name="T20" fmla="*/ 1279 w 3860"/>
                <a:gd name="T21" fmla="*/ 1341 w 3860"/>
                <a:gd name="T22" fmla="*/ 1411 w 3860"/>
                <a:gd name="T23" fmla="*/ 1473 w 3860"/>
                <a:gd name="T24" fmla="*/ 1535 w 3860"/>
                <a:gd name="T25" fmla="*/ 1597 w 3860"/>
                <a:gd name="T26" fmla="*/ 1659 w 3860"/>
                <a:gd name="T27" fmla="*/ 1721 w 3860"/>
                <a:gd name="T28" fmla="*/ 1783 w 3860"/>
                <a:gd name="T29" fmla="*/ 1845 w 3860"/>
                <a:gd name="T30" fmla="*/ 1907 w 3860"/>
                <a:gd name="T31" fmla="*/ 1969 w 3860"/>
                <a:gd name="T32" fmla="*/ 2031 w 3860"/>
                <a:gd name="T33" fmla="*/ 2093 w 3860"/>
                <a:gd name="T34" fmla="*/ 2155 w 3860"/>
                <a:gd name="T35" fmla="*/ 2217 w 3860"/>
                <a:gd name="T36" fmla="*/ 2279 w 3860"/>
                <a:gd name="T37" fmla="*/ 2341 w 3860"/>
                <a:gd name="T38" fmla="*/ 2403 w 3860"/>
                <a:gd name="T39" fmla="*/ 2465 w 3860"/>
                <a:gd name="T40" fmla="*/ 2527 w 3860"/>
                <a:gd name="T41" fmla="*/ 2589 w 3860"/>
                <a:gd name="T42" fmla="*/ 2651 w 3860"/>
                <a:gd name="T43" fmla="*/ 2713 w 3860"/>
                <a:gd name="T44" fmla="*/ 2775 w 3860"/>
                <a:gd name="T45" fmla="*/ 2837 w 3860"/>
                <a:gd name="T46" fmla="*/ 2899 w 3860"/>
                <a:gd name="T47" fmla="*/ 2961 w 3860"/>
                <a:gd name="T48" fmla="*/ 3023 w 3860"/>
                <a:gd name="T49" fmla="*/ 3085 w 3860"/>
                <a:gd name="T50" fmla="*/ 3147 w 3860"/>
                <a:gd name="T51" fmla="*/ 3209 w 3860"/>
                <a:gd name="T52" fmla="*/ 3271 w 3860"/>
                <a:gd name="T53" fmla="*/ 3341 w 3860"/>
                <a:gd name="T54" fmla="*/ 3403 w 3860"/>
                <a:gd name="T55" fmla="*/ 3465 w 3860"/>
                <a:gd name="T56" fmla="*/ 3527 w 3860"/>
                <a:gd name="T57" fmla="*/ 3589 w 3860"/>
                <a:gd name="T58" fmla="*/ 3651 w 3860"/>
                <a:gd name="T59" fmla="*/ 3713 w 3860"/>
                <a:gd name="T60" fmla="*/ 3775 w 3860"/>
                <a:gd name="T61" fmla="*/ 3837 w 38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  <a:cxn ang="0">
                  <a:pos x="T32" y="0"/>
                </a:cxn>
                <a:cxn ang="0">
                  <a:pos x="T33" y="0"/>
                </a:cxn>
                <a:cxn ang="0">
                  <a:pos x="T34" y="0"/>
                </a:cxn>
                <a:cxn ang="0">
                  <a:pos x="T35" y="0"/>
                </a:cxn>
                <a:cxn ang="0">
                  <a:pos x="T36" y="0"/>
                </a:cxn>
                <a:cxn ang="0">
                  <a:pos x="T37" y="0"/>
                </a:cxn>
                <a:cxn ang="0">
                  <a:pos x="T38" y="0"/>
                </a:cxn>
                <a:cxn ang="0">
                  <a:pos x="T39" y="0"/>
                </a:cxn>
                <a:cxn ang="0">
                  <a:pos x="T40" y="0"/>
                </a:cxn>
                <a:cxn ang="0">
                  <a:pos x="T41" y="0"/>
                </a:cxn>
                <a:cxn ang="0">
                  <a:pos x="T42" y="0"/>
                </a:cxn>
                <a:cxn ang="0">
                  <a:pos x="T43" y="0"/>
                </a:cxn>
                <a:cxn ang="0">
                  <a:pos x="T44" y="0"/>
                </a:cxn>
                <a:cxn ang="0">
                  <a:pos x="T45" y="0"/>
                </a:cxn>
                <a:cxn ang="0">
                  <a:pos x="T46" y="0"/>
                </a:cxn>
                <a:cxn ang="0">
                  <a:pos x="T47" y="0"/>
                </a:cxn>
                <a:cxn ang="0">
                  <a:pos x="T48" y="0"/>
                </a:cxn>
                <a:cxn ang="0">
                  <a:pos x="T49" y="0"/>
                </a:cxn>
                <a:cxn ang="0">
                  <a:pos x="T50" y="0"/>
                </a:cxn>
                <a:cxn ang="0">
                  <a:pos x="T51" y="0"/>
                </a:cxn>
                <a:cxn ang="0">
                  <a:pos x="T52" y="0"/>
                </a:cxn>
                <a:cxn ang="0">
                  <a:pos x="T53" y="0"/>
                </a:cxn>
                <a:cxn ang="0">
                  <a:pos x="T54" y="0"/>
                </a:cxn>
                <a:cxn ang="0">
                  <a:pos x="T55" y="0"/>
                </a:cxn>
                <a:cxn ang="0">
                  <a:pos x="T56" y="0"/>
                </a:cxn>
                <a:cxn ang="0">
                  <a:pos x="T57" y="0"/>
                </a:cxn>
                <a:cxn ang="0">
                  <a:pos x="T58" y="0"/>
                </a:cxn>
                <a:cxn ang="0">
                  <a:pos x="T59" y="0"/>
                </a:cxn>
                <a:cxn ang="0">
                  <a:pos x="T60" y="0"/>
                </a:cxn>
                <a:cxn ang="0">
                  <a:pos x="T61" y="0"/>
                </a:cxn>
              </a:cxnLst>
              <a:rect l="0" t="0" r="r" b="b"/>
              <a:pathLst>
                <a:path w="3860">
                  <a:moveTo>
                    <a:pt x="0" y="0"/>
                  </a:moveTo>
                  <a:lnTo>
                    <a:pt x="0" y="0"/>
                  </a:lnTo>
                  <a:lnTo>
                    <a:pt x="16" y="0"/>
                  </a:lnTo>
                  <a:lnTo>
                    <a:pt x="23" y="0"/>
                  </a:lnTo>
                  <a:lnTo>
                    <a:pt x="39" y="0"/>
                  </a:lnTo>
                  <a:lnTo>
                    <a:pt x="47" y="0"/>
                  </a:lnTo>
                  <a:lnTo>
                    <a:pt x="62" y="0"/>
                  </a:lnTo>
                  <a:lnTo>
                    <a:pt x="78" y="0"/>
                  </a:lnTo>
                  <a:lnTo>
                    <a:pt x="85" y="0"/>
                  </a:lnTo>
                  <a:lnTo>
                    <a:pt x="101" y="0"/>
                  </a:lnTo>
                  <a:lnTo>
                    <a:pt x="109" y="0"/>
                  </a:lnTo>
                  <a:lnTo>
                    <a:pt x="124" y="0"/>
                  </a:lnTo>
                  <a:lnTo>
                    <a:pt x="140" y="0"/>
                  </a:lnTo>
                  <a:lnTo>
                    <a:pt x="147" y="0"/>
                  </a:lnTo>
                  <a:lnTo>
                    <a:pt x="163" y="0"/>
                  </a:lnTo>
                  <a:lnTo>
                    <a:pt x="171" y="0"/>
                  </a:lnTo>
                  <a:lnTo>
                    <a:pt x="186" y="0"/>
                  </a:lnTo>
                  <a:lnTo>
                    <a:pt x="202" y="0"/>
                  </a:lnTo>
                  <a:lnTo>
                    <a:pt x="209" y="0"/>
                  </a:lnTo>
                  <a:lnTo>
                    <a:pt x="225" y="0"/>
                  </a:lnTo>
                  <a:lnTo>
                    <a:pt x="240" y="0"/>
                  </a:lnTo>
                  <a:lnTo>
                    <a:pt x="248" y="0"/>
                  </a:lnTo>
                  <a:lnTo>
                    <a:pt x="264" y="0"/>
                  </a:lnTo>
                  <a:lnTo>
                    <a:pt x="271" y="0"/>
                  </a:lnTo>
                  <a:lnTo>
                    <a:pt x="287" y="0"/>
                  </a:lnTo>
                  <a:lnTo>
                    <a:pt x="302" y="0"/>
                  </a:lnTo>
                  <a:lnTo>
                    <a:pt x="310" y="0"/>
                  </a:lnTo>
                  <a:lnTo>
                    <a:pt x="326" y="0"/>
                  </a:lnTo>
                  <a:lnTo>
                    <a:pt x="333" y="0"/>
                  </a:lnTo>
                  <a:lnTo>
                    <a:pt x="349" y="0"/>
                  </a:lnTo>
                  <a:lnTo>
                    <a:pt x="364" y="0"/>
                  </a:lnTo>
                  <a:lnTo>
                    <a:pt x="372" y="0"/>
                  </a:lnTo>
                  <a:lnTo>
                    <a:pt x="388" y="0"/>
                  </a:lnTo>
                  <a:lnTo>
                    <a:pt x="395" y="0"/>
                  </a:lnTo>
                  <a:lnTo>
                    <a:pt x="411" y="0"/>
                  </a:lnTo>
                  <a:lnTo>
                    <a:pt x="426" y="0"/>
                  </a:lnTo>
                  <a:lnTo>
                    <a:pt x="434" y="0"/>
                  </a:lnTo>
                  <a:lnTo>
                    <a:pt x="450" y="0"/>
                  </a:lnTo>
                  <a:lnTo>
                    <a:pt x="458" y="0"/>
                  </a:lnTo>
                  <a:lnTo>
                    <a:pt x="473" y="0"/>
                  </a:lnTo>
                  <a:lnTo>
                    <a:pt x="489" y="0"/>
                  </a:lnTo>
                  <a:lnTo>
                    <a:pt x="496" y="0"/>
                  </a:lnTo>
                  <a:lnTo>
                    <a:pt x="512" y="0"/>
                  </a:lnTo>
                  <a:lnTo>
                    <a:pt x="520" y="0"/>
                  </a:lnTo>
                  <a:lnTo>
                    <a:pt x="535" y="0"/>
                  </a:lnTo>
                  <a:lnTo>
                    <a:pt x="551" y="0"/>
                  </a:lnTo>
                  <a:lnTo>
                    <a:pt x="558" y="0"/>
                  </a:lnTo>
                  <a:lnTo>
                    <a:pt x="574" y="0"/>
                  </a:lnTo>
                  <a:lnTo>
                    <a:pt x="582" y="0"/>
                  </a:lnTo>
                  <a:lnTo>
                    <a:pt x="597" y="0"/>
                  </a:lnTo>
                  <a:lnTo>
                    <a:pt x="613" y="0"/>
                  </a:lnTo>
                  <a:lnTo>
                    <a:pt x="620" y="0"/>
                  </a:lnTo>
                  <a:lnTo>
                    <a:pt x="636" y="0"/>
                  </a:lnTo>
                  <a:lnTo>
                    <a:pt x="651" y="0"/>
                  </a:lnTo>
                  <a:lnTo>
                    <a:pt x="659" y="0"/>
                  </a:lnTo>
                  <a:lnTo>
                    <a:pt x="675" y="0"/>
                  </a:lnTo>
                  <a:lnTo>
                    <a:pt x="682" y="0"/>
                  </a:lnTo>
                  <a:lnTo>
                    <a:pt x="698" y="0"/>
                  </a:lnTo>
                  <a:lnTo>
                    <a:pt x="713" y="0"/>
                  </a:lnTo>
                  <a:lnTo>
                    <a:pt x="721" y="0"/>
                  </a:lnTo>
                  <a:lnTo>
                    <a:pt x="737" y="0"/>
                  </a:lnTo>
                  <a:lnTo>
                    <a:pt x="744" y="0"/>
                  </a:lnTo>
                  <a:lnTo>
                    <a:pt x="760" y="0"/>
                  </a:lnTo>
                  <a:lnTo>
                    <a:pt x="775" y="0"/>
                  </a:lnTo>
                  <a:lnTo>
                    <a:pt x="783" y="0"/>
                  </a:lnTo>
                  <a:lnTo>
                    <a:pt x="799" y="0"/>
                  </a:lnTo>
                  <a:lnTo>
                    <a:pt x="806" y="0"/>
                  </a:lnTo>
                  <a:lnTo>
                    <a:pt x="822" y="0"/>
                  </a:lnTo>
                  <a:lnTo>
                    <a:pt x="837" y="0"/>
                  </a:lnTo>
                  <a:lnTo>
                    <a:pt x="845" y="0"/>
                  </a:lnTo>
                  <a:lnTo>
                    <a:pt x="861" y="0"/>
                  </a:lnTo>
                  <a:lnTo>
                    <a:pt x="868" y="0"/>
                  </a:lnTo>
                  <a:lnTo>
                    <a:pt x="884" y="0"/>
                  </a:lnTo>
                  <a:lnTo>
                    <a:pt x="899" y="0"/>
                  </a:lnTo>
                  <a:lnTo>
                    <a:pt x="907" y="0"/>
                  </a:lnTo>
                  <a:lnTo>
                    <a:pt x="923" y="0"/>
                  </a:lnTo>
                  <a:lnTo>
                    <a:pt x="930" y="0"/>
                  </a:lnTo>
                  <a:lnTo>
                    <a:pt x="946" y="0"/>
                  </a:lnTo>
                  <a:lnTo>
                    <a:pt x="961" y="0"/>
                  </a:lnTo>
                  <a:lnTo>
                    <a:pt x="969" y="0"/>
                  </a:lnTo>
                  <a:lnTo>
                    <a:pt x="985" y="0"/>
                  </a:lnTo>
                  <a:lnTo>
                    <a:pt x="1000" y="0"/>
                  </a:lnTo>
                  <a:lnTo>
                    <a:pt x="1008" y="0"/>
                  </a:lnTo>
                  <a:lnTo>
                    <a:pt x="1023" y="0"/>
                  </a:lnTo>
                  <a:lnTo>
                    <a:pt x="1031" y="0"/>
                  </a:lnTo>
                  <a:lnTo>
                    <a:pt x="1047" y="0"/>
                  </a:lnTo>
                  <a:lnTo>
                    <a:pt x="1062" y="0"/>
                  </a:lnTo>
                  <a:lnTo>
                    <a:pt x="1070" y="0"/>
                  </a:lnTo>
                  <a:lnTo>
                    <a:pt x="1085" y="0"/>
                  </a:lnTo>
                  <a:lnTo>
                    <a:pt x="1093" y="0"/>
                  </a:lnTo>
                  <a:lnTo>
                    <a:pt x="1109" y="0"/>
                  </a:lnTo>
                  <a:lnTo>
                    <a:pt x="1124" y="0"/>
                  </a:lnTo>
                  <a:lnTo>
                    <a:pt x="1132" y="0"/>
                  </a:lnTo>
                  <a:lnTo>
                    <a:pt x="1147" y="0"/>
                  </a:lnTo>
                  <a:lnTo>
                    <a:pt x="1155" y="0"/>
                  </a:lnTo>
                  <a:lnTo>
                    <a:pt x="1171" y="0"/>
                  </a:lnTo>
                  <a:lnTo>
                    <a:pt x="1186" y="0"/>
                  </a:lnTo>
                  <a:lnTo>
                    <a:pt x="1194" y="0"/>
                  </a:lnTo>
                  <a:lnTo>
                    <a:pt x="1209" y="0"/>
                  </a:lnTo>
                  <a:lnTo>
                    <a:pt x="1217" y="0"/>
                  </a:lnTo>
                  <a:lnTo>
                    <a:pt x="1233" y="0"/>
                  </a:lnTo>
                  <a:lnTo>
                    <a:pt x="1248" y="0"/>
                  </a:lnTo>
                  <a:lnTo>
                    <a:pt x="1256" y="0"/>
                  </a:lnTo>
                  <a:lnTo>
                    <a:pt x="1271" y="0"/>
                  </a:lnTo>
                  <a:lnTo>
                    <a:pt x="1279" y="0"/>
                  </a:lnTo>
                  <a:lnTo>
                    <a:pt x="1295" y="0"/>
                  </a:lnTo>
                  <a:lnTo>
                    <a:pt x="1310" y="0"/>
                  </a:lnTo>
                  <a:lnTo>
                    <a:pt x="1318" y="0"/>
                  </a:lnTo>
                  <a:lnTo>
                    <a:pt x="1333" y="0"/>
                  </a:lnTo>
                  <a:lnTo>
                    <a:pt x="1341" y="0"/>
                  </a:lnTo>
                  <a:lnTo>
                    <a:pt x="1357" y="0"/>
                  </a:lnTo>
                  <a:lnTo>
                    <a:pt x="1372" y="0"/>
                  </a:lnTo>
                  <a:lnTo>
                    <a:pt x="1380" y="0"/>
                  </a:lnTo>
                  <a:lnTo>
                    <a:pt x="1395" y="0"/>
                  </a:lnTo>
                  <a:lnTo>
                    <a:pt x="1411" y="0"/>
                  </a:lnTo>
                  <a:lnTo>
                    <a:pt x="1419" y="0"/>
                  </a:lnTo>
                  <a:lnTo>
                    <a:pt x="1434" y="0"/>
                  </a:lnTo>
                  <a:lnTo>
                    <a:pt x="1442" y="0"/>
                  </a:lnTo>
                  <a:lnTo>
                    <a:pt x="1457" y="0"/>
                  </a:lnTo>
                  <a:lnTo>
                    <a:pt x="1473" y="0"/>
                  </a:lnTo>
                  <a:lnTo>
                    <a:pt x="1481" y="0"/>
                  </a:lnTo>
                  <a:lnTo>
                    <a:pt x="1496" y="0"/>
                  </a:lnTo>
                  <a:lnTo>
                    <a:pt x="1504" y="0"/>
                  </a:lnTo>
                  <a:lnTo>
                    <a:pt x="1519" y="0"/>
                  </a:lnTo>
                  <a:lnTo>
                    <a:pt x="1535" y="0"/>
                  </a:lnTo>
                  <a:lnTo>
                    <a:pt x="1543" y="0"/>
                  </a:lnTo>
                  <a:lnTo>
                    <a:pt x="1558" y="0"/>
                  </a:lnTo>
                  <a:lnTo>
                    <a:pt x="1566" y="0"/>
                  </a:lnTo>
                  <a:lnTo>
                    <a:pt x="1581" y="0"/>
                  </a:lnTo>
                  <a:lnTo>
                    <a:pt x="1597" y="0"/>
                  </a:lnTo>
                  <a:lnTo>
                    <a:pt x="1605" y="0"/>
                  </a:lnTo>
                  <a:lnTo>
                    <a:pt x="1620" y="0"/>
                  </a:lnTo>
                  <a:lnTo>
                    <a:pt x="1628" y="0"/>
                  </a:lnTo>
                  <a:lnTo>
                    <a:pt x="1643" y="0"/>
                  </a:lnTo>
                  <a:lnTo>
                    <a:pt x="1659" y="0"/>
                  </a:lnTo>
                  <a:lnTo>
                    <a:pt x="1667" y="0"/>
                  </a:lnTo>
                  <a:lnTo>
                    <a:pt x="1682" y="0"/>
                  </a:lnTo>
                  <a:lnTo>
                    <a:pt x="1690" y="0"/>
                  </a:lnTo>
                  <a:lnTo>
                    <a:pt x="1706" y="0"/>
                  </a:lnTo>
                  <a:lnTo>
                    <a:pt x="1721" y="0"/>
                  </a:lnTo>
                  <a:lnTo>
                    <a:pt x="1729" y="0"/>
                  </a:lnTo>
                  <a:lnTo>
                    <a:pt x="1744" y="0"/>
                  </a:lnTo>
                  <a:lnTo>
                    <a:pt x="1752" y="0"/>
                  </a:lnTo>
                  <a:lnTo>
                    <a:pt x="1768" y="0"/>
                  </a:lnTo>
                  <a:lnTo>
                    <a:pt x="1783" y="0"/>
                  </a:lnTo>
                  <a:lnTo>
                    <a:pt x="1791" y="0"/>
                  </a:lnTo>
                  <a:lnTo>
                    <a:pt x="1806" y="0"/>
                  </a:lnTo>
                  <a:lnTo>
                    <a:pt x="1822" y="0"/>
                  </a:lnTo>
                  <a:lnTo>
                    <a:pt x="1830" y="0"/>
                  </a:lnTo>
                  <a:lnTo>
                    <a:pt x="1845" y="0"/>
                  </a:lnTo>
                  <a:lnTo>
                    <a:pt x="1853" y="0"/>
                  </a:lnTo>
                  <a:lnTo>
                    <a:pt x="1868" y="0"/>
                  </a:lnTo>
                  <a:lnTo>
                    <a:pt x="1884" y="0"/>
                  </a:lnTo>
                  <a:lnTo>
                    <a:pt x="1892" y="0"/>
                  </a:lnTo>
                  <a:lnTo>
                    <a:pt x="1907" y="0"/>
                  </a:lnTo>
                  <a:lnTo>
                    <a:pt x="1915" y="0"/>
                  </a:lnTo>
                  <a:lnTo>
                    <a:pt x="1930" y="0"/>
                  </a:lnTo>
                  <a:lnTo>
                    <a:pt x="1946" y="0"/>
                  </a:lnTo>
                  <a:lnTo>
                    <a:pt x="1954" y="0"/>
                  </a:lnTo>
                  <a:lnTo>
                    <a:pt x="1969" y="0"/>
                  </a:lnTo>
                  <a:lnTo>
                    <a:pt x="1977" y="0"/>
                  </a:lnTo>
                  <a:lnTo>
                    <a:pt x="1992" y="0"/>
                  </a:lnTo>
                  <a:lnTo>
                    <a:pt x="2008" y="0"/>
                  </a:lnTo>
                  <a:lnTo>
                    <a:pt x="2016" y="0"/>
                  </a:lnTo>
                  <a:lnTo>
                    <a:pt x="2031" y="0"/>
                  </a:lnTo>
                  <a:lnTo>
                    <a:pt x="2039" y="0"/>
                  </a:lnTo>
                  <a:lnTo>
                    <a:pt x="2054" y="0"/>
                  </a:lnTo>
                  <a:lnTo>
                    <a:pt x="2070" y="0"/>
                  </a:lnTo>
                  <a:lnTo>
                    <a:pt x="2078" y="0"/>
                  </a:lnTo>
                  <a:lnTo>
                    <a:pt x="2093" y="0"/>
                  </a:lnTo>
                  <a:lnTo>
                    <a:pt x="2101" y="0"/>
                  </a:lnTo>
                  <a:lnTo>
                    <a:pt x="2116" y="0"/>
                  </a:lnTo>
                  <a:lnTo>
                    <a:pt x="2132" y="0"/>
                  </a:lnTo>
                  <a:lnTo>
                    <a:pt x="2140" y="0"/>
                  </a:lnTo>
                  <a:lnTo>
                    <a:pt x="2155" y="0"/>
                  </a:lnTo>
                  <a:lnTo>
                    <a:pt x="2171" y="0"/>
                  </a:lnTo>
                  <a:lnTo>
                    <a:pt x="2178" y="0"/>
                  </a:lnTo>
                  <a:lnTo>
                    <a:pt x="2194" y="0"/>
                  </a:lnTo>
                  <a:lnTo>
                    <a:pt x="2202" y="0"/>
                  </a:lnTo>
                  <a:lnTo>
                    <a:pt x="2217" y="0"/>
                  </a:lnTo>
                  <a:lnTo>
                    <a:pt x="2233" y="0"/>
                  </a:lnTo>
                  <a:lnTo>
                    <a:pt x="2240" y="0"/>
                  </a:lnTo>
                  <a:lnTo>
                    <a:pt x="2256" y="0"/>
                  </a:lnTo>
                  <a:lnTo>
                    <a:pt x="2264" y="0"/>
                  </a:lnTo>
                  <a:lnTo>
                    <a:pt x="2279" y="0"/>
                  </a:lnTo>
                  <a:lnTo>
                    <a:pt x="2295" y="0"/>
                  </a:lnTo>
                  <a:lnTo>
                    <a:pt x="2302" y="0"/>
                  </a:lnTo>
                  <a:lnTo>
                    <a:pt x="2318" y="0"/>
                  </a:lnTo>
                  <a:lnTo>
                    <a:pt x="2326" y="0"/>
                  </a:lnTo>
                  <a:lnTo>
                    <a:pt x="2341" y="0"/>
                  </a:lnTo>
                  <a:lnTo>
                    <a:pt x="2357" y="0"/>
                  </a:lnTo>
                  <a:lnTo>
                    <a:pt x="2364" y="0"/>
                  </a:lnTo>
                  <a:lnTo>
                    <a:pt x="2380" y="0"/>
                  </a:lnTo>
                  <a:lnTo>
                    <a:pt x="2388" y="0"/>
                  </a:lnTo>
                  <a:lnTo>
                    <a:pt x="2403" y="0"/>
                  </a:lnTo>
                  <a:lnTo>
                    <a:pt x="2419" y="0"/>
                  </a:lnTo>
                  <a:lnTo>
                    <a:pt x="2426" y="0"/>
                  </a:lnTo>
                  <a:lnTo>
                    <a:pt x="2442" y="0"/>
                  </a:lnTo>
                  <a:lnTo>
                    <a:pt x="2450" y="0"/>
                  </a:lnTo>
                  <a:lnTo>
                    <a:pt x="2465" y="0"/>
                  </a:lnTo>
                  <a:lnTo>
                    <a:pt x="2481" y="0"/>
                  </a:lnTo>
                  <a:lnTo>
                    <a:pt x="2488" y="0"/>
                  </a:lnTo>
                  <a:lnTo>
                    <a:pt x="2504" y="0"/>
                  </a:lnTo>
                  <a:lnTo>
                    <a:pt x="2512" y="0"/>
                  </a:lnTo>
                  <a:lnTo>
                    <a:pt x="2527" y="0"/>
                  </a:lnTo>
                  <a:lnTo>
                    <a:pt x="2543" y="0"/>
                  </a:lnTo>
                  <a:lnTo>
                    <a:pt x="2550" y="0"/>
                  </a:lnTo>
                  <a:lnTo>
                    <a:pt x="2566" y="0"/>
                  </a:lnTo>
                  <a:lnTo>
                    <a:pt x="2581" y="0"/>
                  </a:lnTo>
                  <a:lnTo>
                    <a:pt x="2589" y="0"/>
                  </a:lnTo>
                  <a:lnTo>
                    <a:pt x="2605" y="0"/>
                  </a:lnTo>
                  <a:lnTo>
                    <a:pt x="2612" y="0"/>
                  </a:lnTo>
                  <a:lnTo>
                    <a:pt x="2628" y="0"/>
                  </a:lnTo>
                  <a:lnTo>
                    <a:pt x="2643" y="0"/>
                  </a:lnTo>
                  <a:lnTo>
                    <a:pt x="2651" y="0"/>
                  </a:lnTo>
                  <a:lnTo>
                    <a:pt x="2667" y="0"/>
                  </a:lnTo>
                  <a:lnTo>
                    <a:pt x="2674" y="0"/>
                  </a:lnTo>
                  <a:lnTo>
                    <a:pt x="2690" y="0"/>
                  </a:lnTo>
                  <a:lnTo>
                    <a:pt x="2705" y="0"/>
                  </a:lnTo>
                  <a:lnTo>
                    <a:pt x="2713" y="0"/>
                  </a:lnTo>
                  <a:lnTo>
                    <a:pt x="2729" y="0"/>
                  </a:lnTo>
                  <a:lnTo>
                    <a:pt x="2736" y="0"/>
                  </a:lnTo>
                  <a:lnTo>
                    <a:pt x="2752" y="0"/>
                  </a:lnTo>
                  <a:lnTo>
                    <a:pt x="2767" y="0"/>
                  </a:lnTo>
                  <a:lnTo>
                    <a:pt x="2775" y="0"/>
                  </a:lnTo>
                  <a:lnTo>
                    <a:pt x="2791" y="0"/>
                  </a:lnTo>
                  <a:lnTo>
                    <a:pt x="2798" y="0"/>
                  </a:lnTo>
                  <a:lnTo>
                    <a:pt x="2814" y="0"/>
                  </a:lnTo>
                  <a:lnTo>
                    <a:pt x="2829" y="0"/>
                  </a:lnTo>
                  <a:lnTo>
                    <a:pt x="2837" y="0"/>
                  </a:lnTo>
                  <a:lnTo>
                    <a:pt x="2853" y="0"/>
                  </a:lnTo>
                  <a:lnTo>
                    <a:pt x="2860" y="0"/>
                  </a:lnTo>
                  <a:lnTo>
                    <a:pt x="2876" y="0"/>
                  </a:lnTo>
                  <a:lnTo>
                    <a:pt x="2891" y="0"/>
                  </a:lnTo>
                  <a:lnTo>
                    <a:pt x="2899" y="0"/>
                  </a:lnTo>
                  <a:lnTo>
                    <a:pt x="2915" y="0"/>
                  </a:lnTo>
                  <a:lnTo>
                    <a:pt x="2930" y="0"/>
                  </a:lnTo>
                  <a:lnTo>
                    <a:pt x="2938" y="0"/>
                  </a:lnTo>
                  <a:lnTo>
                    <a:pt x="2954" y="0"/>
                  </a:lnTo>
                  <a:lnTo>
                    <a:pt x="2961" y="0"/>
                  </a:lnTo>
                  <a:lnTo>
                    <a:pt x="2977" y="0"/>
                  </a:lnTo>
                  <a:lnTo>
                    <a:pt x="2992" y="0"/>
                  </a:lnTo>
                  <a:lnTo>
                    <a:pt x="3000" y="0"/>
                  </a:lnTo>
                  <a:lnTo>
                    <a:pt x="3016" y="0"/>
                  </a:lnTo>
                  <a:lnTo>
                    <a:pt x="3023" y="0"/>
                  </a:lnTo>
                  <a:lnTo>
                    <a:pt x="3039" y="0"/>
                  </a:lnTo>
                  <a:lnTo>
                    <a:pt x="3054" y="0"/>
                  </a:lnTo>
                  <a:lnTo>
                    <a:pt x="3062" y="0"/>
                  </a:lnTo>
                  <a:lnTo>
                    <a:pt x="3078" y="0"/>
                  </a:lnTo>
                  <a:lnTo>
                    <a:pt x="3085" y="0"/>
                  </a:lnTo>
                  <a:lnTo>
                    <a:pt x="3101" y="0"/>
                  </a:lnTo>
                  <a:lnTo>
                    <a:pt x="3116" y="0"/>
                  </a:lnTo>
                  <a:lnTo>
                    <a:pt x="3124" y="0"/>
                  </a:lnTo>
                  <a:lnTo>
                    <a:pt x="3140" y="0"/>
                  </a:lnTo>
                  <a:lnTo>
                    <a:pt x="3147" y="0"/>
                  </a:lnTo>
                  <a:lnTo>
                    <a:pt x="3163" y="0"/>
                  </a:lnTo>
                  <a:lnTo>
                    <a:pt x="3178" y="0"/>
                  </a:lnTo>
                  <a:lnTo>
                    <a:pt x="3186" y="0"/>
                  </a:lnTo>
                  <a:lnTo>
                    <a:pt x="3202" y="0"/>
                  </a:lnTo>
                  <a:lnTo>
                    <a:pt x="3209" y="0"/>
                  </a:lnTo>
                  <a:lnTo>
                    <a:pt x="3225" y="0"/>
                  </a:lnTo>
                  <a:lnTo>
                    <a:pt x="3240" y="0"/>
                  </a:lnTo>
                  <a:lnTo>
                    <a:pt x="3248" y="0"/>
                  </a:lnTo>
                  <a:lnTo>
                    <a:pt x="3264" y="0"/>
                  </a:lnTo>
                  <a:lnTo>
                    <a:pt x="3271" y="0"/>
                  </a:lnTo>
                  <a:lnTo>
                    <a:pt x="3287" y="0"/>
                  </a:lnTo>
                  <a:lnTo>
                    <a:pt x="3302" y="0"/>
                  </a:lnTo>
                  <a:lnTo>
                    <a:pt x="3310" y="0"/>
                  </a:lnTo>
                  <a:lnTo>
                    <a:pt x="3326" y="0"/>
                  </a:lnTo>
                  <a:lnTo>
                    <a:pt x="3341" y="0"/>
                  </a:lnTo>
                  <a:lnTo>
                    <a:pt x="3349" y="0"/>
                  </a:lnTo>
                  <a:lnTo>
                    <a:pt x="3364" y="0"/>
                  </a:lnTo>
                  <a:lnTo>
                    <a:pt x="3372" y="0"/>
                  </a:lnTo>
                  <a:lnTo>
                    <a:pt x="3388" y="0"/>
                  </a:lnTo>
                  <a:lnTo>
                    <a:pt x="3403" y="0"/>
                  </a:lnTo>
                  <a:lnTo>
                    <a:pt x="3411" y="0"/>
                  </a:lnTo>
                  <a:lnTo>
                    <a:pt x="3426" y="0"/>
                  </a:lnTo>
                  <a:lnTo>
                    <a:pt x="3434" y="0"/>
                  </a:lnTo>
                  <a:lnTo>
                    <a:pt x="3450" y="0"/>
                  </a:lnTo>
                  <a:lnTo>
                    <a:pt x="3465" y="0"/>
                  </a:lnTo>
                  <a:lnTo>
                    <a:pt x="3473" y="0"/>
                  </a:lnTo>
                  <a:lnTo>
                    <a:pt x="3488" y="0"/>
                  </a:lnTo>
                  <a:lnTo>
                    <a:pt x="3496" y="0"/>
                  </a:lnTo>
                  <a:lnTo>
                    <a:pt x="3512" y="0"/>
                  </a:lnTo>
                  <a:lnTo>
                    <a:pt x="3527" y="0"/>
                  </a:lnTo>
                  <a:lnTo>
                    <a:pt x="3535" y="0"/>
                  </a:lnTo>
                  <a:lnTo>
                    <a:pt x="3550" y="0"/>
                  </a:lnTo>
                  <a:lnTo>
                    <a:pt x="3558" y="0"/>
                  </a:lnTo>
                  <a:lnTo>
                    <a:pt x="3574" y="0"/>
                  </a:lnTo>
                  <a:lnTo>
                    <a:pt x="3589" y="0"/>
                  </a:lnTo>
                  <a:lnTo>
                    <a:pt x="3597" y="0"/>
                  </a:lnTo>
                  <a:lnTo>
                    <a:pt x="3612" y="0"/>
                  </a:lnTo>
                  <a:lnTo>
                    <a:pt x="3620" y="0"/>
                  </a:lnTo>
                  <a:lnTo>
                    <a:pt x="3636" y="0"/>
                  </a:lnTo>
                  <a:lnTo>
                    <a:pt x="3651" y="0"/>
                  </a:lnTo>
                  <a:lnTo>
                    <a:pt x="3659" y="0"/>
                  </a:lnTo>
                  <a:lnTo>
                    <a:pt x="3674" y="0"/>
                  </a:lnTo>
                  <a:lnTo>
                    <a:pt x="3682" y="0"/>
                  </a:lnTo>
                  <a:lnTo>
                    <a:pt x="3698" y="0"/>
                  </a:lnTo>
                  <a:lnTo>
                    <a:pt x="3713" y="0"/>
                  </a:lnTo>
                  <a:lnTo>
                    <a:pt x="3721" y="0"/>
                  </a:lnTo>
                  <a:lnTo>
                    <a:pt x="3736" y="0"/>
                  </a:lnTo>
                  <a:lnTo>
                    <a:pt x="3752" y="0"/>
                  </a:lnTo>
                  <a:lnTo>
                    <a:pt x="3760" y="0"/>
                  </a:lnTo>
                  <a:lnTo>
                    <a:pt x="3775" y="0"/>
                  </a:lnTo>
                  <a:lnTo>
                    <a:pt x="3783" y="0"/>
                  </a:lnTo>
                  <a:lnTo>
                    <a:pt x="3798" y="0"/>
                  </a:lnTo>
                  <a:lnTo>
                    <a:pt x="3814" y="0"/>
                  </a:lnTo>
                  <a:lnTo>
                    <a:pt x="3822" y="0"/>
                  </a:lnTo>
                  <a:lnTo>
                    <a:pt x="3837" y="0"/>
                  </a:lnTo>
                  <a:lnTo>
                    <a:pt x="3845" y="0"/>
                  </a:lnTo>
                  <a:lnTo>
                    <a:pt x="3860" y="0"/>
                  </a:lnTo>
                  <a:lnTo>
                    <a:pt x="3860" y="0"/>
                  </a:lnTo>
                </a:path>
              </a:pathLst>
            </a:custGeom>
            <a:noFill/>
            <a:ln w="0">
              <a:solidFill>
                <a:srgbClr val="00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044" name="Freeform 60"/>
            <p:cNvSpPr>
              <a:spLocks/>
            </p:cNvSpPr>
            <p:nvPr/>
          </p:nvSpPr>
          <p:spPr bwMode="auto">
            <a:xfrm>
              <a:off x="912" y="2591"/>
              <a:ext cx="3860" cy="1"/>
            </a:xfrm>
            <a:custGeom>
              <a:avLst/>
              <a:gdLst>
                <a:gd name="T0" fmla="*/ 39 w 3860"/>
                <a:gd name="T1" fmla="*/ 101 w 3860"/>
                <a:gd name="T2" fmla="*/ 163 w 3860"/>
                <a:gd name="T3" fmla="*/ 225 w 3860"/>
                <a:gd name="T4" fmla="*/ 287 w 3860"/>
                <a:gd name="T5" fmla="*/ 349 w 3860"/>
                <a:gd name="T6" fmla="*/ 411 w 3860"/>
                <a:gd name="T7" fmla="*/ 473 w 3860"/>
                <a:gd name="T8" fmla="*/ 535 w 3860"/>
                <a:gd name="T9" fmla="*/ 597 w 3860"/>
                <a:gd name="T10" fmla="*/ 659 w 3860"/>
                <a:gd name="T11" fmla="*/ 721 w 3860"/>
                <a:gd name="T12" fmla="*/ 783 w 3860"/>
                <a:gd name="T13" fmla="*/ 845 w 3860"/>
                <a:gd name="T14" fmla="*/ 907 w 3860"/>
                <a:gd name="T15" fmla="*/ 969 w 3860"/>
                <a:gd name="T16" fmla="*/ 1031 w 3860"/>
                <a:gd name="T17" fmla="*/ 1093 w 3860"/>
                <a:gd name="T18" fmla="*/ 1155 w 3860"/>
                <a:gd name="T19" fmla="*/ 1217 w 3860"/>
                <a:gd name="T20" fmla="*/ 1279 w 3860"/>
                <a:gd name="T21" fmla="*/ 1341 w 3860"/>
                <a:gd name="T22" fmla="*/ 1411 w 3860"/>
                <a:gd name="T23" fmla="*/ 1473 w 3860"/>
                <a:gd name="T24" fmla="*/ 1535 w 3860"/>
                <a:gd name="T25" fmla="*/ 1597 w 3860"/>
                <a:gd name="T26" fmla="*/ 1659 w 3860"/>
                <a:gd name="T27" fmla="*/ 1721 w 3860"/>
                <a:gd name="T28" fmla="*/ 1783 w 3860"/>
                <a:gd name="T29" fmla="*/ 1845 w 3860"/>
                <a:gd name="T30" fmla="*/ 1907 w 3860"/>
                <a:gd name="T31" fmla="*/ 1969 w 3860"/>
                <a:gd name="T32" fmla="*/ 2031 w 3860"/>
                <a:gd name="T33" fmla="*/ 2093 w 3860"/>
                <a:gd name="T34" fmla="*/ 2155 w 3860"/>
                <a:gd name="T35" fmla="*/ 2217 w 3860"/>
                <a:gd name="T36" fmla="*/ 2279 w 3860"/>
                <a:gd name="T37" fmla="*/ 2341 w 3860"/>
                <a:gd name="T38" fmla="*/ 2403 w 3860"/>
                <a:gd name="T39" fmla="*/ 2465 w 3860"/>
                <a:gd name="T40" fmla="*/ 2527 w 3860"/>
                <a:gd name="T41" fmla="*/ 2589 w 3860"/>
                <a:gd name="T42" fmla="*/ 2651 w 3860"/>
                <a:gd name="T43" fmla="*/ 2713 w 3860"/>
                <a:gd name="T44" fmla="*/ 2775 w 3860"/>
                <a:gd name="T45" fmla="*/ 2837 w 3860"/>
                <a:gd name="T46" fmla="*/ 2899 w 3860"/>
                <a:gd name="T47" fmla="*/ 2961 w 3860"/>
                <a:gd name="T48" fmla="*/ 3023 w 3860"/>
                <a:gd name="T49" fmla="*/ 3085 w 3860"/>
                <a:gd name="T50" fmla="*/ 3147 w 3860"/>
                <a:gd name="T51" fmla="*/ 3209 w 3860"/>
                <a:gd name="T52" fmla="*/ 3271 w 3860"/>
                <a:gd name="T53" fmla="*/ 3341 w 3860"/>
                <a:gd name="T54" fmla="*/ 3403 w 3860"/>
                <a:gd name="T55" fmla="*/ 3465 w 3860"/>
                <a:gd name="T56" fmla="*/ 3527 w 3860"/>
                <a:gd name="T57" fmla="*/ 3589 w 3860"/>
                <a:gd name="T58" fmla="*/ 3651 w 3860"/>
                <a:gd name="T59" fmla="*/ 3713 w 3860"/>
                <a:gd name="T60" fmla="*/ 3775 w 3860"/>
                <a:gd name="T61" fmla="*/ 3837 w 38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  <a:cxn ang="0">
                  <a:pos x="T32" y="0"/>
                </a:cxn>
                <a:cxn ang="0">
                  <a:pos x="T33" y="0"/>
                </a:cxn>
                <a:cxn ang="0">
                  <a:pos x="T34" y="0"/>
                </a:cxn>
                <a:cxn ang="0">
                  <a:pos x="T35" y="0"/>
                </a:cxn>
                <a:cxn ang="0">
                  <a:pos x="T36" y="0"/>
                </a:cxn>
                <a:cxn ang="0">
                  <a:pos x="T37" y="0"/>
                </a:cxn>
                <a:cxn ang="0">
                  <a:pos x="T38" y="0"/>
                </a:cxn>
                <a:cxn ang="0">
                  <a:pos x="T39" y="0"/>
                </a:cxn>
                <a:cxn ang="0">
                  <a:pos x="T40" y="0"/>
                </a:cxn>
                <a:cxn ang="0">
                  <a:pos x="T41" y="0"/>
                </a:cxn>
                <a:cxn ang="0">
                  <a:pos x="T42" y="0"/>
                </a:cxn>
                <a:cxn ang="0">
                  <a:pos x="T43" y="0"/>
                </a:cxn>
                <a:cxn ang="0">
                  <a:pos x="T44" y="0"/>
                </a:cxn>
                <a:cxn ang="0">
                  <a:pos x="T45" y="0"/>
                </a:cxn>
                <a:cxn ang="0">
                  <a:pos x="T46" y="0"/>
                </a:cxn>
                <a:cxn ang="0">
                  <a:pos x="T47" y="0"/>
                </a:cxn>
                <a:cxn ang="0">
                  <a:pos x="T48" y="0"/>
                </a:cxn>
                <a:cxn ang="0">
                  <a:pos x="T49" y="0"/>
                </a:cxn>
                <a:cxn ang="0">
                  <a:pos x="T50" y="0"/>
                </a:cxn>
                <a:cxn ang="0">
                  <a:pos x="T51" y="0"/>
                </a:cxn>
                <a:cxn ang="0">
                  <a:pos x="T52" y="0"/>
                </a:cxn>
                <a:cxn ang="0">
                  <a:pos x="T53" y="0"/>
                </a:cxn>
                <a:cxn ang="0">
                  <a:pos x="T54" y="0"/>
                </a:cxn>
                <a:cxn ang="0">
                  <a:pos x="T55" y="0"/>
                </a:cxn>
                <a:cxn ang="0">
                  <a:pos x="T56" y="0"/>
                </a:cxn>
                <a:cxn ang="0">
                  <a:pos x="T57" y="0"/>
                </a:cxn>
                <a:cxn ang="0">
                  <a:pos x="T58" y="0"/>
                </a:cxn>
                <a:cxn ang="0">
                  <a:pos x="T59" y="0"/>
                </a:cxn>
                <a:cxn ang="0">
                  <a:pos x="T60" y="0"/>
                </a:cxn>
                <a:cxn ang="0">
                  <a:pos x="T61" y="0"/>
                </a:cxn>
              </a:cxnLst>
              <a:rect l="0" t="0" r="r" b="b"/>
              <a:pathLst>
                <a:path w="3860">
                  <a:moveTo>
                    <a:pt x="0" y="0"/>
                  </a:moveTo>
                  <a:lnTo>
                    <a:pt x="0" y="0"/>
                  </a:lnTo>
                  <a:lnTo>
                    <a:pt x="16" y="0"/>
                  </a:lnTo>
                  <a:lnTo>
                    <a:pt x="23" y="0"/>
                  </a:lnTo>
                  <a:lnTo>
                    <a:pt x="39" y="0"/>
                  </a:lnTo>
                  <a:lnTo>
                    <a:pt x="47" y="0"/>
                  </a:lnTo>
                  <a:lnTo>
                    <a:pt x="62" y="0"/>
                  </a:lnTo>
                  <a:lnTo>
                    <a:pt x="78" y="0"/>
                  </a:lnTo>
                  <a:lnTo>
                    <a:pt x="85" y="0"/>
                  </a:lnTo>
                  <a:lnTo>
                    <a:pt x="101" y="0"/>
                  </a:lnTo>
                  <a:lnTo>
                    <a:pt x="109" y="0"/>
                  </a:lnTo>
                  <a:lnTo>
                    <a:pt x="124" y="0"/>
                  </a:lnTo>
                  <a:lnTo>
                    <a:pt x="140" y="0"/>
                  </a:lnTo>
                  <a:lnTo>
                    <a:pt x="147" y="0"/>
                  </a:lnTo>
                  <a:lnTo>
                    <a:pt x="163" y="0"/>
                  </a:lnTo>
                  <a:lnTo>
                    <a:pt x="171" y="0"/>
                  </a:lnTo>
                  <a:lnTo>
                    <a:pt x="186" y="0"/>
                  </a:lnTo>
                  <a:lnTo>
                    <a:pt x="202" y="0"/>
                  </a:lnTo>
                  <a:lnTo>
                    <a:pt x="209" y="0"/>
                  </a:lnTo>
                  <a:lnTo>
                    <a:pt x="225" y="0"/>
                  </a:lnTo>
                  <a:lnTo>
                    <a:pt x="240" y="0"/>
                  </a:lnTo>
                  <a:lnTo>
                    <a:pt x="248" y="0"/>
                  </a:lnTo>
                  <a:lnTo>
                    <a:pt x="264" y="0"/>
                  </a:lnTo>
                  <a:lnTo>
                    <a:pt x="271" y="0"/>
                  </a:lnTo>
                  <a:lnTo>
                    <a:pt x="287" y="0"/>
                  </a:lnTo>
                  <a:lnTo>
                    <a:pt x="302" y="0"/>
                  </a:lnTo>
                  <a:lnTo>
                    <a:pt x="310" y="0"/>
                  </a:lnTo>
                  <a:lnTo>
                    <a:pt x="326" y="0"/>
                  </a:lnTo>
                  <a:lnTo>
                    <a:pt x="333" y="0"/>
                  </a:lnTo>
                  <a:lnTo>
                    <a:pt x="349" y="0"/>
                  </a:lnTo>
                  <a:lnTo>
                    <a:pt x="364" y="0"/>
                  </a:lnTo>
                  <a:lnTo>
                    <a:pt x="372" y="0"/>
                  </a:lnTo>
                  <a:lnTo>
                    <a:pt x="388" y="0"/>
                  </a:lnTo>
                  <a:lnTo>
                    <a:pt x="395" y="0"/>
                  </a:lnTo>
                  <a:lnTo>
                    <a:pt x="411" y="0"/>
                  </a:lnTo>
                  <a:lnTo>
                    <a:pt x="426" y="0"/>
                  </a:lnTo>
                  <a:lnTo>
                    <a:pt x="434" y="0"/>
                  </a:lnTo>
                  <a:lnTo>
                    <a:pt x="450" y="0"/>
                  </a:lnTo>
                  <a:lnTo>
                    <a:pt x="458" y="0"/>
                  </a:lnTo>
                  <a:lnTo>
                    <a:pt x="473" y="0"/>
                  </a:lnTo>
                  <a:lnTo>
                    <a:pt x="489" y="0"/>
                  </a:lnTo>
                  <a:lnTo>
                    <a:pt x="496" y="0"/>
                  </a:lnTo>
                  <a:lnTo>
                    <a:pt x="512" y="0"/>
                  </a:lnTo>
                  <a:lnTo>
                    <a:pt x="520" y="0"/>
                  </a:lnTo>
                  <a:lnTo>
                    <a:pt x="535" y="0"/>
                  </a:lnTo>
                  <a:lnTo>
                    <a:pt x="551" y="0"/>
                  </a:lnTo>
                  <a:lnTo>
                    <a:pt x="558" y="0"/>
                  </a:lnTo>
                  <a:lnTo>
                    <a:pt x="574" y="0"/>
                  </a:lnTo>
                  <a:lnTo>
                    <a:pt x="582" y="0"/>
                  </a:lnTo>
                  <a:lnTo>
                    <a:pt x="597" y="0"/>
                  </a:lnTo>
                  <a:lnTo>
                    <a:pt x="613" y="0"/>
                  </a:lnTo>
                  <a:lnTo>
                    <a:pt x="620" y="0"/>
                  </a:lnTo>
                  <a:lnTo>
                    <a:pt x="636" y="0"/>
                  </a:lnTo>
                  <a:lnTo>
                    <a:pt x="651" y="0"/>
                  </a:lnTo>
                  <a:lnTo>
                    <a:pt x="659" y="0"/>
                  </a:lnTo>
                  <a:lnTo>
                    <a:pt x="675" y="0"/>
                  </a:lnTo>
                  <a:lnTo>
                    <a:pt x="682" y="0"/>
                  </a:lnTo>
                  <a:lnTo>
                    <a:pt x="698" y="0"/>
                  </a:lnTo>
                  <a:lnTo>
                    <a:pt x="713" y="0"/>
                  </a:lnTo>
                  <a:lnTo>
                    <a:pt x="721" y="0"/>
                  </a:lnTo>
                  <a:lnTo>
                    <a:pt x="737" y="0"/>
                  </a:lnTo>
                  <a:lnTo>
                    <a:pt x="744" y="0"/>
                  </a:lnTo>
                  <a:lnTo>
                    <a:pt x="760" y="0"/>
                  </a:lnTo>
                  <a:lnTo>
                    <a:pt x="775" y="0"/>
                  </a:lnTo>
                  <a:lnTo>
                    <a:pt x="783" y="0"/>
                  </a:lnTo>
                  <a:lnTo>
                    <a:pt x="799" y="0"/>
                  </a:lnTo>
                  <a:lnTo>
                    <a:pt x="806" y="0"/>
                  </a:lnTo>
                  <a:lnTo>
                    <a:pt x="822" y="0"/>
                  </a:lnTo>
                  <a:lnTo>
                    <a:pt x="837" y="0"/>
                  </a:lnTo>
                  <a:lnTo>
                    <a:pt x="845" y="0"/>
                  </a:lnTo>
                  <a:lnTo>
                    <a:pt x="861" y="0"/>
                  </a:lnTo>
                  <a:lnTo>
                    <a:pt x="868" y="0"/>
                  </a:lnTo>
                  <a:lnTo>
                    <a:pt x="884" y="0"/>
                  </a:lnTo>
                  <a:lnTo>
                    <a:pt x="899" y="0"/>
                  </a:lnTo>
                  <a:lnTo>
                    <a:pt x="907" y="0"/>
                  </a:lnTo>
                  <a:lnTo>
                    <a:pt x="923" y="0"/>
                  </a:lnTo>
                  <a:lnTo>
                    <a:pt x="930" y="0"/>
                  </a:lnTo>
                  <a:lnTo>
                    <a:pt x="946" y="0"/>
                  </a:lnTo>
                  <a:lnTo>
                    <a:pt x="961" y="0"/>
                  </a:lnTo>
                  <a:lnTo>
                    <a:pt x="969" y="0"/>
                  </a:lnTo>
                  <a:lnTo>
                    <a:pt x="985" y="0"/>
                  </a:lnTo>
                  <a:lnTo>
                    <a:pt x="1000" y="0"/>
                  </a:lnTo>
                  <a:lnTo>
                    <a:pt x="1008" y="0"/>
                  </a:lnTo>
                  <a:lnTo>
                    <a:pt x="1023" y="0"/>
                  </a:lnTo>
                  <a:lnTo>
                    <a:pt x="1031" y="0"/>
                  </a:lnTo>
                  <a:lnTo>
                    <a:pt x="1047" y="0"/>
                  </a:lnTo>
                  <a:lnTo>
                    <a:pt x="1062" y="0"/>
                  </a:lnTo>
                  <a:lnTo>
                    <a:pt x="1070" y="0"/>
                  </a:lnTo>
                  <a:lnTo>
                    <a:pt x="1085" y="0"/>
                  </a:lnTo>
                  <a:lnTo>
                    <a:pt x="1093" y="0"/>
                  </a:lnTo>
                  <a:lnTo>
                    <a:pt x="1109" y="0"/>
                  </a:lnTo>
                  <a:lnTo>
                    <a:pt x="1124" y="0"/>
                  </a:lnTo>
                  <a:lnTo>
                    <a:pt x="1132" y="0"/>
                  </a:lnTo>
                  <a:lnTo>
                    <a:pt x="1147" y="0"/>
                  </a:lnTo>
                  <a:lnTo>
                    <a:pt x="1155" y="0"/>
                  </a:lnTo>
                  <a:lnTo>
                    <a:pt x="1171" y="0"/>
                  </a:lnTo>
                  <a:lnTo>
                    <a:pt x="1186" y="0"/>
                  </a:lnTo>
                  <a:lnTo>
                    <a:pt x="1194" y="0"/>
                  </a:lnTo>
                  <a:lnTo>
                    <a:pt x="1209" y="0"/>
                  </a:lnTo>
                  <a:lnTo>
                    <a:pt x="1217" y="0"/>
                  </a:lnTo>
                  <a:lnTo>
                    <a:pt x="1233" y="0"/>
                  </a:lnTo>
                  <a:lnTo>
                    <a:pt x="1248" y="0"/>
                  </a:lnTo>
                  <a:lnTo>
                    <a:pt x="1256" y="0"/>
                  </a:lnTo>
                  <a:lnTo>
                    <a:pt x="1271" y="0"/>
                  </a:lnTo>
                  <a:lnTo>
                    <a:pt x="1279" y="0"/>
                  </a:lnTo>
                  <a:lnTo>
                    <a:pt x="1295" y="0"/>
                  </a:lnTo>
                  <a:lnTo>
                    <a:pt x="1310" y="0"/>
                  </a:lnTo>
                  <a:lnTo>
                    <a:pt x="1318" y="0"/>
                  </a:lnTo>
                  <a:lnTo>
                    <a:pt x="1333" y="0"/>
                  </a:lnTo>
                  <a:lnTo>
                    <a:pt x="1341" y="0"/>
                  </a:lnTo>
                  <a:lnTo>
                    <a:pt x="1357" y="0"/>
                  </a:lnTo>
                  <a:lnTo>
                    <a:pt x="1372" y="0"/>
                  </a:lnTo>
                  <a:lnTo>
                    <a:pt x="1380" y="0"/>
                  </a:lnTo>
                  <a:lnTo>
                    <a:pt x="1395" y="0"/>
                  </a:lnTo>
                  <a:lnTo>
                    <a:pt x="1411" y="0"/>
                  </a:lnTo>
                  <a:lnTo>
                    <a:pt x="1419" y="0"/>
                  </a:lnTo>
                  <a:lnTo>
                    <a:pt x="1434" y="0"/>
                  </a:lnTo>
                  <a:lnTo>
                    <a:pt x="1442" y="0"/>
                  </a:lnTo>
                  <a:lnTo>
                    <a:pt x="1457" y="0"/>
                  </a:lnTo>
                  <a:lnTo>
                    <a:pt x="1473" y="0"/>
                  </a:lnTo>
                  <a:lnTo>
                    <a:pt x="1481" y="0"/>
                  </a:lnTo>
                  <a:lnTo>
                    <a:pt x="1496" y="0"/>
                  </a:lnTo>
                  <a:lnTo>
                    <a:pt x="1504" y="0"/>
                  </a:lnTo>
                  <a:lnTo>
                    <a:pt x="1519" y="0"/>
                  </a:lnTo>
                  <a:lnTo>
                    <a:pt x="1535" y="0"/>
                  </a:lnTo>
                  <a:lnTo>
                    <a:pt x="1543" y="0"/>
                  </a:lnTo>
                  <a:lnTo>
                    <a:pt x="1558" y="0"/>
                  </a:lnTo>
                  <a:lnTo>
                    <a:pt x="1566" y="0"/>
                  </a:lnTo>
                  <a:lnTo>
                    <a:pt x="1581" y="0"/>
                  </a:lnTo>
                  <a:lnTo>
                    <a:pt x="1597" y="0"/>
                  </a:lnTo>
                  <a:lnTo>
                    <a:pt x="1605" y="0"/>
                  </a:lnTo>
                  <a:lnTo>
                    <a:pt x="1620" y="0"/>
                  </a:lnTo>
                  <a:lnTo>
                    <a:pt x="1628" y="0"/>
                  </a:lnTo>
                  <a:lnTo>
                    <a:pt x="1643" y="0"/>
                  </a:lnTo>
                  <a:lnTo>
                    <a:pt x="1659" y="0"/>
                  </a:lnTo>
                  <a:lnTo>
                    <a:pt x="1667" y="0"/>
                  </a:lnTo>
                  <a:lnTo>
                    <a:pt x="1682" y="0"/>
                  </a:lnTo>
                  <a:lnTo>
                    <a:pt x="1690" y="0"/>
                  </a:lnTo>
                  <a:lnTo>
                    <a:pt x="1706" y="0"/>
                  </a:lnTo>
                  <a:lnTo>
                    <a:pt x="1721" y="0"/>
                  </a:lnTo>
                  <a:lnTo>
                    <a:pt x="1729" y="0"/>
                  </a:lnTo>
                  <a:lnTo>
                    <a:pt x="1744" y="0"/>
                  </a:lnTo>
                  <a:lnTo>
                    <a:pt x="1752" y="0"/>
                  </a:lnTo>
                  <a:lnTo>
                    <a:pt x="1768" y="0"/>
                  </a:lnTo>
                  <a:lnTo>
                    <a:pt x="1783" y="0"/>
                  </a:lnTo>
                  <a:lnTo>
                    <a:pt x="1791" y="0"/>
                  </a:lnTo>
                  <a:lnTo>
                    <a:pt x="1806" y="0"/>
                  </a:lnTo>
                  <a:lnTo>
                    <a:pt x="1822" y="0"/>
                  </a:lnTo>
                  <a:lnTo>
                    <a:pt x="1830" y="0"/>
                  </a:lnTo>
                  <a:lnTo>
                    <a:pt x="1845" y="0"/>
                  </a:lnTo>
                  <a:lnTo>
                    <a:pt x="1853" y="0"/>
                  </a:lnTo>
                  <a:lnTo>
                    <a:pt x="1868" y="0"/>
                  </a:lnTo>
                  <a:lnTo>
                    <a:pt x="1884" y="0"/>
                  </a:lnTo>
                  <a:lnTo>
                    <a:pt x="1892" y="0"/>
                  </a:lnTo>
                  <a:lnTo>
                    <a:pt x="1907" y="0"/>
                  </a:lnTo>
                  <a:lnTo>
                    <a:pt x="1915" y="0"/>
                  </a:lnTo>
                  <a:lnTo>
                    <a:pt x="1930" y="0"/>
                  </a:lnTo>
                  <a:lnTo>
                    <a:pt x="1946" y="0"/>
                  </a:lnTo>
                  <a:lnTo>
                    <a:pt x="1954" y="0"/>
                  </a:lnTo>
                  <a:lnTo>
                    <a:pt x="1969" y="0"/>
                  </a:lnTo>
                  <a:lnTo>
                    <a:pt x="1977" y="0"/>
                  </a:lnTo>
                  <a:lnTo>
                    <a:pt x="1992" y="0"/>
                  </a:lnTo>
                  <a:lnTo>
                    <a:pt x="2008" y="0"/>
                  </a:lnTo>
                  <a:lnTo>
                    <a:pt x="2016" y="0"/>
                  </a:lnTo>
                  <a:lnTo>
                    <a:pt x="2031" y="0"/>
                  </a:lnTo>
                  <a:lnTo>
                    <a:pt x="2039" y="0"/>
                  </a:lnTo>
                  <a:lnTo>
                    <a:pt x="2054" y="0"/>
                  </a:lnTo>
                  <a:lnTo>
                    <a:pt x="2070" y="0"/>
                  </a:lnTo>
                  <a:lnTo>
                    <a:pt x="2078" y="0"/>
                  </a:lnTo>
                  <a:lnTo>
                    <a:pt x="2093" y="0"/>
                  </a:lnTo>
                  <a:lnTo>
                    <a:pt x="2101" y="0"/>
                  </a:lnTo>
                  <a:lnTo>
                    <a:pt x="2116" y="0"/>
                  </a:lnTo>
                  <a:lnTo>
                    <a:pt x="2132" y="0"/>
                  </a:lnTo>
                  <a:lnTo>
                    <a:pt x="2140" y="0"/>
                  </a:lnTo>
                  <a:lnTo>
                    <a:pt x="2155" y="0"/>
                  </a:lnTo>
                  <a:lnTo>
                    <a:pt x="2171" y="0"/>
                  </a:lnTo>
                  <a:lnTo>
                    <a:pt x="2178" y="0"/>
                  </a:lnTo>
                  <a:lnTo>
                    <a:pt x="2194" y="0"/>
                  </a:lnTo>
                  <a:lnTo>
                    <a:pt x="2202" y="0"/>
                  </a:lnTo>
                  <a:lnTo>
                    <a:pt x="2217" y="0"/>
                  </a:lnTo>
                  <a:lnTo>
                    <a:pt x="2233" y="0"/>
                  </a:lnTo>
                  <a:lnTo>
                    <a:pt x="2240" y="0"/>
                  </a:lnTo>
                  <a:lnTo>
                    <a:pt x="2256" y="0"/>
                  </a:lnTo>
                  <a:lnTo>
                    <a:pt x="2264" y="0"/>
                  </a:lnTo>
                  <a:lnTo>
                    <a:pt x="2279" y="0"/>
                  </a:lnTo>
                  <a:lnTo>
                    <a:pt x="2295" y="0"/>
                  </a:lnTo>
                  <a:lnTo>
                    <a:pt x="2302" y="0"/>
                  </a:lnTo>
                  <a:lnTo>
                    <a:pt x="2318" y="0"/>
                  </a:lnTo>
                  <a:lnTo>
                    <a:pt x="2326" y="0"/>
                  </a:lnTo>
                  <a:lnTo>
                    <a:pt x="2341" y="0"/>
                  </a:lnTo>
                  <a:lnTo>
                    <a:pt x="2357" y="0"/>
                  </a:lnTo>
                  <a:lnTo>
                    <a:pt x="2364" y="0"/>
                  </a:lnTo>
                  <a:lnTo>
                    <a:pt x="2380" y="0"/>
                  </a:lnTo>
                  <a:lnTo>
                    <a:pt x="2388" y="0"/>
                  </a:lnTo>
                  <a:lnTo>
                    <a:pt x="2403" y="0"/>
                  </a:lnTo>
                  <a:lnTo>
                    <a:pt x="2419" y="0"/>
                  </a:lnTo>
                  <a:lnTo>
                    <a:pt x="2426" y="0"/>
                  </a:lnTo>
                  <a:lnTo>
                    <a:pt x="2442" y="0"/>
                  </a:lnTo>
                  <a:lnTo>
                    <a:pt x="2450" y="0"/>
                  </a:lnTo>
                  <a:lnTo>
                    <a:pt x="2465" y="0"/>
                  </a:lnTo>
                  <a:lnTo>
                    <a:pt x="2481" y="0"/>
                  </a:lnTo>
                  <a:lnTo>
                    <a:pt x="2488" y="0"/>
                  </a:lnTo>
                  <a:lnTo>
                    <a:pt x="2504" y="0"/>
                  </a:lnTo>
                  <a:lnTo>
                    <a:pt x="2512" y="0"/>
                  </a:lnTo>
                  <a:lnTo>
                    <a:pt x="2527" y="0"/>
                  </a:lnTo>
                  <a:lnTo>
                    <a:pt x="2543" y="0"/>
                  </a:lnTo>
                  <a:lnTo>
                    <a:pt x="2550" y="0"/>
                  </a:lnTo>
                  <a:lnTo>
                    <a:pt x="2566" y="0"/>
                  </a:lnTo>
                  <a:lnTo>
                    <a:pt x="2581" y="0"/>
                  </a:lnTo>
                  <a:lnTo>
                    <a:pt x="2589" y="0"/>
                  </a:lnTo>
                  <a:lnTo>
                    <a:pt x="2605" y="0"/>
                  </a:lnTo>
                  <a:lnTo>
                    <a:pt x="2612" y="0"/>
                  </a:lnTo>
                  <a:lnTo>
                    <a:pt x="2628" y="0"/>
                  </a:lnTo>
                  <a:lnTo>
                    <a:pt x="2643" y="0"/>
                  </a:lnTo>
                  <a:lnTo>
                    <a:pt x="2651" y="0"/>
                  </a:lnTo>
                  <a:lnTo>
                    <a:pt x="2667" y="0"/>
                  </a:lnTo>
                  <a:lnTo>
                    <a:pt x="2674" y="0"/>
                  </a:lnTo>
                  <a:lnTo>
                    <a:pt x="2690" y="0"/>
                  </a:lnTo>
                  <a:lnTo>
                    <a:pt x="2705" y="0"/>
                  </a:lnTo>
                  <a:lnTo>
                    <a:pt x="2713" y="0"/>
                  </a:lnTo>
                  <a:lnTo>
                    <a:pt x="2729" y="0"/>
                  </a:lnTo>
                  <a:lnTo>
                    <a:pt x="2736" y="0"/>
                  </a:lnTo>
                  <a:lnTo>
                    <a:pt x="2752" y="0"/>
                  </a:lnTo>
                  <a:lnTo>
                    <a:pt x="2767" y="0"/>
                  </a:lnTo>
                  <a:lnTo>
                    <a:pt x="2775" y="0"/>
                  </a:lnTo>
                  <a:lnTo>
                    <a:pt x="2791" y="0"/>
                  </a:lnTo>
                  <a:lnTo>
                    <a:pt x="2798" y="0"/>
                  </a:lnTo>
                  <a:lnTo>
                    <a:pt x="2814" y="0"/>
                  </a:lnTo>
                  <a:lnTo>
                    <a:pt x="2829" y="0"/>
                  </a:lnTo>
                  <a:lnTo>
                    <a:pt x="2837" y="0"/>
                  </a:lnTo>
                  <a:lnTo>
                    <a:pt x="2853" y="0"/>
                  </a:lnTo>
                  <a:lnTo>
                    <a:pt x="2860" y="0"/>
                  </a:lnTo>
                  <a:lnTo>
                    <a:pt x="2876" y="0"/>
                  </a:lnTo>
                  <a:lnTo>
                    <a:pt x="2891" y="0"/>
                  </a:lnTo>
                  <a:lnTo>
                    <a:pt x="2899" y="0"/>
                  </a:lnTo>
                  <a:lnTo>
                    <a:pt x="2915" y="0"/>
                  </a:lnTo>
                  <a:lnTo>
                    <a:pt x="2930" y="0"/>
                  </a:lnTo>
                  <a:lnTo>
                    <a:pt x="2938" y="0"/>
                  </a:lnTo>
                  <a:lnTo>
                    <a:pt x="2954" y="0"/>
                  </a:lnTo>
                  <a:lnTo>
                    <a:pt x="2961" y="0"/>
                  </a:lnTo>
                  <a:lnTo>
                    <a:pt x="2977" y="0"/>
                  </a:lnTo>
                  <a:lnTo>
                    <a:pt x="2992" y="0"/>
                  </a:lnTo>
                  <a:lnTo>
                    <a:pt x="3000" y="0"/>
                  </a:lnTo>
                  <a:lnTo>
                    <a:pt x="3016" y="0"/>
                  </a:lnTo>
                  <a:lnTo>
                    <a:pt x="3023" y="0"/>
                  </a:lnTo>
                  <a:lnTo>
                    <a:pt x="3039" y="0"/>
                  </a:lnTo>
                  <a:lnTo>
                    <a:pt x="3054" y="0"/>
                  </a:lnTo>
                  <a:lnTo>
                    <a:pt x="3062" y="0"/>
                  </a:lnTo>
                  <a:lnTo>
                    <a:pt x="3078" y="0"/>
                  </a:lnTo>
                  <a:lnTo>
                    <a:pt x="3085" y="0"/>
                  </a:lnTo>
                  <a:lnTo>
                    <a:pt x="3101" y="0"/>
                  </a:lnTo>
                  <a:lnTo>
                    <a:pt x="3116" y="0"/>
                  </a:lnTo>
                  <a:lnTo>
                    <a:pt x="3124" y="0"/>
                  </a:lnTo>
                  <a:lnTo>
                    <a:pt x="3140" y="0"/>
                  </a:lnTo>
                  <a:lnTo>
                    <a:pt x="3147" y="0"/>
                  </a:lnTo>
                  <a:lnTo>
                    <a:pt x="3163" y="0"/>
                  </a:lnTo>
                  <a:lnTo>
                    <a:pt x="3178" y="0"/>
                  </a:lnTo>
                  <a:lnTo>
                    <a:pt x="3186" y="0"/>
                  </a:lnTo>
                  <a:lnTo>
                    <a:pt x="3202" y="0"/>
                  </a:lnTo>
                  <a:lnTo>
                    <a:pt x="3209" y="0"/>
                  </a:lnTo>
                  <a:lnTo>
                    <a:pt x="3225" y="0"/>
                  </a:lnTo>
                  <a:lnTo>
                    <a:pt x="3240" y="0"/>
                  </a:lnTo>
                  <a:lnTo>
                    <a:pt x="3248" y="0"/>
                  </a:lnTo>
                  <a:lnTo>
                    <a:pt x="3264" y="0"/>
                  </a:lnTo>
                  <a:lnTo>
                    <a:pt x="3271" y="0"/>
                  </a:lnTo>
                  <a:lnTo>
                    <a:pt x="3287" y="0"/>
                  </a:lnTo>
                  <a:lnTo>
                    <a:pt x="3302" y="0"/>
                  </a:lnTo>
                  <a:lnTo>
                    <a:pt x="3310" y="0"/>
                  </a:lnTo>
                  <a:lnTo>
                    <a:pt x="3326" y="0"/>
                  </a:lnTo>
                  <a:lnTo>
                    <a:pt x="3341" y="0"/>
                  </a:lnTo>
                  <a:lnTo>
                    <a:pt x="3349" y="0"/>
                  </a:lnTo>
                  <a:lnTo>
                    <a:pt x="3364" y="0"/>
                  </a:lnTo>
                  <a:lnTo>
                    <a:pt x="3372" y="0"/>
                  </a:lnTo>
                  <a:lnTo>
                    <a:pt x="3388" y="0"/>
                  </a:lnTo>
                  <a:lnTo>
                    <a:pt x="3403" y="0"/>
                  </a:lnTo>
                  <a:lnTo>
                    <a:pt x="3411" y="0"/>
                  </a:lnTo>
                  <a:lnTo>
                    <a:pt x="3426" y="0"/>
                  </a:lnTo>
                  <a:lnTo>
                    <a:pt x="3434" y="0"/>
                  </a:lnTo>
                  <a:lnTo>
                    <a:pt x="3450" y="0"/>
                  </a:lnTo>
                  <a:lnTo>
                    <a:pt x="3465" y="0"/>
                  </a:lnTo>
                  <a:lnTo>
                    <a:pt x="3473" y="0"/>
                  </a:lnTo>
                  <a:lnTo>
                    <a:pt x="3488" y="0"/>
                  </a:lnTo>
                  <a:lnTo>
                    <a:pt x="3496" y="0"/>
                  </a:lnTo>
                  <a:lnTo>
                    <a:pt x="3512" y="0"/>
                  </a:lnTo>
                  <a:lnTo>
                    <a:pt x="3527" y="0"/>
                  </a:lnTo>
                  <a:lnTo>
                    <a:pt x="3535" y="0"/>
                  </a:lnTo>
                  <a:lnTo>
                    <a:pt x="3550" y="0"/>
                  </a:lnTo>
                  <a:lnTo>
                    <a:pt x="3558" y="0"/>
                  </a:lnTo>
                  <a:lnTo>
                    <a:pt x="3574" y="0"/>
                  </a:lnTo>
                  <a:lnTo>
                    <a:pt x="3589" y="0"/>
                  </a:lnTo>
                  <a:lnTo>
                    <a:pt x="3597" y="0"/>
                  </a:lnTo>
                  <a:lnTo>
                    <a:pt x="3612" y="0"/>
                  </a:lnTo>
                  <a:lnTo>
                    <a:pt x="3620" y="0"/>
                  </a:lnTo>
                  <a:lnTo>
                    <a:pt x="3636" y="0"/>
                  </a:lnTo>
                  <a:lnTo>
                    <a:pt x="3651" y="0"/>
                  </a:lnTo>
                  <a:lnTo>
                    <a:pt x="3659" y="0"/>
                  </a:lnTo>
                  <a:lnTo>
                    <a:pt x="3674" y="0"/>
                  </a:lnTo>
                  <a:lnTo>
                    <a:pt x="3682" y="0"/>
                  </a:lnTo>
                  <a:lnTo>
                    <a:pt x="3698" y="0"/>
                  </a:lnTo>
                  <a:lnTo>
                    <a:pt x="3713" y="0"/>
                  </a:lnTo>
                  <a:lnTo>
                    <a:pt x="3721" y="0"/>
                  </a:lnTo>
                  <a:lnTo>
                    <a:pt x="3736" y="0"/>
                  </a:lnTo>
                  <a:lnTo>
                    <a:pt x="3752" y="0"/>
                  </a:lnTo>
                  <a:lnTo>
                    <a:pt x="3760" y="0"/>
                  </a:lnTo>
                  <a:lnTo>
                    <a:pt x="3775" y="0"/>
                  </a:lnTo>
                  <a:lnTo>
                    <a:pt x="3783" y="0"/>
                  </a:lnTo>
                  <a:lnTo>
                    <a:pt x="3798" y="0"/>
                  </a:lnTo>
                  <a:lnTo>
                    <a:pt x="3814" y="0"/>
                  </a:lnTo>
                  <a:lnTo>
                    <a:pt x="3822" y="0"/>
                  </a:lnTo>
                  <a:lnTo>
                    <a:pt x="3837" y="0"/>
                  </a:lnTo>
                  <a:lnTo>
                    <a:pt x="3845" y="0"/>
                  </a:lnTo>
                  <a:lnTo>
                    <a:pt x="3860" y="0"/>
                  </a:lnTo>
                  <a:lnTo>
                    <a:pt x="3860" y="0"/>
                  </a:lnTo>
                </a:path>
              </a:pathLst>
            </a:custGeom>
            <a:noFill/>
            <a:ln w="0">
              <a:solidFill>
                <a:srgbClr val="BF00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045" name="Freeform 61"/>
            <p:cNvSpPr>
              <a:spLocks/>
            </p:cNvSpPr>
            <p:nvPr/>
          </p:nvSpPr>
          <p:spPr bwMode="auto">
            <a:xfrm>
              <a:off x="912" y="2175"/>
              <a:ext cx="3860" cy="416"/>
            </a:xfrm>
            <a:custGeom>
              <a:avLst/>
              <a:gdLst>
                <a:gd name="T0" fmla="*/ 39 w 3860"/>
                <a:gd name="T1" fmla="*/ 39 h 416"/>
                <a:gd name="T2" fmla="*/ 101 w 3860"/>
                <a:gd name="T3" fmla="*/ 46 h 416"/>
                <a:gd name="T4" fmla="*/ 163 w 3860"/>
                <a:gd name="T5" fmla="*/ 59 h 416"/>
                <a:gd name="T6" fmla="*/ 225 w 3860"/>
                <a:gd name="T7" fmla="*/ 39 h 416"/>
                <a:gd name="T8" fmla="*/ 287 w 3860"/>
                <a:gd name="T9" fmla="*/ 46 h 416"/>
                <a:gd name="T10" fmla="*/ 349 w 3860"/>
                <a:gd name="T11" fmla="*/ 33 h 416"/>
                <a:gd name="T12" fmla="*/ 411 w 3860"/>
                <a:gd name="T13" fmla="*/ 39 h 416"/>
                <a:gd name="T14" fmla="*/ 473 w 3860"/>
                <a:gd name="T15" fmla="*/ 39 h 416"/>
                <a:gd name="T16" fmla="*/ 535 w 3860"/>
                <a:gd name="T17" fmla="*/ 72 h 416"/>
                <a:gd name="T18" fmla="*/ 597 w 3860"/>
                <a:gd name="T19" fmla="*/ 59 h 416"/>
                <a:gd name="T20" fmla="*/ 659 w 3860"/>
                <a:gd name="T21" fmla="*/ 46 h 416"/>
                <a:gd name="T22" fmla="*/ 721 w 3860"/>
                <a:gd name="T23" fmla="*/ 52 h 416"/>
                <a:gd name="T24" fmla="*/ 783 w 3860"/>
                <a:gd name="T25" fmla="*/ 52 h 416"/>
                <a:gd name="T26" fmla="*/ 845 w 3860"/>
                <a:gd name="T27" fmla="*/ 46 h 416"/>
                <a:gd name="T28" fmla="*/ 907 w 3860"/>
                <a:gd name="T29" fmla="*/ 39 h 416"/>
                <a:gd name="T30" fmla="*/ 969 w 3860"/>
                <a:gd name="T31" fmla="*/ 46 h 416"/>
                <a:gd name="T32" fmla="*/ 1031 w 3860"/>
                <a:gd name="T33" fmla="*/ 59 h 416"/>
                <a:gd name="T34" fmla="*/ 1093 w 3860"/>
                <a:gd name="T35" fmla="*/ 52 h 416"/>
                <a:gd name="T36" fmla="*/ 1155 w 3860"/>
                <a:gd name="T37" fmla="*/ 46 h 416"/>
                <a:gd name="T38" fmla="*/ 1217 w 3860"/>
                <a:gd name="T39" fmla="*/ 52 h 416"/>
                <a:gd name="T40" fmla="*/ 1279 w 3860"/>
                <a:gd name="T41" fmla="*/ 39 h 416"/>
                <a:gd name="T42" fmla="*/ 1341 w 3860"/>
                <a:gd name="T43" fmla="*/ 72 h 416"/>
                <a:gd name="T44" fmla="*/ 1411 w 3860"/>
                <a:gd name="T45" fmla="*/ 65 h 416"/>
                <a:gd name="T46" fmla="*/ 1473 w 3860"/>
                <a:gd name="T47" fmla="*/ 52 h 416"/>
                <a:gd name="T48" fmla="*/ 1535 w 3860"/>
                <a:gd name="T49" fmla="*/ 39 h 416"/>
                <a:gd name="T50" fmla="*/ 1597 w 3860"/>
                <a:gd name="T51" fmla="*/ 46 h 416"/>
                <a:gd name="T52" fmla="*/ 1659 w 3860"/>
                <a:gd name="T53" fmla="*/ 39 h 416"/>
                <a:gd name="T54" fmla="*/ 1721 w 3860"/>
                <a:gd name="T55" fmla="*/ 39 h 416"/>
                <a:gd name="T56" fmla="*/ 1783 w 3860"/>
                <a:gd name="T57" fmla="*/ 33 h 416"/>
                <a:gd name="T58" fmla="*/ 1845 w 3860"/>
                <a:gd name="T59" fmla="*/ 52 h 416"/>
                <a:gd name="T60" fmla="*/ 1907 w 3860"/>
                <a:gd name="T61" fmla="*/ 46 h 416"/>
                <a:gd name="T62" fmla="*/ 1969 w 3860"/>
                <a:gd name="T63" fmla="*/ 46 h 416"/>
                <a:gd name="T64" fmla="*/ 2031 w 3860"/>
                <a:gd name="T65" fmla="*/ 0 h 416"/>
                <a:gd name="T66" fmla="*/ 2093 w 3860"/>
                <a:gd name="T67" fmla="*/ 26 h 416"/>
                <a:gd name="T68" fmla="*/ 2155 w 3860"/>
                <a:gd name="T69" fmla="*/ 13 h 416"/>
                <a:gd name="T70" fmla="*/ 2217 w 3860"/>
                <a:gd name="T71" fmla="*/ 46 h 416"/>
                <a:gd name="T72" fmla="*/ 2279 w 3860"/>
                <a:gd name="T73" fmla="*/ 52 h 416"/>
                <a:gd name="T74" fmla="*/ 2341 w 3860"/>
                <a:gd name="T75" fmla="*/ 416 h 416"/>
                <a:gd name="T76" fmla="*/ 2403 w 3860"/>
                <a:gd name="T77" fmla="*/ 416 h 416"/>
                <a:gd name="T78" fmla="*/ 2465 w 3860"/>
                <a:gd name="T79" fmla="*/ 416 h 416"/>
                <a:gd name="T80" fmla="*/ 2527 w 3860"/>
                <a:gd name="T81" fmla="*/ 416 h 416"/>
                <a:gd name="T82" fmla="*/ 2589 w 3860"/>
                <a:gd name="T83" fmla="*/ 416 h 416"/>
                <a:gd name="T84" fmla="*/ 2651 w 3860"/>
                <a:gd name="T85" fmla="*/ 416 h 416"/>
                <a:gd name="T86" fmla="*/ 2713 w 3860"/>
                <a:gd name="T87" fmla="*/ 46 h 416"/>
                <a:gd name="T88" fmla="*/ 2775 w 3860"/>
                <a:gd name="T89" fmla="*/ 7 h 416"/>
                <a:gd name="T90" fmla="*/ 2837 w 3860"/>
                <a:gd name="T91" fmla="*/ 26 h 416"/>
                <a:gd name="T92" fmla="*/ 2899 w 3860"/>
                <a:gd name="T93" fmla="*/ 65 h 416"/>
                <a:gd name="T94" fmla="*/ 2961 w 3860"/>
                <a:gd name="T95" fmla="*/ 72 h 416"/>
                <a:gd name="T96" fmla="*/ 3023 w 3860"/>
                <a:gd name="T97" fmla="*/ 85 h 416"/>
                <a:gd name="T98" fmla="*/ 3085 w 3860"/>
                <a:gd name="T99" fmla="*/ 78 h 416"/>
                <a:gd name="T100" fmla="*/ 3147 w 3860"/>
                <a:gd name="T101" fmla="*/ 65 h 416"/>
                <a:gd name="T102" fmla="*/ 3209 w 3860"/>
                <a:gd name="T103" fmla="*/ 416 h 416"/>
                <a:gd name="T104" fmla="*/ 3271 w 3860"/>
                <a:gd name="T105" fmla="*/ 416 h 416"/>
                <a:gd name="T106" fmla="*/ 3341 w 3860"/>
                <a:gd name="T107" fmla="*/ 416 h 416"/>
                <a:gd name="T108" fmla="*/ 3403 w 3860"/>
                <a:gd name="T109" fmla="*/ 416 h 416"/>
                <a:gd name="T110" fmla="*/ 3465 w 3860"/>
                <a:gd name="T111" fmla="*/ 416 h 416"/>
                <a:gd name="T112" fmla="*/ 3527 w 3860"/>
                <a:gd name="T113" fmla="*/ 416 h 416"/>
                <a:gd name="T114" fmla="*/ 3589 w 3860"/>
                <a:gd name="T115" fmla="*/ 416 h 416"/>
                <a:gd name="T116" fmla="*/ 3651 w 3860"/>
                <a:gd name="T117" fmla="*/ 416 h 416"/>
                <a:gd name="T118" fmla="*/ 3713 w 3860"/>
                <a:gd name="T119" fmla="*/ 416 h 416"/>
                <a:gd name="T120" fmla="*/ 3775 w 3860"/>
                <a:gd name="T121" fmla="*/ 416 h 416"/>
                <a:gd name="T122" fmla="*/ 3837 w 3860"/>
                <a:gd name="T123" fmla="*/ 416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60" h="416">
                  <a:moveTo>
                    <a:pt x="0" y="52"/>
                  </a:moveTo>
                  <a:lnTo>
                    <a:pt x="0" y="52"/>
                  </a:lnTo>
                  <a:lnTo>
                    <a:pt x="16" y="52"/>
                  </a:lnTo>
                  <a:lnTo>
                    <a:pt x="23" y="46"/>
                  </a:lnTo>
                  <a:lnTo>
                    <a:pt x="39" y="39"/>
                  </a:lnTo>
                  <a:lnTo>
                    <a:pt x="47" y="33"/>
                  </a:lnTo>
                  <a:lnTo>
                    <a:pt x="62" y="33"/>
                  </a:lnTo>
                  <a:lnTo>
                    <a:pt x="78" y="39"/>
                  </a:lnTo>
                  <a:lnTo>
                    <a:pt x="85" y="39"/>
                  </a:lnTo>
                  <a:lnTo>
                    <a:pt x="101" y="46"/>
                  </a:lnTo>
                  <a:lnTo>
                    <a:pt x="109" y="46"/>
                  </a:lnTo>
                  <a:lnTo>
                    <a:pt x="124" y="52"/>
                  </a:lnTo>
                  <a:lnTo>
                    <a:pt x="140" y="65"/>
                  </a:lnTo>
                  <a:lnTo>
                    <a:pt x="147" y="65"/>
                  </a:lnTo>
                  <a:lnTo>
                    <a:pt x="163" y="59"/>
                  </a:lnTo>
                  <a:lnTo>
                    <a:pt x="171" y="46"/>
                  </a:lnTo>
                  <a:lnTo>
                    <a:pt x="186" y="46"/>
                  </a:lnTo>
                  <a:lnTo>
                    <a:pt x="202" y="39"/>
                  </a:lnTo>
                  <a:lnTo>
                    <a:pt x="209" y="46"/>
                  </a:lnTo>
                  <a:lnTo>
                    <a:pt x="225" y="39"/>
                  </a:lnTo>
                  <a:lnTo>
                    <a:pt x="240" y="39"/>
                  </a:lnTo>
                  <a:lnTo>
                    <a:pt x="248" y="46"/>
                  </a:lnTo>
                  <a:lnTo>
                    <a:pt x="264" y="52"/>
                  </a:lnTo>
                  <a:lnTo>
                    <a:pt x="271" y="46"/>
                  </a:lnTo>
                  <a:lnTo>
                    <a:pt x="287" y="46"/>
                  </a:lnTo>
                  <a:lnTo>
                    <a:pt x="302" y="39"/>
                  </a:lnTo>
                  <a:lnTo>
                    <a:pt x="310" y="46"/>
                  </a:lnTo>
                  <a:lnTo>
                    <a:pt x="326" y="39"/>
                  </a:lnTo>
                  <a:lnTo>
                    <a:pt x="333" y="39"/>
                  </a:lnTo>
                  <a:lnTo>
                    <a:pt x="349" y="33"/>
                  </a:lnTo>
                  <a:lnTo>
                    <a:pt x="364" y="39"/>
                  </a:lnTo>
                  <a:lnTo>
                    <a:pt x="372" y="46"/>
                  </a:lnTo>
                  <a:lnTo>
                    <a:pt x="388" y="46"/>
                  </a:lnTo>
                  <a:lnTo>
                    <a:pt x="395" y="46"/>
                  </a:lnTo>
                  <a:lnTo>
                    <a:pt x="411" y="39"/>
                  </a:lnTo>
                  <a:lnTo>
                    <a:pt x="426" y="46"/>
                  </a:lnTo>
                  <a:lnTo>
                    <a:pt x="434" y="46"/>
                  </a:lnTo>
                  <a:lnTo>
                    <a:pt x="450" y="46"/>
                  </a:lnTo>
                  <a:lnTo>
                    <a:pt x="458" y="39"/>
                  </a:lnTo>
                  <a:lnTo>
                    <a:pt x="473" y="39"/>
                  </a:lnTo>
                  <a:lnTo>
                    <a:pt x="489" y="39"/>
                  </a:lnTo>
                  <a:lnTo>
                    <a:pt x="496" y="46"/>
                  </a:lnTo>
                  <a:lnTo>
                    <a:pt x="512" y="52"/>
                  </a:lnTo>
                  <a:lnTo>
                    <a:pt x="520" y="65"/>
                  </a:lnTo>
                  <a:lnTo>
                    <a:pt x="535" y="72"/>
                  </a:lnTo>
                  <a:lnTo>
                    <a:pt x="551" y="65"/>
                  </a:lnTo>
                  <a:lnTo>
                    <a:pt x="558" y="65"/>
                  </a:lnTo>
                  <a:lnTo>
                    <a:pt x="574" y="65"/>
                  </a:lnTo>
                  <a:lnTo>
                    <a:pt x="582" y="65"/>
                  </a:lnTo>
                  <a:lnTo>
                    <a:pt x="597" y="59"/>
                  </a:lnTo>
                  <a:lnTo>
                    <a:pt x="613" y="46"/>
                  </a:lnTo>
                  <a:lnTo>
                    <a:pt x="620" y="52"/>
                  </a:lnTo>
                  <a:lnTo>
                    <a:pt x="636" y="52"/>
                  </a:lnTo>
                  <a:lnTo>
                    <a:pt x="651" y="59"/>
                  </a:lnTo>
                  <a:lnTo>
                    <a:pt x="659" y="46"/>
                  </a:lnTo>
                  <a:lnTo>
                    <a:pt x="675" y="46"/>
                  </a:lnTo>
                  <a:lnTo>
                    <a:pt x="682" y="39"/>
                  </a:lnTo>
                  <a:lnTo>
                    <a:pt x="698" y="39"/>
                  </a:lnTo>
                  <a:lnTo>
                    <a:pt x="713" y="39"/>
                  </a:lnTo>
                  <a:lnTo>
                    <a:pt x="721" y="52"/>
                  </a:lnTo>
                  <a:lnTo>
                    <a:pt x="737" y="59"/>
                  </a:lnTo>
                  <a:lnTo>
                    <a:pt x="744" y="65"/>
                  </a:lnTo>
                  <a:lnTo>
                    <a:pt x="760" y="46"/>
                  </a:lnTo>
                  <a:lnTo>
                    <a:pt x="775" y="52"/>
                  </a:lnTo>
                  <a:lnTo>
                    <a:pt x="783" y="52"/>
                  </a:lnTo>
                  <a:lnTo>
                    <a:pt x="799" y="52"/>
                  </a:lnTo>
                  <a:lnTo>
                    <a:pt x="806" y="39"/>
                  </a:lnTo>
                  <a:lnTo>
                    <a:pt x="822" y="39"/>
                  </a:lnTo>
                  <a:lnTo>
                    <a:pt x="837" y="33"/>
                  </a:lnTo>
                  <a:lnTo>
                    <a:pt x="845" y="46"/>
                  </a:lnTo>
                  <a:lnTo>
                    <a:pt x="861" y="39"/>
                  </a:lnTo>
                  <a:lnTo>
                    <a:pt x="868" y="52"/>
                  </a:lnTo>
                  <a:lnTo>
                    <a:pt x="884" y="39"/>
                  </a:lnTo>
                  <a:lnTo>
                    <a:pt x="899" y="52"/>
                  </a:lnTo>
                  <a:lnTo>
                    <a:pt x="907" y="39"/>
                  </a:lnTo>
                  <a:lnTo>
                    <a:pt x="923" y="39"/>
                  </a:lnTo>
                  <a:lnTo>
                    <a:pt x="930" y="39"/>
                  </a:lnTo>
                  <a:lnTo>
                    <a:pt x="946" y="52"/>
                  </a:lnTo>
                  <a:lnTo>
                    <a:pt x="961" y="59"/>
                  </a:lnTo>
                  <a:lnTo>
                    <a:pt x="969" y="46"/>
                  </a:lnTo>
                  <a:lnTo>
                    <a:pt x="985" y="39"/>
                  </a:lnTo>
                  <a:lnTo>
                    <a:pt x="1000" y="39"/>
                  </a:lnTo>
                  <a:lnTo>
                    <a:pt x="1008" y="59"/>
                  </a:lnTo>
                  <a:lnTo>
                    <a:pt x="1023" y="52"/>
                  </a:lnTo>
                  <a:lnTo>
                    <a:pt x="1031" y="59"/>
                  </a:lnTo>
                  <a:lnTo>
                    <a:pt x="1047" y="46"/>
                  </a:lnTo>
                  <a:lnTo>
                    <a:pt x="1062" y="52"/>
                  </a:lnTo>
                  <a:lnTo>
                    <a:pt x="1070" y="52"/>
                  </a:lnTo>
                  <a:lnTo>
                    <a:pt x="1085" y="52"/>
                  </a:lnTo>
                  <a:lnTo>
                    <a:pt x="1093" y="52"/>
                  </a:lnTo>
                  <a:lnTo>
                    <a:pt x="1109" y="46"/>
                  </a:lnTo>
                  <a:lnTo>
                    <a:pt x="1124" y="39"/>
                  </a:lnTo>
                  <a:lnTo>
                    <a:pt x="1132" y="39"/>
                  </a:lnTo>
                  <a:lnTo>
                    <a:pt x="1147" y="39"/>
                  </a:lnTo>
                  <a:lnTo>
                    <a:pt x="1155" y="46"/>
                  </a:lnTo>
                  <a:lnTo>
                    <a:pt x="1171" y="46"/>
                  </a:lnTo>
                  <a:lnTo>
                    <a:pt x="1186" y="46"/>
                  </a:lnTo>
                  <a:lnTo>
                    <a:pt x="1194" y="52"/>
                  </a:lnTo>
                  <a:lnTo>
                    <a:pt x="1209" y="52"/>
                  </a:lnTo>
                  <a:lnTo>
                    <a:pt x="1217" y="52"/>
                  </a:lnTo>
                  <a:lnTo>
                    <a:pt x="1233" y="52"/>
                  </a:lnTo>
                  <a:lnTo>
                    <a:pt x="1248" y="46"/>
                  </a:lnTo>
                  <a:lnTo>
                    <a:pt x="1256" y="52"/>
                  </a:lnTo>
                  <a:lnTo>
                    <a:pt x="1271" y="33"/>
                  </a:lnTo>
                  <a:lnTo>
                    <a:pt x="1279" y="39"/>
                  </a:lnTo>
                  <a:lnTo>
                    <a:pt x="1295" y="46"/>
                  </a:lnTo>
                  <a:lnTo>
                    <a:pt x="1310" y="59"/>
                  </a:lnTo>
                  <a:lnTo>
                    <a:pt x="1318" y="65"/>
                  </a:lnTo>
                  <a:lnTo>
                    <a:pt x="1333" y="65"/>
                  </a:lnTo>
                  <a:lnTo>
                    <a:pt x="1341" y="72"/>
                  </a:lnTo>
                  <a:lnTo>
                    <a:pt x="1357" y="52"/>
                  </a:lnTo>
                  <a:lnTo>
                    <a:pt x="1372" y="46"/>
                  </a:lnTo>
                  <a:lnTo>
                    <a:pt x="1380" y="52"/>
                  </a:lnTo>
                  <a:lnTo>
                    <a:pt x="1395" y="65"/>
                  </a:lnTo>
                  <a:lnTo>
                    <a:pt x="1411" y="65"/>
                  </a:lnTo>
                  <a:lnTo>
                    <a:pt x="1419" y="46"/>
                  </a:lnTo>
                  <a:lnTo>
                    <a:pt x="1434" y="46"/>
                  </a:lnTo>
                  <a:lnTo>
                    <a:pt x="1442" y="46"/>
                  </a:lnTo>
                  <a:lnTo>
                    <a:pt x="1457" y="52"/>
                  </a:lnTo>
                  <a:lnTo>
                    <a:pt x="1473" y="52"/>
                  </a:lnTo>
                  <a:lnTo>
                    <a:pt x="1481" y="46"/>
                  </a:lnTo>
                  <a:lnTo>
                    <a:pt x="1496" y="46"/>
                  </a:lnTo>
                  <a:lnTo>
                    <a:pt x="1504" y="39"/>
                  </a:lnTo>
                  <a:lnTo>
                    <a:pt x="1519" y="33"/>
                  </a:lnTo>
                  <a:lnTo>
                    <a:pt x="1535" y="39"/>
                  </a:lnTo>
                  <a:lnTo>
                    <a:pt x="1543" y="46"/>
                  </a:lnTo>
                  <a:lnTo>
                    <a:pt x="1558" y="52"/>
                  </a:lnTo>
                  <a:lnTo>
                    <a:pt x="1566" y="52"/>
                  </a:lnTo>
                  <a:lnTo>
                    <a:pt x="1581" y="39"/>
                  </a:lnTo>
                  <a:lnTo>
                    <a:pt x="1597" y="46"/>
                  </a:lnTo>
                  <a:lnTo>
                    <a:pt x="1605" y="46"/>
                  </a:lnTo>
                  <a:lnTo>
                    <a:pt x="1620" y="52"/>
                  </a:lnTo>
                  <a:lnTo>
                    <a:pt x="1628" y="46"/>
                  </a:lnTo>
                  <a:lnTo>
                    <a:pt x="1643" y="46"/>
                  </a:lnTo>
                  <a:lnTo>
                    <a:pt x="1659" y="39"/>
                  </a:lnTo>
                  <a:lnTo>
                    <a:pt x="1667" y="33"/>
                  </a:lnTo>
                  <a:lnTo>
                    <a:pt x="1682" y="39"/>
                  </a:lnTo>
                  <a:lnTo>
                    <a:pt x="1690" y="33"/>
                  </a:lnTo>
                  <a:lnTo>
                    <a:pt x="1706" y="39"/>
                  </a:lnTo>
                  <a:lnTo>
                    <a:pt x="1721" y="39"/>
                  </a:lnTo>
                  <a:lnTo>
                    <a:pt x="1729" y="65"/>
                  </a:lnTo>
                  <a:lnTo>
                    <a:pt x="1744" y="65"/>
                  </a:lnTo>
                  <a:lnTo>
                    <a:pt x="1752" y="59"/>
                  </a:lnTo>
                  <a:lnTo>
                    <a:pt x="1768" y="39"/>
                  </a:lnTo>
                  <a:lnTo>
                    <a:pt x="1783" y="33"/>
                  </a:lnTo>
                  <a:lnTo>
                    <a:pt x="1791" y="39"/>
                  </a:lnTo>
                  <a:lnTo>
                    <a:pt x="1806" y="52"/>
                  </a:lnTo>
                  <a:lnTo>
                    <a:pt x="1822" y="65"/>
                  </a:lnTo>
                  <a:lnTo>
                    <a:pt x="1830" y="52"/>
                  </a:lnTo>
                  <a:lnTo>
                    <a:pt x="1845" y="52"/>
                  </a:lnTo>
                  <a:lnTo>
                    <a:pt x="1853" y="52"/>
                  </a:lnTo>
                  <a:lnTo>
                    <a:pt x="1868" y="65"/>
                  </a:lnTo>
                  <a:lnTo>
                    <a:pt x="1884" y="65"/>
                  </a:lnTo>
                  <a:lnTo>
                    <a:pt x="1892" y="46"/>
                  </a:lnTo>
                  <a:lnTo>
                    <a:pt x="1907" y="46"/>
                  </a:lnTo>
                  <a:lnTo>
                    <a:pt x="1915" y="39"/>
                  </a:lnTo>
                  <a:lnTo>
                    <a:pt x="1930" y="33"/>
                  </a:lnTo>
                  <a:lnTo>
                    <a:pt x="1946" y="26"/>
                  </a:lnTo>
                  <a:lnTo>
                    <a:pt x="1954" y="33"/>
                  </a:lnTo>
                  <a:lnTo>
                    <a:pt x="1969" y="46"/>
                  </a:lnTo>
                  <a:lnTo>
                    <a:pt x="1977" y="33"/>
                  </a:lnTo>
                  <a:lnTo>
                    <a:pt x="1992" y="26"/>
                  </a:lnTo>
                  <a:lnTo>
                    <a:pt x="2008" y="13"/>
                  </a:lnTo>
                  <a:lnTo>
                    <a:pt x="2016" y="0"/>
                  </a:lnTo>
                  <a:lnTo>
                    <a:pt x="2031" y="0"/>
                  </a:lnTo>
                  <a:lnTo>
                    <a:pt x="2039" y="13"/>
                  </a:lnTo>
                  <a:lnTo>
                    <a:pt x="2054" y="13"/>
                  </a:lnTo>
                  <a:lnTo>
                    <a:pt x="2070" y="13"/>
                  </a:lnTo>
                  <a:lnTo>
                    <a:pt x="2078" y="13"/>
                  </a:lnTo>
                  <a:lnTo>
                    <a:pt x="2093" y="26"/>
                  </a:lnTo>
                  <a:lnTo>
                    <a:pt x="2101" y="26"/>
                  </a:lnTo>
                  <a:lnTo>
                    <a:pt x="2116" y="13"/>
                  </a:lnTo>
                  <a:lnTo>
                    <a:pt x="2132" y="7"/>
                  </a:lnTo>
                  <a:lnTo>
                    <a:pt x="2140" y="20"/>
                  </a:lnTo>
                  <a:lnTo>
                    <a:pt x="2155" y="13"/>
                  </a:lnTo>
                  <a:lnTo>
                    <a:pt x="2171" y="33"/>
                  </a:lnTo>
                  <a:lnTo>
                    <a:pt x="2178" y="7"/>
                  </a:lnTo>
                  <a:lnTo>
                    <a:pt x="2194" y="33"/>
                  </a:lnTo>
                  <a:lnTo>
                    <a:pt x="2202" y="26"/>
                  </a:lnTo>
                  <a:lnTo>
                    <a:pt x="2217" y="46"/>
                  </a:lnTo>
                  <a:lnTo>
                    <a:pt x="2233" y="26"/>
                  </a:lnTo>
                  <a:lnTo>
                    <a:pt x="2240" y="33"/>
                  </a:lnTo>
                  <a:lnTo>
                    <a:pt x="2256" y="33"/>
                  </a:lnTo>
                  <a:lnTo>
                    <a:pt x="2264" y="52"/>
                  </a:lnTo>
                  <a:lnTo>
                    <a:pt x="2279" y="52"/>
                  </a:lnTo>
                  <a:lnTo>
                    <a:pt x="2295" y="59"/>
                  </a:lnTo>
                  <a:lnTo>
                    <a:pt x="2302" y="78"/>
                  </a:lnTo>
                  <a:lnTo>
                    <a:pt x="2318" y="195"/>
                  </a:lnTo>
                  <a:lnTo>
                    <a:pt x="2326" y="312"/>
                  </a:lnTo>
                  <a:lnTo>
                    <a:pt x="2341" y="416"/>
                  </a:lnTo>
                  <a:lnTo>
                    <a:pt x="2357" y="416"/>
                  </a:lnTo>
                  <a:lnTo>
                    <a:pt x="2364" y="416"/>
                  </a:lnTo>
                  <a:lnTo>
                    <a:pt x="2380" y="416"/>
                  </a:lnTo>
                  <a:lnTo>
                    <a:pt x="2388" y="416"/>
                  </a:lnTo>
                  <a:lnTo>
                    <a:pt x="2403" y="416"/>
                  </a:lnTo>
                  <a:lnTo>
                    <a:pt x="2419" y="416"/>
                  </a:lnTo>
                  <a:lnTo>
                    <a:pt x="2426" y="416"/>
                  </a:lnTo>
                  <a:lnTo>
                    <a:pt x="2442" y="416"/>
                  </a:lnTo>
                  <a:lnTo>
                    <a:pt x="2450" y="416"/>
                  </a:lnTo>
                  <a:lnTo>
                    <a:pt x="2465" y="416"/>
                  </a:lnTo>
                  <a:lnTo>
                    <a:pt x="2481" y="416"/>
                  </a:lnTo>
                  <a:lnTo>
                    <a:pt x="2488" y="416"/>
                  </a:lnTo>
                  <a:lnTo>
                    <a:pt x="2504" y="416"/>
                  </a:lnTo>
                  <a:lnTo>
                    <a:pt x="2512" y="416"/>
                  </a:lnTo>
                  <a:lnTo>
                    <a:pt x="2527" y="416"/>
                  </a:lnTo>
                  <a:lnTo>
                    <a:pt x="2543" y="416"/>
                  </a:lnTo>
                  <a:lnTo>
                    <a:pt x="2550" y="416"/>
                  </a:lnTo>
                  <a:lnTo>
                    <a:pt x="2566" y="416"/>
                  </a:lnTo>
                  <a:lnTo>
                    <a:pt x="2581" y="416"/>
                  </a:lnTo>
                  <a:lnTo>
                    <a:pt x="2589" y="416"/>
                  </a:lnTo>
                  <a:lnTo>
                    <a:pt x="2605" y="416"/>
                  </a:lnTo>
                  <a:lnTo>
                    <a:pt x="2612" y="416"/>
                  </a:lnTo>
                  <a:lnTo>
                    <a:pt x="2628" y="416"/>
                  </a:lnTo>
                  <a:lnTo>
                    <a:pt x="2643" y="416"/>
                  </a:lnTo>
                  <a:lnTo>
                    <a:pt x="2651" y="416"/>
                  </a:lnTo>
                  <a:lnTo>
                    <a:pt x="2667" y="416"/>
                  </a:lnTo>
                  <a:lnTo>
                    <a:pt x="2674" y="305"/>
                  </a:lnTo>
                  <a:lnTo>
                    <a:pt x="2690" y="188"/>
                  </a:lnTo>
                  <a:lnTo>
                    <a:pt x="2705" y="65"/>
                  </a:lnTo>
                  <a:lnTo>
                    <a:pt x="2713" y="46"/>
                  </a:lnTo>
                  <a:lnTo>
                    <a:pt x="2729" y="39"/>
                  </a:lnTo>
                  <a:lnTo>
                    <a:pt x="2736" y="33"/>
                  </a:lnTo>
                  <a:lnTo>
                    <a:pt x="2752" y="26"/>
                  </a:lnTo>
                  <a:lnTo>
                    <a:pt x="2767" y="26"/>
                  </a:lnTo>
                  <a:lnTo>
                    <a:pt x="2775" y="7"/>
                  </a:lnTo>
                  <a:lnTo>
                    <a:pt x="2791" y="7"/>
                  </a:lnTo>
                  <a:lnTo>
                    <a:pt x="2798" y="13"/>
                  </a:lnTo>
                  <a:lnTo>
                    <a:pt x="2814" y="33"/>
                  </a:lnTo>
                  <a:lnTo>
                    <a:pt x="2829" y="33"/>
                  </a:lnTo>
                  <a:lnTo>
                    <a:pt x="2837" y="26"/>
                  </a:lnTo>
                  <a:lnTo>
                    <a:pt x="2853" y="33"/>
                  </a:lnTo>
                  <a:lnTo>
                    <a:pt x="2860" y="46"/>
                  </a:lnTo>
                  <a:lnTo>
                    <a:pt x="2876" y="52"/>
                  </a:lnTo>
                  <a:lnTo>
                    <a:pt x="2891" y="59"/>
                  </a:lnTo>
                  <a:lnTo>
                    <a:pt x="2899" y="65"/>
                  </a:lnTo>
                  <a:lnTo>
                    <a:pt x="2915" y="85"/>
                  </a:lnTo>
                  <a:lnTo>
                    <a:pt x="2930" y="78"/>
                  </a:lnTo>
                  <a:lnTo>
                    <a:pt x="2938" y="72"/>
                  </a:lnTo>
                  <a:lnTo>
                    <a:pt x="2954" y="65"/>
                  </a:lnTo>
                  <a:lnTo>
                    <a:pt x="2961" y="72"/>
                  </a:lnTo>
                  <a:lnTo>
                    <a:pt x="2977" y="72"/>
                  </a:lnTo>
                  <a:lnTo>
                    <a:pt x="2992" y="65"/>
                  </a:lnTo>
                  <a:lnTo>
                    <a:pt x="3000" y="78"/>
                  </a:lnTo>
                  <a:lnTo>
                    <a:pt x="3016" y="78"/>
                  </a:lnTo>
                  <a:lnTo>
                    <a:pt x="3023" y="85"/>
                  </a:lnTo>
                  <a:lnTo>
                    <a:pt x="3039" y="78"/>
                  </a:lnTo>
                  <a:lnTo>
                    <a:pt x="3054" y="72"/>
                  </a:lnTo>
                  <a:lnTo>
                    <a:pt x="3062" y="78"/>
                  </a:lnTo>
                  <a:lnTo>
                    <a:pt x="3078" y="65"/>
                  </a:lnTo>
                  <a:lnTo>
                    <a:pt x="3085" y="78"/>
                  </a:lnTo>
                  <a:lnTo>
                    <a:pt x="3101" y="78"/>
                  </a:lnTo>
                  <a:lnTo>
                    <a:pt x="3116" y="85"/>
                  </a:lnTo>
                  <a:lnTo>
                    <a:pt x="3124" y="72"/>
                  </a:lnTo>
                  <a:lnTo>
                    <a:pt x="3140" y="78"/>
                  </a:lnTo>
                  <a:lnTo>
                    <a:pt x="3147" y="65"/>
                  </a:lnTo>
                  <a:lnTo>
                    <a:pt x="3163" y="72"/>
                  </a:lnTo>
                  <a:lnTo>
                    <a:pt x="3178" y="65"/>
                  </a:lnTo>
                  <a:lnTo>
                    <a:pt x="3186" y="182"/>
                  </a:lnTo>
                  <a:lnTo>
                    <a:pt x="3202" y="299"/>
                  </a:lnTo>
                  <a:lnTo>
                    <a:pt x="3209" y="416"/>
                  </a:lnTo>
                  <a:lnTo>
                    <a:pt x="3225" y="416"/>
                  </a:lnTo>
                  <a:lnTo>
                    <a:pt x="3240" y="416"/>
                  </a:lnTo>
                  <a:lnTo>
                    <a:pt x="3248" y="416"/>
                  </a:lnTo>
                  <a:lnTo>
                    <a:pt x="3264" y="416"/>
                  </a:lnTo>
                  <a:lnTo>
                    <a:pt x="3271" y="416"/>
                  </a:lnTo>
                  <a:lnTo>
                    <a:pt x="3287" y="416"/>
                  </a:lnTo>
                  <a:lnTo>
                    <a:pt x="3302" y="416"/>
                  </a:lnTo>
                  <a:lnTo>
                    <a:pt x="3310" y="416"/>
                  </a:lnTo>
                  <a:lnTo>
                    <a:pt x="3326" y="416"/>
                  </a:lnTo>
                  <a:lnTo>
                    <a:pt x="3341" y="416"/>
                  </a:lnTo>
                  <a:lnTo>
                    <a:pt x="3349" y="416"/>
                  </a:lnTo>
                  <a:lnTo>
                    <a:pt x="3364" y="416"/>
                  </a:lnTo>
                  <a:lnTo>
                    <a:pt x="3372" y="416"/>
                  </a:lnTo>
                  <a:lnTo>
                    <a:pt x="3388" y="416"/>
                  </a:lnTo>
                  <a:lnTo>
                    <a:pt x="3403" y="416"/>
                  </a:lnTo>
                  <a:lnTo>
                    <a:pt x="3411" y="416"/>
                  </a:lnTo>
                  <a:lnTo>
                    <a:pt x="3426" y="416"/>
                  </a:lnTo>
                  <a:lnTo>
                    <a:pt x="3434" y="416"/>
                  </a:lnTo>
                  <a:lnTo>
                    <a:pt x="3450" y="416"/>
                  </a:lnTo>
                  <a:lnTo>
                    <a:pt x="3465" y="416"/>
                  </a:lnTo>
                  <a:lnTo>
                    <a:pt x="3473" y="416"/>
                  </a:lnTo>
                  <a:lnTo>
                    <a:pt x="3488" y="416"/>
                  </a:lnTo>
                  <a:lnTo>
                    <a:pt x="3496" y="416"/>
                  </a:lnTo>
                  <a:lnTo>
                    <a:pt x="3512" y="416"/>
                  </a:lnTo>
                  <a:lnTo>
                    <a:pt x="3527" y="416"/>
                  </a:lnTo>
                  <a:lnTo>
                    <a:pt x="3535" y="416"/>
                  </a:lnTo>
                  <a:lnTo>
                    <a:pt x="3550" y="416"/>
                  </a:lnTo>
                  <a:lnTo>
                    <a:pt x="3558" y="416"/>
                  </a:lnTo>
                  <a:lnTo>
                    <a:pt x="3574" y="416"/>
                  </a:lnTo>
                  <a:lnTo>
                    <a:pt x="3589" y="416"/>
                  </a:lnTo>
                  <a:lnTo>
                    <a:pt x="3597" y="416"/>
                  </a:lnTo>
                  <a:lnTo>
                    <a:pt x="3612" y="416"/>
                  </a:lnTo>
                  <a:lnTo>
                    <a:pt x="3620" y="416"/>
                  </a:lnTo>
                  <a:lnTo>
                    <a:pt x="3636" y="416"/>
                  </a:lnTo>
                  <a:lnTo>
                    <a:pt x="3651" y="416"/>
                  </a:lnTo>
                  <a:lnTo>
                    <a:pt x="3659" y="416"/>
                  </a:lnTo>
                  <a:lnTo>
                    <a:pt x="3674" y="416"/>
                  </a:lnTo>
                  <a:lnTo>
                    <a:pt x="3682" y="416"/>
                  </a:lnTo>
                  <a:lnTo>
                    <a:pt x="3698" y="416"/>
                  </a:lnTo>
                  <a:lnTo>
                    <a:pt x="3713" y="416"/>
                  </a:lnTo>
                  <a:lnTo>
                    <a:pt x="3721" y="416"/>
                  </a:lnTo>
                  <a:lnTo>
                    <a:pt x="3736" y="416"/>
                  </a:lnTo>
                  <a:lnTo>
                    <a:pt x="3752" y="416"/>
                  </a:lnTo>
                  <a:lnTo>
                    <a:pt x="3760" y="416"/>
                  </a:lnTo>
                  <a:lnTo>
                    <a:pt x="3775" y="416"/>
                  </a:lnTo>
                  <a:lnTo>
                    <a:pt x="3783" y="416"/>
                  </a:lnTo>
                  <a:lnTo>
                    <a:pt x="3798" y="416"/>
                  </a:lnTo>
                  <a:lnTo>
                    <a:pt x="3814" y="416"/>
                  </a:lnTo>
                  <a:lnTo>
                    <a:pt x="3822" y="416"/>
                  </a:lnTo>
                  <a:lnTo>
                    <a:pt x="3837" y="416"/>
                  </a:lnTo>
                  <a:lnTo>
                    <a:pt x="3845" y="416"/>
                  </a:lnTo>
                  <a:lnTo>
                    <a:pt x="3860" y="416"/>
                  </a:lnTo>
                  <a:lnTo>
                    <a:pt x="3860" y="416"/>
                  </a:lnTo>
                </a:path>
              </a:pathLst>
            </a:custGeom>
            <a:noFill/>
            <a:ln w="0">
              <a:solidFill>
                <a:srgbClr val="BFB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046" name="Freeform 62"/>
            <p:cNvSpPr>
              <a:spLocks/>
            </p:cNvSpPr>
            <p:nvPr/>
          </p:nvSpPr>
          <p:spPr bwMode="auto">
            <a:xfrm>
              <a:off x="912" y="2169"/>
              <a:ext cx="3860" cy="422"/>
            </a:xfrm>
            <a:custGeom>
              <a:avLst/>
              <a:gdLst>
                <a:gd name="T0" fmla="*/ 39 w 3860"/>
                <a:gd name="T1" fmla="*/ 6 h 422"/>
                <a:gd name="T2" fmla="*/ 101 w 3860"/>
                <a:gd name="T3" fmla="*/ 13 h 422"/>
                <a:gd name="T4" fmla="*/ 163 w 3860"/>
                <a:gd name="T5" fmla="*/ 6 h 422"/>
                <a:gd name="T6" fmla="*/ 225 w 3860"/>
                <a:gd name="T7" fmla="*/ 19 h 422"/>
                <a:gd name="T8" fmla="*/ 287 w 3860"/>
                <a:gd name="T9" fmla="*/ 19 h 422"/>
                <a:gd name="T10" fmla="*/ 349 w 3860"/>
                <a:gd name="T11" fmla="*/ 26 h 422"/>
                <a:gd name="T12" fmla="*/ 411 w 3860"/>
                <a:gd name="T13" fmla="*/ 26 h 422"/>
                <a:gd name="T14" fmla="*/ 473 w 3860"/>
                <a:gd name="T15" fmla="*/ 19 h 422"/>
                <a:gd name="T16" fmla="*/ 535 w 3860"/>
                <a:gd name="T17" fmla="*/ 26 h 422"/>
                <a:gd name="T18" fmla="*/ 597 w 3860"/>
                <a:gd name="T19" fmla="*/ 32 h 422"/>
                <a:gd name="T20" fmla="*/ 659 w 3860"/>
                <a:gd name="T21" fmla="*/ 19 h 422"/>
                <a:gd name="T22" fmla="*/ 721 w 3860"/>
                <a:gd name="T23" fmla="*/ 19 h 422"/>
                <a:gd name="T24" fmla="*/ 783 w 3860"/>
                <a:gd name="T25" fmla="*/ 26 h 422"/>
                <a:gd name="T26" fmla="*/ 845 w 3860"/>
                <a:gd name="T27" fmla="*/ 26 h 422"/>
                <a:gd name="T28" fmla="*/ 907 w 3860"/>
                <a:gd name="T29" fmla="*/ 32 h 422"/>
                <a:gd name="T30" fmla="*/ 969 w 3860"/>
                <a:gd name="T31" fmla="*/ 19 h 422"/>
                <a:gd name="T32" fmla="*/ 1031 w 3860"/>
                <a:gd name="T33" fmla="*/ 32 h 422"/>
                <a:gd name="T34" fmla="*/ 1093 w 3860"/>
                <a:gd name="T35" fmla="*/ 26 h 422"/>
                <a:gd name="T36" fmla="*/ 1155 w 3860"/>
                <a:gd name="T37" fmla="*/ 26 h 422"/>
                <a:gd name="T38" fmla="*/ 1217 w 3860"/>
                <a:gd name="T39" fmla="*/ 19 h 422"/>
                <a:gd name="T40" fmla="*/ 1279 w 3860"/>
                <a:gd name="T41" fmla="*/ 26 h 422"/>
                <a:gd name="T42" fmla="*/ 1341 w 3860"/>
                <a:gd name="T43" fmla="*/ 19 h 422"/>
                <a:gd name="T44" fmla="*/ 1411 w 3860"/>
                <a:gd name="T45" fmla="*/ 32 h 422"/>
                <a:gd name="T46" fmla="*/ 1473 w 3860"/>
                <a:gd name="T47" fmla="*/ 26 h 422"/>
                <a:gd name="T48" fmla="*/ 1535 w 3860"/>
                <a:gd name="T49" fmla="*/ 32 h 422"/>
                <a:gd name="T50" fmla="*/ 1597 w 3860"/>
                <a:gd name="T51" fmla="*/ 26 h 422"/>
                <a:gd name="T52" fmla="*/ 1659 w 3860"/>
                <a:gd name="T53" fmla="*/ 32 h 422"/>
                <a:gd name="T54" fmla="*/ 1721 w 3860"/>
                <a:gd name="T55" fmla="*/ 32 h 422"/>
                <a:gd name="T56" fmla="*/ 1783 w 3860"/>
                <a:gd name="T57" fmla="*/ 32 h 422"/>
                <a:gd name="T58" fmla="*/ 1845 w 3860"/>
                <a:gd name="T59" fmla="*/ 32 h 422"/>
                <a:gd name="T60" fmla="*/ 1907 w 3860"/>
                <a:gd name="T61" fmla="*/ 26 h 422"/>
                <a:gd name="T62" fmla="*/ 1969 w 3860"/>
                <a:gd name="T63" fmla="*/ 71 h 422"/>
                <a:gd name="T64" fmla="*/ 2031 w 3860"/>
                <a:gd name="T65" fmla="*/ 91 h 422"/>
                <a:gd name="T66" fmla="*/ 2093 w 3860"/>
                <a:gd name="T67" fmla="*/ 78 h 422"/>
                <a:gd name="T68" fmla="*/ 2155 w 3860"/>
                <a:gd name="T69" fmla="*/ 181 h 422"/>
                <a:gd name="T70" fmla="*/ 2217 w 3860"/>
                <a:gd name="T71" fmla="*/ 78 h 422"/>
                <a:gd name="T72" fmla="*/ 2279 w 3860"/>
                <a:gd name="T73" fmla="*/ 26 h 422"/>
                <a:gd name="T74" fmla="*/ 2341 w 3860"/>
                <a:gd name="T75" fmla="*/ 422 h 422"/>
                <a:gd name="T76" fmla="*/ 2403 w 3860"/>
                <a:gd name="T77" fmla="*/ 422 h 422"/>
                <a:gd name="T78" fmla="*/ 2465 w 3860"/>
                <a:gd name="T79" fmla="*/ 422 h 422"/>
                <a:gd name="T80" fmla="*/ 2527 w 3860"/>
                <a:gd name="T81" fmla="*/ 422 h 422"/>
                <a:gd name="T82" fmla="*/ 2589 w 3860"/>
                <a:gd name="T83" fmla="*/ 422 h 422"/>
                <a:gd name="T84" fmla="*/ 2651 w 3860"/>
                <a:gd name="T85" fmla="*/ 422 h 422"/>
                <a:gd name="T86" fmla="*/ 2713 w 3860"/>
                <a:gd name="T87" fmla="*/ 194 h 422"/>
                <a:gd name="T88" fmla="*/ 2775 w 3860"/>
                <a:gd name="T89" fmla="*/ 194 h 422"/>
                <a:gd name="T90" fmla="*/ 2837 w 3860"/>
                <a:gd name="T91" fmla="*/ 422 h 422"/>
                <a:gd name="T92" fmla="*/ 2899 w 3860"/>
                <a:gd name="T93" fmla="*/ 39 h 422"/>
                <a:gd name="T94" fmla="*/ 2961 w 3860"/>
                <a:gd name="T95" fmla="*/ 32 h 422"/>
                <a:gd name="T96" fmla="*/ 3023 w 3860"/>
                <a:gd name="T97" fmla="*/ 32 h 422"/>
                <a:gd name="T98" fmla="*/ 3085 w 3860"/>
                <a:gd name="T99" fmla="*/ 39 h 422"/>
                <a:gd name="T100" fmla="*/ 3147 w 3860"/>
                <a:gd name="T101" fmla="*/ 32 h 422"/>
                <a:gd name="T102" fmla="*/ 3209 w 3860"/>
                <a:gd name="T103" fmla="*/ 19 h 422"/>
                <a:gd name="T104" fmla="*/ 3271 w 3860"/>
                <a:gd name="T105" fmla="*/ 19 h 422"/>
                <a:gd name="T106" fmla="*/ 3341 w 3860"/>
                <a:gd name="T107" fmla="*/ 19 h 422"/>
                <a:gd name="T108" fmla="*/ 3403 w 3860"/>
                <a:gd name="T109" fmla="*/ 32 h 422"/>
                <a:gd name="T110" fmla="*/ 3465 w 3860"/>
                <a:gd name="T111" fmla="*/ 26 h 422"/>
                <a:gd name="T112" fmla="*/ 3527 w 3860"/>
                <a:gd name="T113" fmla="*/ 19 h 422"/>
                <a:gd name="T114" fmla="*/ 3589 w 3860"/>
                <a:gd name="T115" fmla="*/ 26 h 422"/>
                <a:gd name="T116" fmla="*/ 3651 w 3860"/>
                <a:gd name="T117" fmla="*/ 19 h 422"/>
                <a:gd name="T118" fmla="*/ 3713 w 3860"/>
                <a:gd name="T119" fmla="*/ 32 h 422"/>
                <a:gd name="T120" fmla="*/ 3775 w 3860"/>
                <a:gd name="T121" fmla="*/ 13 h 422"/>
                <a:gd name="T122" fmla="*/ 3837 w 3860"/>
                <a:gd name="T123" fmla="*/ 13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60" h="422">
                  <a:moveTo>
                    <a:pt x="0" y="6"/>
                  </a:moveTo>
                  <a:lnTo>
                    <a:pt x="0" y="6"/>
                  </a:lnTo>
                  <a:lnTo>
                    <a:pt x="16" y="6"/>
                  </a:lnTo>
                  <a:lnTo>
                    <a:pt x="23" y="6"/>
                  </a:lnTo>
                  <a:lnTo>
                    <a:pt x="39" y="6"/>
                  </a:lnTo>
                  <a:lnTo>
                    <a:pt x="47" y="6"/>
                  </a:lnTo>
                  <a:lnTo>
                    <a:pt x="62" y="0"/>
                  </a:lnTo>
                  <a:lnTo>
                    <a:pt x="78" y="6"/>
                  </a:lnTo>
                  <a:lnTo>
                    <a:pt x="85" y="6"/>
                  </a:lnTo>
                  <a:lnTo>
                    <a:pt x="101" y="13"/>
                  </a:lnTo>
                  <a:lnTo>
                    <a:pt x="109" y="13"/>
                  </a:lnTo>
                  <a:lnTo>
                    <a:pt x="124" y="13"/>
                  </a:lnTo>
                  <a:lnTo>
                    <a:pt x="140" y="13"/>
                  </a:lnTo>
                  <a:lnTo>
                    <a:pt x="147" y="13"/>
                  </a:lnTo>
                  <a:lnTo>
                    <a:pt x="163" y="6"/>
                  </a:lnTo>
                  <a:lnTo>
                    <a:pt x="171" y="13"/>
                  </a:lnTo>
                  <a:lnTo>
                    <a:pt x="186" y="6"/>
                  </a:lnTo>
                  <a:lnTo>
                    <a:pt x="202" y="13"/>
                  </a:lnTo>
                  <a:lnTo>
                    <a:pt x="209" y="13"/>
                  </a:lnTo>
                  <a:lnTo>
                    <a:pt x="225" y="19"/>
                  </a:lnTo>
                  <a:lnTo>
                    <a:pt x="240" y="19"/>
                  </a:lnTo>
                  <a:lnTo>
                    <a:pt x="248" y="19"/>
                  </a:lnTo>
                  <a:lnTo>
                    <a:pt x="264" y="19"/>
                  </a:lnTo>
                  <a:lnTo>
                    <a:pt x="271" y="19"/>
                  </a:lnTo>
                  <a:lnTo>
                    <a:pt x="287" y="19"/>
                  </a:lnTo>
                  <a:lnTo>
                    <a:pt x="302" y="19"/>
                  </a:lnTo>
                  <a:lnTo>
                    <a:pt x="310" y="26"/>
                  </a:lnTo>
                  <a:lnTo>
                    <a:pt x="326" y="26"/>
                  </a:lnTo>
                  <a:lnTo>
                    <a:pt x="333" y="32"/>
                  </a:lnTo>
                  <a:lnTo>
                    <a:pt x="349" y="26"/>
                  </a:lnTo>
                  <a:lnTo>
                    <a:pt x="364" y="26"/>
                  </a:lnTo>
                  <a:lnTo>
                    <a:pt x="372" y="26"/>
                  </a:lnTo>
                  <a:lnTo>
                    <a:pt x="388" y="32"/>
                  </a:lnTo>
                  <a:lnTo>
                    <a:pt x="395" y="26"/>
                  </a:lnTo>
                  <a:lnTo>
                    <a:pt x="411" y="26"/>
                  </a:lnTo>
                  <a:lnTo>
                    <a:pt x="426" y="26"/>
                  </a:lnTo>
                  <a:lnTo>
                    <a:pt x="434" y="19"/>
                  </a:lnTo>
                  <a:lnTo>
                    <a:pt x="450" y="19"/>
                  </a:lnTo>
                  <a:lnTo>
                    <a:pt x="458" y="13"/>
                  </a:lnTo>
                  <a:lnTo>
                    <a:pt x="473" y="19"/>
                  </a:lnTo>
                  <a:lnTo>
                    <a:pt x="489" y="19"/>
                  </a:lnTo>
                  <a:lnTo>
                    <a:pt x="496" y="26"/>
                  </a:lnTo>
                  <a:lnTo>
                    <a:pt x="512" y="32"/>
                  </a:lnTo>
                  <a:lnTo>
                    <a:pt x="520" y="26"/>
                  </a:lnTo>
                  <a:lnTo>
                    <a:pt x="535" y="26"/>
                  </a:lnTo>
                  <a:lnTo>
                    <a:pt x="551" y="32"/>
                  </a:lnTo>
                  <a:lnTo>
                    <a:pt x="558" y="32"/>
                  </a:lnTo>
                  <a:lnTo>
                    <a:pt x="574" y="32"/>
                  </a:lnTo>
                  <a:lnTo>
                    <a:pt x="582" y="32"/>
                  </a:lnTo>
                  <a:lnTo>
                    <a:pt x="597" y="32"/>
                  </a:lnTo>
                  <a:lnTo>
                    <a:pt x="613" y="32"/>
                  </a:lnTo>
                  <a:lnTo>
                    <a:pt x="620" y="26"/>
                  </a:lnTo>
                  <a:lnTo>
                    <a:pt x="636" y="26"/>
                  </a:lnTo>
                  <a:lnTo>
                    <a:pt x="651" y="19"/>
                  </a:lnTo>
                  <a:lnTo>
                    <a:pt x="659" y="19"/>
                  </a:lnTo>
                  <a:lnTo>
                    <a:pt x="675" y="19"/>
                  </a:lnTo>
                  <a:lnTo>
                    <a:pt x="682" y="19"/>
                  </a:lnTo>
                  <a:lnTo>
                    <a:pt x="698" y="19"/>
                  </a:lnTo>
                  <a:lnTo>
                    <a:pt x="713" y="19"/>
                  </a:lnTo>
                  <a:lnTo>
                    <a:pt x="721" y="19"/>
                  </a:lnTo>
                  <a:lnTo>
                    <a:pt x="737" y="19"/>
                  </a:lnTo>
                  <a:lnTo>
                    <a:pt x="744" y="26"/>
                  </a:lnTo>
                  <a:lnTo>
                    <a:pt x="760" y="26"/>
                  </a:lnTo>
                  <a:lnTo>
                    <a:pt x="775" y="26"/>
                  </a:lnTo>
                  <a:lnTo>
                    <a:pt x="783" y="26"/>
                  </a:lnTo>
                  <a:lnTo>
                    <a:pt x="799" y="19"/>
                  </a:lnTo>
                  <a:lnTo>
                    <a:pt x="806" y="19"/>
                  </a:lnTo>
                  <a:lnTo>
                    <a:pt x="822" y="26"/>
                  </a:lnTo>
                  <a:lnTo>
                    <a:pt x="837" y="26"/>
                  </a:lnTo>
                  <a:lnTo>
                    <a:pt x="845" y="26"/>
                  </a:lnTo>
                  <a:lnTo>
                    <a:pt x="861" y="19"/>
                  </a:lnTo>
                  <a:lnTo>
                    <a:pt x="868" y="19"/>
                  </a:lnTo>
                  <a:lnTo>
                    <a:pt x="884" y="19"/>
                  </a:lnTo>
                  <a:lnTo>
                    <a:pt x="899" y="26"/>
                  </a:lnTo>
                  <a:lnTo>
                    <a:pt x="907" y="32"/>
                  </a:lnTo>
                  <a:lnTo>
                    <a:pt x="923" y="32"/>
                  </a:lnTo>
                  <a:lnTo>
                    <a:pt x="930" y="26"/>
                  </a:lnTo>
                  <a:lnTo>
                    <a:pt x="946" y="26"/>
                  </a:lnTo>
                  <a:lnTo>
                    <a:pt x="961" y="19"/>
                  </a:lnTo>
                  <a:lnTo>
                    <a:pt x="969" y="19"/>
                  </a:lnTo>
                  <a:lnTo>
                    <a:pt x="985" y="13"/>
                  </a:lnTo>
                  <a:lnTo>
                    <a:pt x="1000" y="13"/>
                  </a:lnTo>
                  <a:lnTo>
                    <a:pt x="1008" y="13"/>
                  </a:lnTo>
                  <a:lnTo>
                    <a:pt x="1023" y="26"/>
                  </a:lnTo>
                  <a:lnTo>
                    <a:pt x="1031" y="32"/>
                  </a:lnTo>
                  <a:lnTo>
                    <a:pt x="1047" y="32"/>
                  </a:lnTo>
                  <a:lnTo>
                    <a:pt x="1062" y="32"/>
                  </a:lnTo>
                  <a:lnTo>
                    <a:pt x="1070" y="26"/>
                  </a:lnTo>
                  <a:lnTo>
                    <a:pt x="1085" y="32"/>
                  </a:lnTo>
                  <a:lnTo>
                    <a:pt x="1093" y="26"/>
                  </a:lnTo>
                  <a:lnTo>
                    <a:pt x="1109" y="26"/>
                  </a:lnTo>
                  <a:lnTo>
                    <a:pt x="1124" y="19"/>
                  </a:lnTo>
                  <a:lnTo>
                    <a:pt x="1132" y="19"/>
                  </a:lnTo>
                  <a:lnTo>
                    <a:pt x="1147" y="19"/>
                  </a:lnTo>
                  <a:lnTo>
                    <a:pt x="1155" y="26"/>
                  </a:lnTo>
                  <a:lnTo>
                    <a:pt x="1171" y="19"/>
                  </a:lnTo>
                  <a:lnTo>
                    <a:pt x="1186" y="19"/>
                  </a:lnTo>
                  <a:lnTo>
                    <a:pt x="1194" y="19"/>
                  </a:lnTo>
                  <a:lnTo>
                    <a:pt x="1209" y="19"/>
                  </a:lnTo>
                  <a:lnTo>
                    <a:pt x="1217" y="19"/>
                  </a:lnTo>
                  <a:lnTo>
                    <a:pt x="1233" y="26"/>
                  </a:lnTo>
                  <a:lnTo>
                    <a:pt x="1248" y="32"/>
                  </a:lnTo>
                  <a:lnTo>
                    <a:pt x="1256" y="32"/>
                  </a:lnTo>
                  <a:lnTo>
                    <a:pt x="1271" y="26"/>
                  </a:lnTo>
                  <a:lnTo>
                    <a:pt x="1279" y="26"/>
                  </a:lnTo>
                  <a:lnTo>
                    <a:pt x="1295" y="26"/>
                  </a:lnTo>
                  <a:lnTo>
                    <a:pt x="1310" y="26"/>
                  </a:lnTo>
                  <a:lnTo>
                    <a:pt x="1318" y="19"/>
                  </a:lnTo>
                  <a:lnTo>
                    <a:pt x="1333" y="19"/>
                  </a:lnTo>
                  <a:lnTo>
                    <a:pt x="1341" y="19"/>
                  </a:lnTo>
                  <a:lnTo>
                    <a:pt x="1357" y="26"/>
                  </a:lnTo>
                  <a:lnTo>
                    <a:pt x="1372" y="26"/>
                  </a:lnTo>
                  <a:lnTo>
                    <a:pt x="1380" y="19"/>
                  </a:lnTo>
                  <a:lnTo>
                    <a:pt x="1395" y="26"/>
                  </a:lnTo>
                  <a:lnTo>
                    <a:pt x="1411" y="32"/>
                  </a:lnTo>
                  <a:lnTo>
                    <a:pt x="1419" y="32"/>
                  </a:lnTo>
                  <a:lnTo>
                    <a:pt x="1434" y="32"/>
                  </a:lnTo>
                  <a:lnTo>
                    <a:pt x="1442" y="26"/>
                  </a:lnTo>
                  <a:lnTo>
                    <a:pt x="1457" y="32"/>
                  </a:lnTo>
                  <a:lnTo>
                    <a:pt x="1473" y="26"/>
                  </a:lnTo>
                  <a:lnTo>
                    <a:pt x="1481" y="32"/>
                  </a:lnTo>
                  <a:lnTo>
                    <a:pt x="1496" y="32"/>
                  </a:lnTo>
                  <a:lnTo>
                    <a:pt x="1504" y="32"/>
                  </a:lnTo>
                  <a:lnTo>
                    <a:pt x="1519" y="32"/>
                  </a:lnTo>
                  <a:lnTo>
                    <a:pt x="1535" y="32"/>
                  </a:lnTo>
                  <a:lnTo>
                    <a:pt x="1543" y="39"/>
                  </a:lnTo>
                  <a:lnTo>
                    <a:pt x="1558" y="39"/>
                  </a:lnTo>
                  <a:lnTo>
                    <a:pt x="1566" y="32"/>
                  </a:lnTo>
                  <a:lnTo>
                    <a:pt x="1581" y="26"/>
                  </a:lnTo>
                  <a:lnTo>
                    <a:pt x="1597" y="26"/>
                  </a:lnTo>
                  <a:lnTo>
                    <a:pt x="1605" y="26"/>
                  </a:lnTo>
                  <a:lnTo>
                    <a:pt x="1620" y="32"/>
                  </a:lnTo>
                  <a:lnTo>
                    <a:pt x="1628" y="32"/>
                  </a:lnTo>
                  <a:lnTo>
                    <a:pt x="1643" y="32"/>
                  </a:lnTo>
                  <a:lnTo>
                    <a:pt x="1659" y="32"/>
                  </a:lnTo>
                  <a:lnTo>
                    <a:pt x="1667" y="32"/>
                  </a:lnTo>
                  <a:lnTo>
                    <a:pt x="1682" y="32"/>
                  </a:lnTo>
                  <a:lnTo>
                    <a:pt x="1690" y="32"/>
                  </a:lnTo>
                  <a:lnTo>
                    <a:pt x="1706" y="32"/>
                  </a:lnTo>
                  <a:lnTo>
                    <a:pt x="1721" y="32"/>
                  </a:lnTo>
                  <a:lnTo>
                    <a:pt x="1729" y="39"/>
                  </a:lnTo>
                  <a:lnTo>
                    <a:pt x="1744" y="32"/>
                  </a:lnTo>
                  <a:lnTo>
                    <a:pt x="1752" y="32"/>
                  </a:lnTo>
                  <a:lnTo>
                    <a:pt x="1768" y="26"/>
                  </a:lnTo>
                  <a:lnTo>
                    <a:pt x="1783" y="32"/>
                  </a:lnTo>
                  <a:lnTo>
                    <a:pt x="1791" y="32"/>
                  </a:lnTo>
                  <a:lnTo>
                    <a:pt x="1806" y="32"/>
                  </a:lnTo>
                  <a:lnTo>
                    <a:pt x="1822" y="32"/>
                  </a:lnTo>
                  <a:lnTo>
                    <a:pt x="1830" y="32"/>
                  </a:lnTo>
                  <a:lnTo>
                    <a:pt x="1845" y="32"/>
                  </a:lnTo>
                  <a:lnTo>
                    <a:pt x="1853" y="32"/>
                  </a:lnTo>
                  <a:lnTo>
                    <a:pt x="1868" y="32"/>
                  </a:lnTo>
                  <a:lnTo>
                    <a:pt x="1884" y="26"/>
                  </a:lnTo>
                  <a:lnTo>
                    <a:pt x="1892" y="26"/>
                  </a:lnTo>
                  <a:lnTo>
                    <a:pt x="1907" y="26"/>
                  </a:lnTo>
                  <a:lnTo>
                    <a:pt x="1915" y="32"/>
                  </a:lnTo>
                  <a:lnTo>
                    <a:pt x="1930" y="45"/>
                  </a:lnTo>
                  <a:lnTo>
                    <a:pt x="1946" y="45"/>
                  </a:lnTo>
                  <a:lnTo>
                    <a:pt x="1954" y="71"/>
                  </a:lnTo>
                  <a:lnTo>
                    <a:pt x="1969" y="71"/>
                  </a:lnTo>
                  <a:lnTo>
                    <a:pt x="1977" y="91"/>
                  </a:lnTo>
                  <a:lnTo>
                    <a:pt x="1992" y="84"/>
                  </a:lnTo>
                  <a:lnTo>
                    <a:pt x="2008" y="84"/>
                  </a:lnTo>
                  <a:lnTo>
                    <a:pt x="2016" y="84"/>
                  </a:lnTo>
                  <a:lnTo>
                    <a:pt x="2031" y="91"/>
                  </a:lnTo>
                  <a:lnTo>
                    <a:pt x="2039" y="91"/>
                  </a:lnTo>
                  <a:lnTo>
                    <a:pt x="2054" y="78"/>
                  </a:lnTo>
                  <a:lnTo>
                    <a:pt x="2070" y="78"/>
                  </a:lnTo>
                  <a:lnTo>
                    <a:pt x="2078" y="58"/>
                  </a:lnTo>
                  <a:lnTo>
                    <a:pt x="2093" y="78"/>
                  </a:lnTo>
                  <a:lnTo>
                    <a:pt x="2101" y="78"/>
                  </a:lnTo>
                  <a:lnTo>
                    <a:pt x="2116" y="104"/>
                  </a:lnTo>
                  <a:lnTo>
                    <a:pt x="2132" y="207"/>
                  </a:lnTo>
                  <a:lnTo>
                    <a:pt x="2140" y="194"/>
                  </a:lnTo>
                  <a:lnTo>
                    <a:pt x="2155" y="181"/>
                  </a:lnTo>
                  <a:lnTo>
                    <a:pt x="2171" y="181"/>
                  </a:lnTo>
                  <a:lnTo>
                    <a:pt x="2178" y="188"/>
                  </a:lnTo>
                  <a:lnTo>
                    <a:pt x="2194" y="201"/>
                  </a:lnTo>
                  <a:lnTo>
                    <a:pt x="2202" y="84"/>
                  </a:lnTo>
                  <a:lnTo>
                    <a:pt x="2217" y="78"/>
                  </a:lnTo>
                  <a:lnTo>
                    <a:pt x="2233" y="71"/>
                  </a:lnTo>
                  <a:lnTo>
                    <a:pt x="2240" y="52"/>
                  </a:lnTo>
                  <a:lnTo>
                    <a:pt x="2256" y="45"/>
                  </a:lnTo>
                  <a:lnTo>
                    <a:pt x="2264" y="26"/>
                  </a:lnTo>
                  <a:lnTo>
                    <a:pt x="2279" y="26"/>
                  </a:lnTo>
                  <a:lnTo>
                    <a:pt x="2295" y="32"/>
                  </a:lnTo>
                  <a:lnTo>
                    <a:pt x="2302" y="162"/>
                  </a:lnTo>
                  <a:lnTo>
                    <a:pt x="2318" y="292"/>
                  </a:lnTo>
                  <a:lnTo>
                    <a:pt x="2326" y="422"/>
                  </a:lnTo>
                  <a:lnTo>
                    <a:pt x="2341" y="422"/>
                  </a:lnTo>
                  <a:lnTo>
                    <a:pt x="2357" y="422"/>
                  </a:lnTo>
                  <a:lnTo>
                    <a:pt x="2364" y="422"/>
                  </a:lnTo>
                  <a:lnTo>
                    <a:pt x="2380" y="422"/>
                  </a:lnTo>
                  <a:lnTo>
                    <a:pt x="2388" y="422"/>
                  </a:lnTo>
                  <a:lnTo>
                    <a:pt x="2403" y="422"/>
                  </a:lnTo>
                  <a:lnTo>
                    <a:pt x="2419" y="422"/>
                  </a:lnTo>
                  <a:lnTo>
                    <a:pt x="2426" y="422"/>
                  </a:lnTo>
                  <a:lnTo>
                    <a:pt x="2442" y="422"/>
                  </a:lnTo>
                  <a:lnTo>
                    <a:pt x="2450" y="422"/>
                  </a:lnTo>
                  <a:lnTo>
                    <a:pt x="2465" y="422"/>
                  </a:lnTo>
                  <a:lnTo>
                    <a:pt x="2481" y="422"/>
                  </a:lnTo>
                  <a:lnTo>
                    <a:pt x="2488" y="422"/>
                  </a:lnTo>
                  <a:lnTo>
                    <a:pt x="2504" y="422"/>
                  </a:lnTo>
                  <a:lnTo>
                    <a:pt x="2512" y="422"/>
                  </a:lnTo>
                  <a:lnTo>
                    <a:pt x="2527" y="422"/>
                  </a:lnTo>
                  <a:lnTo>
                    <a:pt x="2543" y="422"/>
                  </a:lnTo>
                  <a:lnTo>
                    <a:pt x="2550" y="422"/>
                  </a:lnTo>
                  <a:lnTo>
                    <a:pt x="2566" y="422"/>
                  </a:lnTo>
                  <a:lnTo>
                    <a:pt x="2581" y="422"/>
                  </a:lnTo>
                  <a:lnTo>
                    <a:pt x="2589" y="422"/>
                  </a:lnTo>
                  <a:lnTo>
                    <a:pt x="2605" y="422"/>
                  </a:lnTo>
                  <a:lnTo>
                    <a:pt x="2612" y="422"/>
                  </a:lnTo>
                  <a:lnTo>
                    <a:pt x="2628" y="422"/>
                  </a:lnTo>
                  <a:lnTo>
                    <a:pt x="2643" y="422"/>
                  </a:lnTo>
                  <a:lnTo>
                    <a:pt x="2651" y="422"/>
                  </a:lnTo>
                  <a:lnTo>
                    <a:pt x="2667" y="422"/>
                  </a:lnTo>
                  <a:lnTo>
                    <a:pt x="2674" y="422"/>
                  </a:lnTo>
                  <a:lnTo>
                    <a:pt x="2690" y="422"/>
                  </a:lnTo>
                  <a:lnTo>
                    <a:pt x="2705" y="292"/>
                  </a:lnTo>
                  <a:lnTo>
                    <a:pt x="2713" y="194"/>
                  </a:lnTo>
                  <a:lnTo>
                    <a:pt x="2729" y="97"/>
                  </a:lnTo>
                  <a:lnTo>
                    <a:pt x="2736" y="91"/>
                  </a:lnTo>
                  <a:lnTo>
                    <a:pt x="2752" y="78"/>
                  </a:lnTo>
                  <a:lnTo>
                    <a:pt x="2767" y="65"/>
                  </a:lnTo>
                  <a:lnTo>
                    <a:pt x="2775" y="194"/>
                  </a:lnTo>
                  <a:lnTo>
                    <a:pt x="2791" y="311"/>
                  </a:lnTo>
                  <a:lnTo>
                    <a:pt x="2798" y="422"/>
                  </a:lnTo>
                  <a:lnTo>
                    <a:pt x="2814" y="422"/>
                  </a:lnTo>
                  <a:lnTo>
                    <a:pt x="2829" y="422"/>
                  </a:lnTo>
                  <a:lnTo>
                    <a:pt x="2837" y="422"/>
                  </a:lnTo>
                  <a:lnTo>
                    <a:pt x="2853" y="298"/>
                  </a:lnTo>
                  <a:lnTo>
                    <a:pt x="2860" y="168"/>
                  </a:lnTo>
                  <a:lnTo>
                    <a:pt x="2876" y="45"/>
                  </a:lnTo>
                  <a:lnTo>
                    <a:pt x="2891" y="39"/>
                  </a:lnTo>
                  <a:lnTo>
                    <a:pt x="2899" y="39"/>
                  </a:lnTo>
                  <a:lnTo>
                    <a:pt x="2915" y="32"/>
                  </a:lnTo>
                  <a:lnTo>
                    <a:pt x="2930" y="32"/>
                  </a:lnTo>
                  <a:lnTo>
                    <a:pt x="2938" y="19"/>
                  </a:lnTo>
                  <a:lnTo>
                    <a:pt x="2954" y="26"/>
                  </a:lnTo>
                  <a:lnTo>
                    <a:pt x="2961" y="32"/>
                  </a:lnTo>
                  <a:lnTo>
                    <a:pt x="2977" y="32"/>
                  </a:lnTo>
                  <a:lnTo>
                    <a:pt x="2992" y="26"/>
                  </a:lnTo>
                  <a:lnTo>
                    <a:pt x="3000" y="19"/>
                  </a:lnTo>
                  <a:lnTo>
                    <a:pt x="3016" y="26"/>
                  </a:lnTo>
                  <a:lnTo>
                    <a:pt x="3023" y="32"/>
                  </a:lnTo>
                  <a:lnTo>
                    <a:pt x="3039" y="32"/>
                  </a:lnTo>
                  <a:lnTo>
                    <a:pt x="3054" y="32"/>
                  </a:lnTo>
                  <a:lnTo>
                    <a:pt x="3062" y="26"/>
                  </a:lnTo>
                  <a:lnTo>
                    <a:pt x="3078" y="39"/>
                  </a:lnTo>
                  <a:lnTo>
                    <a:pt x="3085" y="39"/>
                  </a:lnTo>
                  <a:lnTo>
                    <a:pt x="3101" y="39"/>
                  </a:lnTo>
                  <a:lnTo>
                    <a:pt x="3116" y="32"/>
                  </a:lnTo>
                  <a:lnTo>
                    <a:pt x="3124" y="32"/>
                  </a:lnTo>
                  <a:lnTo>
                    <a:pt x="3140" y="32"/>
                  </a:lnTo>
                  <a:lnTo>
                    <a:pt x="3147" y="32"/>
                  </a:lnTo>
                  <a:lnTo>
                    <a:pt x="3163" y="32"/>
                  </a:lnTo>
                  <a:lnTo>
                    <a:pt x="3178" y="32"/>
                  </a:lnTo>
                  <a:lnTo>
                    <a:pt x="3186" y="32"/>
                  </a:lnTo>
                  <a:lnTo>
                    <a:pt x="3202" y="19"/>
                  </a:lnTo>
                  <a:lnTo>
                    <a:pt x="3209" y="19"/>
                  </a:lnTo>
                  <a:lnTo>
                    <a:pt x="3225" y="19"/>
                  </a:lnTo>
                  <a:lnTo>
                    <a:pt x="3240" y="19"/>
                  </a:lnTo>
                  <a:lnTo>
                    <a:pt x="3248" y="19"/>
                  </a:lnTo>
                  <a:lnTo>
                    <a:pt x="3264" y="19"/>
                  </a:lnTo>
                  <a:lnTo>
                    <a:pt x="3271" y="19"/>
                  </a:lnTo>
                  <a:lnTo>
                    <a:pt x="3287" y="13"/>
                  </a:lnTo>
                  <a:lnTo>
                    <a:pt x="3302" y="13"/>
                  </a:lnTo>
                  <a:lnTo>
                    <a:pt x="3310" y="19"/>
                  </a:lnTo>
                  <a:lnTo>
                    <a:pt x="3326" y="19"/>
                  </a:lnTo>
                  <a:lnTo>
                    <a:pt x="3341" y="19"/>
                  </a:lnTo>
                  <a:lnTo>
                    <a:pt x="3349" y="19"/>
                  </a:lnTo>
                  <a:lnTo>
                    <a:pt x="3364" y="26"/>
                  </a:lnTo>
                  <a:lnTo>
                    <a:pt x="3372" y="32"/>
                  </a:lnTo>
                  <a:lnTo>
                    <a:pt x="3388" y="32"/>
                  </a:lnTo>
                  <a:lnTo>
                    <a:pt x="3403" y="32"/>
                  </a:lnTo>
                  <a:lnTo>
                    <a:pt x="3411" y="32"/>
                  </a:lnTo>
                  <a:lnTo>
                    <a:pt x="3426" y="26"/>
                  </a:lnTo>
                  <a:lnTo>
                    <a:pt x="3434" y="26"/>
                  </a:lnTo>
                  <a:lnTo>
                    <a:pt x="3450" y="19"/>
                  </a:lnTo>
                  <a:lnTo>
                    <a:pt x="3465" y="26"/>
                  </a:lnTo>
                  <a:lnTo>
                    <a:pt x="3473" y="26"/>
                  </a:lnTo>
                  <a:lnTo>
                    <a:pt x="3488" y="32"/>
                  </a:lnTo>
                  <a:lnTo>
                    <a:pt x="3496" y="26"/>
                  </a:lnTo>
                  <a:lnTo>
                    <a:pt x="3512" y="26"/>
                  </a:lnTo>
                  <a:lnTo>
                    <a:pt x="3527" y="19"/>
                  </a:lnTo>
                  <a:lnTo>
                    <a:pt x="3535" y="26"/>
                  </a:lnTo>
                  <a:lnTo>
                    <a:pt x="3550" y="19"/>
                  </a:lnTo>
                  <a:lnTo>
                    <a:pt x="3558" y="19"/>
                  </a:lnTo>
                  <a:lnTo>
                    <a:pt x="3574" y="19"/>
                  </a:lnTo>
                  <a:lnTo>
                    <a:pt x="3589" y="26"/>
                  </a:lnTo>
                  <a:lnTo>
                    <a:pt x="3597" y="26"/>
                  </a:lnTo>
                  <a:lnTo>
                    <a:pt x="3612" y="19"/>
                  </a:lnTo>
                  <a:lnTo>
                    <a:pt x="3620" y="26"/>
                  </a:lnTo>
                  <a:lnTo>
                    <a:pt x="3636" y="19"/>
                  </a:lnTo>
                  <a:lnTo>
                    <a:pt x="3651" y="19"/>
                  </a:lnTo>
                  <a:lnTo>
                    <a:pt x="3659" y="26"/>
                  </a:lnTo>
                  <a:lnTo>
                    <a:pt x="3674" y="32"/>
                  </a:lnTo>
                  <a:lnTo>
                    <a:pt x="3682" y="32"/>
                  </a:lnTo>
                  <a:lnTo>
                    <a:pt x="3698" y="32"/>
                  </a:lnTo>
                  <a:lnTo>
                    <a:pt x="3713" y="32"/>
                  </a:lnTo>
                  <a:lnTo>
                    <a:pt x="3721" y="32"/>
                  </a:lnTo>
                  <a:lnTo>
                    <a:pt x="3736" y="32"/>
                  </a:lnTo>
                  <a:lnTo>
                    <a:pt x="3752" y="26"/>
                  </a:lnTo>
                  <a:lnTo>
                    <a:pt x="3760" y="19"/>
                  </a:lnTo>
                  <a:lnTo>
                    <a:pt x="3775" y="13"/>
                  </a:lnTo>
                  <a:lnTo>
                    <a:pt x="3783" y="6"/>
                  </a:lnTo>
                  <a:lnTo>
                    <a:pt x="3798" y="13"/>
                  </a:lnTo>
                  <a:lnTo>
                    <a:pt x="3814" y="6"/>
                  </a:lnTo>
                  <a:lnTo>
                    <a:pt x="3822" y="13"/>
                  </a:lnTo>
                  <a:lnTo>
                    <a:pt x="3837" y="13"/>
                  </a:lnTo>
                  <a:lnTo>
                    <a:pt x="3845" y="19"/>
                  </a:lnTo>
                  <a:lnTo>
                    <a:pt x="3860" y="32"/>
                  </a:lnTo>
                  <a:lnTo>
                    <a:pt x="3860" y="32"/>
                  </a:lnTo>
                </a:path>
              </a:pathLst>
            </a:custGeom>
            <a:noFill/>
            <a:ln w="0">
              <a:solidFill>
                <a:srgbClr val="3F3F3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047" name="Freeform 63"/>
            <p:cNvSpPr>
              <a:spLocks/>
            </p:cNvSpPr>
            <p:nvPr/>
          </p:nvSpPr>
          <p:spPr bwMode="auto">
            <a:xfrm>
              <a:off x="912" y="2591"/>
              <a:ext cx="3860" cy="1"/>
            </a:xfrm>
            <a:custGeom>
              <a:avLst/>
              <a:gdLst>
                <a:gd name="T0" fmla="*/ 39 w 3860"/>
                <a:gd name="T1" fmla="*/ 101 w 3860"/>
                <a:gd name="T2" fmla="*/ 163 w 3860"/>
                <a:gd name="T3" fmla="*/ 225 w 3860"/>
                <a:gd name="T4" fmla="*/ 287 w 3860"/>
                <a:gd name="T5" fmla="*/ 349 w 3860"/>
                <a:gd name="T6" fmla="*/ 411 w 3860"/>
                <a:gd name="T7" fmla="*/ 473 w 3860"/>
                <a:gd name="T8" fmla="*/ 535 w 3860"/>
                <a:gd name="T9" fmla="*/ 597 w 3860"/>
                <a:gd name="T10" fmla="*/ 659 w 3860"/>
                <a:gd name="T11" fmla="*/ 721 w 3860"/>
                <a:gd name="T12" fmla="*/ 783 w 3860"/>
                <a:gd name="T13" fmla="*/ 845 w 3860"/>
                <a:gd name="T14" fmla="*/ 907 w 3860"/>
                <a:gd name="T15" fmla="*/ 969 w 3860"/>
                <a:gd name="T16" fmla="*/ 1031 w 3860"/>
                <a:gd name="T17" fmla="*/ 1093 w 3860"/>
                <a:gd name="T18" fmla="*/ 1155 w 3860"/>
                <a:gd name="T19" fmla="*/ 1217 w 3860"/>
                <a:gd name="T20" fmla="*/ 1279 w 3860"/>
                <a:gd name="T21" fmla="*/ 1341 w 3860"/>
                <a:gd name="T22" fmla="*/ 1411 w 3860"/>
                <a:gd name="T23" fmla="*/ 1473 w 3860"/>
                <a:gd name="T24" fmla="*/ 1535 w 3860"/>
                <a:gd name="T25" fmla="*/ 1597 w 3860"/>
                <a:gd name="T26" fmla="*/ 1659 w 3860"/>
                <a:gd name="T27" fmla="*/ 1721 w 3860"/>
                <a:gd name="T28" fmla="*/ 1783 w 3860"/>
                <a:gd name="T29" fmla="*/ 1845 w 3860"/>
                <a:gd name="T30" fmla="*/ 1907 w 3860"/>
                <a:gd name="T31" fmla="*/ 1969 w 3860"/>
                <a:gd name="T32" fmla="*/ 2031 w 3860"/>
                <a:gd name="T33" fmla="*/ 2093 w 3860"/>
                <a:gd name="T34" fmla="*/ 2155 w 3860"/>
                <a:gd name="T35" fmla="*/ 2217 w 3860"/>
                <a:gd name="T36" fmla="*/ 2279 w 3860"/>
                <a:gd name="T37" fmla="*/ 2341 w 3860"/>
                <a:gd name="T38" fmla="*/ 2403 w 3860"/>
                <a:gd name="T39" fmla="*/ 2465 w 3860"/>
                <a:gd name="T40" fmla="*/ 2527 w 3860"/>
                <a:gd name="T41" fmla="*/ 2589 w 3860"/>
                <a:gd name="T42" fmla="*/ 2651 w 3860"/>
                <a:gd name="T43" fmla="*/ 2713 w 3860"/>
                <a:gd name="T44" fmla="*/ 2775 w 3860"/>
                <a:gd name="T45" fmla="*/ 2837 w 3860"/>
                <a:gd name="T46" fmla="*/ 2899 w 3860"/>
                <a:gd name="T47" fmla="*/ 2961 w 3860"/>
                <a:gd name="T48" fmla="*/ 3023 w 3860"/>
                <a:gd name="T49" fmla="*/ 3085 w 3860"/>
                <a:gd name="T50" fmla="*/ 3147 w 3860"/>
                <a:gd name="T51" fmla="*/ 3209 w 3860"/>
                <a:gd name="T52" fmla="*/ 3271 w 3860"/>
                <a:gd name="T53" fmla="*/ 3341 w 3860"/>
                <a:gd name="T54" fmla="*/ 3403 w 3860"/>
                <a:gd name="T55" fmla="*/ 3465 w 3860"/>
                <a:gd name="T56" fmla="*/ 3527 w 3860"/>
                <a:gd name="T57" fmla="*/ 3589 w 3860"/>
                <a:gd name="T58" fmla="*/ 3651 w 3860"/>
                <a:gd name="T59" fmla="*/ 3713 w 3860"/>
                <a:gd name="T60" fmla="*/ 3775 w 3860"/>
                <a:gd name="T61" fmla="*/ 3837 w 38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  <a:cxn ang="0">
                  <a:pos x="T32" y="0"/>
                </a:cxn>
                <a:cxn ang="0">
                  <a:pos x="T33" y="0"/>
                </a:cxn>
                <a:cxn ang="0">
                  <a:pos x="T34" y="0"/>
                </a:cxn>
                <a:cxn ang="0">
                  <a:pos x="T35" y="0"/>
                </a:cxn>
                <a:cxn ang="0">
                  <a:pos x="T36" y="0"/>
                </a:cxn>
                <a:cxn ang="0">
                  <a:pos x="T37" y="0"/>
                </a:cxn>
                <a:cxn ang="0">
                  <a:pos x="T38" y="0"/>
                </a:cxn>
                <a:cxn ang="0">
                  <a:pos x="T39" y="0"/>
                </a:cxn>
                <a:cxn ang="0">
                  <a:pos x="T40" y="0"/>
                </a:cxn>
                <a:cxn ang="0">
                  <a:pos x="T41" y="0"/>
                </a:cxn>
                <a:cxn ang="0">
                  <a:pos x="T42" y="0"/>
                </a:cxn>
                <a:cxn ang="0">
                  <a:pos x="T43" y="0"/>
                </a:cxn>
                <a:cxn ang="0">
                  <a:pos x="T44" y="0"/>
                </a:cxn>
                <a:cxn ang="0">
                  <a:pos x="T45" y="0"/>
                </a:cxn>
                <a:cxn ang="0">
                  <a:pos x="T46" y="0"/>
                </a:cxn>
                <a:cxn ang="0">
                  <a:pos x="T47" y="0"/>
                </a:cxn>
                <a:cxn ang="0">
                  <a:pos x="T48" y="0"/>
                </a:cxn>
                <a:cxn ang="0">
                  <a:pos x="T49" y="0"/>
                </a:cxn>
                <a:cxn ang="0">
                  <a:pos x="T50" y="0"/>
                </a:cxn>
                <a:cxn ang="0">
                  <a:pos x="T51" y="0"/>
                </a:cxn>
                <a:cxn ang="0">
                  <a:pos x="T52" y="0"/>
                </a:cxn>
                <a:cxn ang="0">
                  <a:pos x="T53" y="0"/>
                </a:cxn>
                <a:cxn ang="0">
                  <a:pos x="T54" y="0"/>
                </a:cxn>
                <a:cxn ang="0">
                  <a:pos x="T55" y="0"/>
                </a:cxn>
                <a:cxn ang="0">
                  <a:pos x="T56" y="0"/>
                </a:cxn>
                <a:cxn ang="0">
                  <a:pos x="T57" y="0"/>
                </a:cxn>
                <a:cxn ang="0">
                  <a:pos x="T58" y="0"/>
                </a:cxn>
                <a:cxn ang="0">
                  <a:pos x="T59" y="0"/>
                </a:cxn>
                <a:cxn ang="0">
                  <a:pos x="T60" y="0"/>
                </a:cxn>
                <a:cxn ang="0">
                  <a:pos x="T61" y="0"/>
                </a:cxn>
              </a:cxnLst>
              <a:rect l="0" t="0" r="r" b="b"/>
              <a:pathLst>
                <a:path w="3860">
                  <a:moveTo>
                    <a:pt x="0" y="0"/>
                  </a:moveTo>
                  <a:lnTo>
                    <a:pt x="0" y="0"/>
                  </a:lnTo>
                  <a:lnTo>
                    <a:pt x="16" y="0"/>
                  </a:lnTo>
                  <a:lnTo>
                    <a:pt x="23" y="0"/>
                  </a:lnTo>
                  <a:lnTo>
                    <a:pt x="39" y="0"/>
                  </a:lnTo>
                  <a:lnTo>
                    <a:pt x="47" y="0"/>
                  </a:lnTo>
                  <a:lnTo>
                    <a:pt x="62" y="0"/>
                  </a:lnTo>
                  <a:lnTo>
                    <a:pt x="78" y="0"/>
                  </a:lnTo>
                  <a:lnTo>
                    <a:pt x="85" y="0"/>
                  </a:lnTo>
                  <a:lnTo>
                    <a:pt x="101" y="0"/>
                  </a:lnTo>
                  <a:lnTo>
                    <a:pt x="109" y="0"/>
                  </a:lnTo>
                  <a:lnTo>
                    <a:pt x="124" y="0"/>
                  </a:lnTo>
                  <a:lnTo>
                    <a:pt x="140" y="0"/>
                  </a:lnTo>
                  <a:lnTo>
                    <a:pt x="147" y="0"/>
                  </a:lnTo>
                  <a:lnTo>
                    <a:pt x="163" y="0"/>
                  </a:lnTo>
                  <a:lnTo>
                    <a:pt x="171" y="0"/>
                  </a:lnTo>
                  <a:lnTo>
                    <a:pt x="186" y="0"/>
                  </a:lnTo>
                  <a:lnTo>
                    <a:pt x="202" y="0"/>
                  </a:lnTo>
                  <a:lnTo>
                    <a:pt x="209" y="0"/>
                  </a:lnTo>
                  <a:lnTo>
                    <a:pt x="225" y="0"/>
                  </a:lnTo>
                  <a:lnTo>
                    <a:pt x="240" y="0"/>
                  </a:lnTo>
                  <a:lnTo>
                    <a:pt x="248" y="0"/>
                  </a:lnTo>
                  <a:lnTo>
                    <a:pt x="264" y="0"/>
                  </a:lnTo>
                  <a:lnTo>
                    <a:pt x="271" y="0"/>
                  </a:lnTo>
                  <a:lnTo>
                    <a:pt x="287" y="0"/>
                  </a:lnTo>
                  <a:lnTo>
                    <a:pt x="302" y="0"/>
                  </a:lnTo>
                  <a:lnTo>
                    <a:pt x="310" y="0"/>
                  </a:lnTo>
                  <a:lnTo>
                    <a:pt x="326" y="0"/>
                  </a:lnTo>
                  <a:lnTo>
                    <a:pt x="333" y="0"/>
                  </a:lnTo>
                  <a:lnTo>
                    <a:pt x="349" y="0"/>
                  </a:lnTo>
                  <a:lnTo>
                    <a:pt x="364" y="0"/>
                  </a:lnTo>
                  <a:lnTo>
                    <a:pt x="372" y="0"/>
                  </a:lnTo>
                  <a:lnTo>
                    <a:pt x="388" y="0"/>
                  </a:lnTo>
                  <a:lnTo>
                    <a:pt x="395" y="0"/>
                  </a:lnTo>
                  <a:lnTo>
                    <a:pt x="411" y="0"/>
                  </a:lnTo>
                  <a:lnTo>
                    <a:pt x="426" y="0"/>
                  </a:lnTo>
                  <a:lnTo>
                    <a:pt x="434" y="0"/>
                  </a:lnTo>
                  <a:lnTo>
                    <a:pt x="450" y="0"/>
                  </a:lnTo>
                  <a:lnTo>
                    <a:pt x="458" y="0"/>
                  </a:lnTo>
                  <a:lnTo>
                    <a:pt x="473" y="0"/>
                  </a:lnTo>
                  <a:lnTo>
                    <a:pt x="489" y="0"/>
                  </a:lnTo>
                  <a:lnTo>
                    <a:pt x="496" y="0"/>
                  </a:lnTo>
                  <a:lnTo>
                    <a:pt x="512" y="0"/>
                  </a:lnTo>
                  <a:lnTo>
                    <a:pt x="520" y="0"/>
                  </a:lnTo>
                  <a:lnTo>
                    <a:pt x="535" y="0"/>
                  </a:lnTo>
                  <a:lnTo>
                    <a:pt x="551" y="0"/>
                  </a:lnTo>
                  <a:lnTo>
                    <a:pt x="558" y="0"/>
                  </a:lnTo>
                  <a:lnTo>
                    <a:pt x="574" y="0"/>
                  </a:lnTo>
                  <a:lnTo>
                    <a:pt x="582" y="0"/>
                  </a:lnTo>
                  <a:lnTo>
                    <a:pt x="597" y="0"/>
                  </a:lnTo>
                  <a:lnTo>
                    <a:pt x="613" y="0"/>
                  </a:lnTo>
                  <a:lnTo>
                    <a:pt x="620" y="0"/>
                  </a:lnTo>
                  <a:lnTo>
                    <a:pt x="636" y="0"/>
                  </a:lnTo>
                  <a:lnTo>
                    <a:pt x="651" y="0"/>
                  </a:lnTo>
                  <a:lnTo>
                    <a:pt x="659" y="0"/>
                  </a:lnTo>
                  <a:lnTo>
                    <a:pt x="675" y="0"/>
                  </a:lnTo>
                  <a:lnTo>
                    <a:pt x="682" y="0"/>
                  </a:lnTo>
                  <a:lnTo>
                    <a:pt x="698" y="0"/>
                  </a:lnTo>
                  <a:lnTo>
                    <a:pt x="713" y="0"/>
                  </a:lnTo>
                  <a:lnTo>
                    <a:pt x="721" y="0"/>
                  </a:lnTo>
                  <a:lnTo>
                    <a:pt x="737" y="0"/>
                  </a:lnTo>
                  <a:lnTo>
                    <a:pt x="744" y="0"/>
                  </a:lnTo>
                  <a:lnTo>
                    <a:pt x="760" y="0"/>
                  </a:lnTo>
                  <a:lnTo>
                    <a:pt x="775" y="0"/>
                  </a:lnTo>
                  <a:lnTo>
                    <a:pt x="783" y="0"/>
                  </a:lnTo>
                  <a:lnTo>
                    <a:pt x="799" y="0"/>
                  </a:lnTo>
                  <a:lnTo>
                    <a:pt x="806" y="0"/>
                  </a:lnTo>
                  <a:lnTo>
                    <a:pt x="822" y="0"/>
                  </a:lnTo>
                  <a:lnTo>
                    <a:pt x="837" y="0"/>
                  </a:lnTo>
                  <a:lnTo>
                    <a:pt x="845" y="0"/>
                  </a:lnTo>
                  <a:lnTo>
                    <a:pt x="861" y="0"/>
                  </a:lnTo>
                  <a:lnTo>
                    <a:pt x="868" y="0"/>
                  </a:lnTo>
                  <a:lnTo>
                    <a:pt x="884" y="0"/>
                  </a:lnTo>
                  <a:lnTo>
                    <a:pt x="899" y="0"/>
                  </a:lnTo>
                  <a:lnTo>
                    <a:pt x="907" y="0"/>
                  </a:lnTo>
                  <a:lnTo>
                    <a:pt x="923" y="0"/>
                  </a:lnTo>
                  <a:lnTo>
                    <a:pt x="930" y="0"/>
                  </a:lnTo>
                  <a:lnTo>
                    <a:pt x="946" y="0"/>
                  </a:lnTo>
                  <a:lnTo>
                    <a:pt x="961" y="0"/>
                  </a:lnTo>
                  <a:lnTo>
                    <a:pt x="969" y="0"/>
                  </a:lnTo>
                  <a:lnTo>
                    <a:pt x="985" y="0"/>
                  </a:lnTo>
                  <a:lnTo>
                    <a:pt x="1000" y="0"/>
                  </a:lnTo>
                  <a:lnTo>
                    <a:pt x="1008" y="0"/>
                  </a:lnTo>
                  <a:lnTo>
                    <a:pt x="1023" y="0"/>
                  </a:lnTo>
                  <a:lnTo>
                    <a:pt x="1031" y="0"/>
                  </a:lnTo>
                  <a:lnTo>
                    <a:pt x="1047" y="0"/>
                  </a:lnTo>
                  <a:lnTo>
                    <a:pt x="1062" y="0"/>
                  </a:lnTo>
                  <a:lnTo>
                    <a:pt x="1070" y="0"/>
                  </a:lnTo>
                  <a:lnTo>
                    <a:pt x="1085" y="0"/>
                  </a:lnTo>
                  <a:lnTo>
                    <a:pt x="1093" y="0"/>
                  </a:lnTo>
                  <a:lnTo>
                    <a:pt x="1109" y="0"/>
                  </a:lnTo>
                  <a:lnTo>
                    <a:pt x="1124" y="0"/>
                  </a:lnTo>
                  <a:lnTo>
                    <a:pt x="1132" y="0"/>
                  </a:lnTo>
                  <a:lnTo>
                    <a:pt x="1147" y="0"/>
                  </a:lnTo>
                  <a:lnTo>
                    <a:pt x="1155" y="0"/>
                  </a:lnTo>
                  <a:lnTo>
                    <a:pt x="1171" y="0"/>
                  </a:lnTo>
                  <a:lnTo>
                    <a:pt x="1186" y="0"/>
                  </a:lnTo>
                  <a:lnTo>
                    <a:pt x="1194" y="0"/>
                  </a:lnTo>
                  <a:lnTo>
                    <a:pt x="1209" y="0"/>
                  </a:lnTo>
                  <a:lnTo>
                    <a:pt x="1217" y="0"/>
                  </a:lnTo>
                  <a:lnTo>
                    <a:pt x="1233" y="0"/>
                  </a:lnTo>
                  <a:lnTo>
                    <a:pt x="1248" y="0"/>
                  </a:lnTo>
                  <a:lnTo>
                    <a:pt x="1256" y="0"/>
                  </a:lnTo>
                  <a:lnTo>
                    <a:pt x="1271" y="0"/>
                  </a:lnTo>
                  <a:lnTo>
                    <a:pt x="1279" y="0"/>
                  </a:lnTo>
                  <a:lnTo>
                    <a:pt x="1295" y="0"/>
                  </a:lnTo>
                  <a:lnTo>
                    <a:pt x="1310" y="0"/>
                  </a:lnTo>
                  <a:lnTo>
                    <a:pt x="1318" y="0"/>
                  </a:lnTo>
                  <a:lnTo>
                    <a:pt x="1333" y="0"/>
                  </a:lnTo>
                  <a:lnTo>
                    <a:pt x="1341" y="0"/>
                  </a:lnTo>
                  <a:lnTo>
                    <a:pt x="1357" y="0"/>
                  </a:lnTo>
                  <a:lnTo>
                    <a:pt x="1372" y="0"/>
                  </a:lnTo>
                  <a:lnTo>
                    <a:pt x="1380" y="0"/>
                  </a:lnTo>
                  <a:lnTo>
                    <a:pt x="1395" y="0"/>
                  </a:lnTo>
                  <a:lnTo>
                    <a:pt x="1411" y="0"/>
                  </a:lnTo>
                  <a:lnTo>
                    <a:pt x="1419" y="0"/>
                  </a:lnTo>
                  <a:lnTo>
                    <a:pt x="1434" y="0"/>
                  </a:lnTo>
                  <a:lnTo>
                    <a:pt x="1442" y="0"/>
                  </a:lnTo>
                  <a:lnTo>
                    <a:pt x="1457" y="0"/>
                  </a:lnTo>
                  <a:lnTo>
                    <a:pt x="1473" y="0"/>
                  </a:lnTo>
                  <a:lnTo>
                    <a:pt x="1481" y="0"/>
                  </a:lnTo>
                  <a:lnTo>
                    <a:pt x="1496" y="0"/>
                  </a:lnTo>
                  <a:lnTo>
                    <a:pt x="1504" y="0"/>
                  </a:lnTo>
                  <a:lnTo>
                    <a:pt x="1519" y="0"/>
                  </a:lnTo>
                  <a:lnTo>
                    <a:pt x="1535" y="0"/>
                  </a:lnTo>
                  <a:lnTo>
                    <a:pt x="1543" y="0"/>
                  </a:lnTo>
                  <a:lnTo>
                    <a:pt x="1558" y="0"/>
                  </a:lnTo>
                  <a:lnTo>
                    <a:pt x="1566" y="0"/>
                  </a:lnTo>
                  <a:lnTo>
                    <a:pt x="1581" y="0"/>
                  </a:lnTo>
                  <a:lnTo>
                    <a:pt x="1597" y="0"/>
                  </a:lnTo>
                  <a:lnTo>
                    <a:pt x="1605" y="0"/>
                  </a:lnTo>
                  <a:lnTo>
                    <a:pt x="1620" y="0"/>
                  </a:lnTo>
                  <a:lnTo>
                    <a:pt x="1628" y="0"/>
                  </a:lnTo>
                  <a:lnTo>
                    <a:pt x="1643" y="0"/>
                  </a:lnTo>
                  <a:lnTo>
                    <a:pt x="1659" y="0"/>
                  </a:lnTo>
                  <a:lnTo>
                    <a:pt x="1667" y="0"/>
                  </a:lnTo>
                  <a:lnTo>
                    <a:pt x="1682" y="0"/>
                  </a:lnTo>
                  <a:lnTo>
                    <a:pt x="1690" y="0"/>
                  </a:lnTo>
                  <a:lnTo>
                    <a:pt x="1706" y="0"/>
                  </a:lnTo>
                  <a:lnTo>
                    <a:pt x="1721" y="0"/>
                  </a:lnTo>
                  <a:lnTo>
                    <a:pt x="1729" y="0"/>
                  </a:lnTo>
                  <a:lnTo>
                    <a:pt x="1744" y="0"/>
                  </a:lnTo>
                  <a:lnTo>
                    <a:pt x="1752" y="0"/>
                  </a:lnTo>
                  <a:lnTo>
                    <a:pt x="1768" y="0"/>
                  </a:lnTo>
                  <a:lnTo>
                    <a:pt x="1783" y="0"/>
                  </a:lnTo>
                  <a:lnTo>
                    <a:pt x="1791" y="0"/>
                  </a:lnTo>
                  <a:lnTo>
                    <a:pt x="1806" y="0"/>
                  </a:lnTo>
                  <a:lnTo>
                    <a:pt x="1822" y="0"/>
                  </a:lnTo>
                  <a:lnTo>
                    <a:pt x="1830" y="0"/>
                  </a:lnTo>
                  <a:lnTo>
                    <a:pt x="1845" y="0"/>
                  </a:lnTo>
                  <a:lnTo>
                    <a:pt x="1853" y="0"/>
                  </a:lnTo>
                  <a:lnTo>
                    <a:pt x="1868" y="0"/>
                  </a:lnTo>
                  <a:lnTo>
                    <a:pt x="1884" y="0"/>
                  </a:lnTo>
                  <a:lnTo>
                    <a:pt x="1892" y="0"/>
                  </a:lnTo>
                  <a:lnTo>
                    <a:pt x="1907" y="0"/>
                  </a:lnTo>
                  <a:lnTo>
                    <a:pt x="1915" y="0"/>
                  </a:lnTo>
                  <a:lnTo>
                    <a:pt x="1930" y="0"/>
                  </a:lnTo>
                  <a:lnTo>
                    <a:pt x="1946" y="0"/>
                  </a:lnTo>
                  <a:lnTo>
                    <a:pt x="1954" y="0"/>
                  </a:lnTo>
                  <a:lnTo>
                    <a:pt x="1969" y="0"/>
                  </a:lnTo>
                  <a:lnTo>
                    <a:pt x="1977" y="0"/>
                  </a:lnTo>
                  <a:lnTo>
                    <a:pt x="1992" y="0"/>
                  </a:lnTo>
                  <a:lnTo>
                    <a:pt x="2008" y="0"/>
                  </a:lnTo>
                  <a:lnTo>
                    <a:pt x="2016" y="0"/>
                  </a:lnTo>
                  <a:lnTo>
                    <a:pt x="2031" y="0"/>
                  </a:lnTo>
                  <a:lnTo>
                    <a:pt x="2039" y="0"/>
                  </a:lnTo>
                  <a:lnTo>
                    <a:pt x="2054" y="0"/>
                  </a:lnTo>
                  <a:lnTo>
                    <a:pt x="2070" y="0"/>
                  </a:lnTo>
                  <a:lnTo>
                    <a:pt x="2078" y="0"/>
                  </a:lnTo>
                  <a:lnTo>
                    <a:pt x="2093" y="0"/>
                  </a:lnTo>
                  <a:lnTo>
                    <a:pt x="2101" y="0"/>
                  </a:lnTo>
                  <a:lnTo>
                    <a:pt x="2116" y="0"/>
                  </a:lnTo>
                  <a:lnTo>
                    <a:pt x="2132" y="0"/>
                  </a:lnTo>
                  <a:lnTo>
                    <a:pt x="2140" y="0"/>
                  </a:lnTo>
                  <a:lnTo>
                    <a:pt x="2155" y="0"/>
                  </a:lnTo>
                  <a:lnTo>
                    <a:pt x="2171" y="0"/>
                  </a:lnTo>
                  <a:lnTo>
                    <a:pt x="2178" y="0"/>
                  </a:lnTo>
                  <a:lnTo>
                    <a:pt x="2194" y="0"/>
                  </a:lnTo>
                  <a:lnTo>
                    <a:pt x="2202" y="0"/>
                  </a:lnTo>
                  <a:lnTo>
                    <a:pt x="2217" y="0"/>
                  </a:lnTo>
                  <a:lnTo>
                    <a:pt x="2233" y="0"/>
                  </a:lnTo>
                  <a:lnTo>
                    <a:pt x="2240" y="0"/>
                  </a:lnTo>
                  <a:lnTo>
                    <a:pt x="2256" y="0"/>
                  </a:lnTo>
                  <a:lnTo>
                    <a:pt x="2264" y="0"/>
                  </a:lnTo>
                  <a:lnTo>
                    <a:pt x="2279" y="0"/>
                  </a:lnTo>
                  <a:lnTo>
                    <a:pt x="2295" y="0"/>
                  </a:lnTo>
                  <a:lnTo>
                    <a:pt x="2302" y="0"/>
                  </a:lnTo>
                  <a:lnTo>
                    <a:pt x="2318" y="0"/>
                  </a:lnTo>
                  <a:lnTo>
                    <a:pt x="2326" y="0"/>
                  </a:lnTo>
                  <a:lnTo>
                    <a:pt x="2341" y="0"/>
                  </a:lnTo>
                  <a:lnTo>
                    <a:pt x="2357" y="0"/>
                  </a:lnTo>
                  <a:lnTo>
                    <a:pt x="2364" y="0"/>
                  </a:lnTo>
                  <a:lnTo>
                    <a:pt x="2380" y="0"/>
                  </a:lnTo>
                  <a:lnTo>
                    <a:pt x="2388" y="0"/>
                  </a:lnTo>
                  <a:lnTo>
                    <a:pt x="2403" y="0"/>
                  </a:lnTo>
                  <a:lnTo>
                    <a:pt x="2419" y="0"/>
                  </a:lnTo>
                  <a:lnTo>
                    <a:pt x="2426" y="0"/>
                  </a:lnTo>
                  <a:lnTo>
                    <a:pt x="2442" y="0"/>
                  </a:lnTo>
                  <a:lnTo>
                    <a:pt x="2450" y="0"/>
                  </a:lnTo>
                  <a:lnTo>
                    <a:pt x="2465" y="0"/>
                  </a:lnTo>
                  <a:lnTo>
                    <a:pt x="2481" y="0"/>
                  </a:lnTo>
                  <a:lnTo>
                    <a:pt x="2488" y="0"/>
                  </a:lnTo>
                  <a:lnTo>
                    <a:pt x="2504" y="0"/>
                  </a:lnTo>
                  <a:lnTo>
                    <a:pt x="2512" y="0"/>
                  </a:lnTo>
                  <a:lnTo>
                    <a:pt x="2527" y="0"/>
                  </a:lnTo>
                  <a:lnTo>
                    <a:pt x="2543" y="0"/>
                  </a:lnTo>
                  <a:lnTo>
                    <a:pt x="2550" y="0"/>
                  </a:lnTo>
                  <a:lnTo>
                    <a:pt x="2566" y="0"/>
                  </a:lnTo>
                  <a:lnTo>
                    <a:pt x="2581" y="0"/>
                  </a:lnTo>
                  <a:lnTo>
                    <a:pt x="2589" y="0"/>
                  </a:lnTo>
                  <a:lnTo>
                    <a:pt x="2605" y="0"/>
                  </a:lnTo>
                  <a:lnTo>
                    <a:pt x="2612" y="0"/>
                  </a:lnTo>
                  <a:lnTo>
                    <a:pt x="2628" y="0"/>
                  </a:lnTo>
                  <a:lnTo>
                    <a:pt x="2643" y="0"/>
                  </a:lnTo>
                  <a:lnTo>
                    <a:pt x="2651" y="0"/>
                  </a:lnTo>
                  <a:lnTo>
                    <a:pt x="2667" y="0"/>
                  </a:lnTo>
                  <a:lnTo>
                    <a:pt x="2674" y="0"/>
                  </a:lnTo>
                  <a:lnTo>
                    <a:pt x="2690" y="0"/>
                  </a:lnTo>
                  <a:lnTo>
                    <a:pt x="2705" y="0"/>
                  </a:lnTo>
                  <a:lnTo>
                    <a:pt x="2713" y="0"/>
                  </a:lnTo>
                  <a:lnTo>
                    <a:pt x="2729" y="0"/>
                  </a:lnTo>
                  <a:lnTo>
                    <a:pt x="2736" y="0"/>
                  </a:lnTo>
                  <a:lnTo>
                    <a:pt x="2752" y="0"/>
                  </a:lnTo>
                  <a:lnTo>
                    <a:pt x="2767" y="0"/>
                  </a:lnTo>
                  <a:lnTo>
                    <a:pt x="2775" y="0"/>
                  </a:lnTo>
                  <a:lnTo>
                    <a:pt x="2791" y="0"/>
                  </a:lnTo>
                  <a:lnTo>
                    <a:pt x="2798" y="0"/>
                  </a:lnTo>
                  <a:lnTo>
                    <a:pt x="2814" y="0"/>
                  </a:lnTo>
                  <a:lnTo>
                    <a:pt x="2829" y="0"/>
                  </a:lnTo>
                  <a:lnTo>
                    <a:pt x="2837" y="0"/>
                  </a:lnTo>
                  <a:lnTo>
                    <a:pt x="2853" y="0"/>
                  </a:lnTo>
                  <a:lnTo>
                    <a:pt x="2860" y="0"/>
                  </a:lnTo>
                  <a:lnTo>
                    <a:pt x="2876" y="0"/>
                  </a:lnTo>
                  <a:lnTo>
                    <a:pt x="2891" y="0"/>
                  </a:lnTo>
                  <a:lnTo>
                    <a:pt x="2899" y="0"/>
                  </a:lnTo>
                  <a:lnTo>
                    <a:pt x="2915" y="0"/>
                  </a:lnTo>
                  <a:lnTo>
                    <a:pt x="2930" y="0"/>
                  </a:lnTo>
                  <a:lnTo>
                    <a:pt x="2938" y="0"/>
                  </a:lnTo>
                  <a:lnTo>
                    <a:pt x="2954" y="0"/>
                  </a:lnTo>
                  <a:lnTo>
                    <a:pt x="2961" y="0"/>
                  </a:lnTo>
                  <a:lnTo>
                    <a:pt x="2977" y="0"/>
                  </a:lnTo>
                  <a:lnTo>
                    <a:pt x="2992" y="0"/>
                  </a:lnTo>
                  <a:lnTo>
                    <a:pt x="3000" y="0"/>
                  </a:lnTo>
                  <a:lnTo>
                    <a:pt x="3016" y="0"/>
                  </a:lnTo>
                  <a:lnTo>
                    <a:pt x="3023" y="0"/>
                  </a:lnTo>
                  <a:lnTo>
                    <a:pt x="3039" y="0"/>
                  </a:lnTo>
                  <a:lnTo>
                    <a:pt x="3054" y="0"/>
                  </a:lnTo>
                  <a:lnTo>
                    <a:pt x="3062" y="0"/>
                  </a:lnTo>
                  <a:lnTo>
                    <a:pt x="3078" y="0"/>
                  </a:lnTo>
                  <a:lnTo>
                    <a:pt x="3085" y="0"/>
                  </a:lnTo>
                  <a:lnTo>
                    <a:pt x="3101" y="0"/>
                  </a:lnTo>
                  <a:lnTo>
                    <a:pt x="3116" y="0"/>
                  </a:lnTo>
                  <a:lnTo>
                    <a:pt x="3124" y="0"/>
                  </a:lnTo>
                  <a:lnTo>
                    <a:pt x="3140" y="0"/>
                  </a:lnTo>
                  <a:lnTo>
                    <a:pt x="3147" y="0"/>
                  </a:lnTo>
                  <a:lnTo>
                    <a:pt x="3163" y="0"/>
                  </a:lnTo>
                  <a:lnTo>
                    <a:pt x="3178" y="0"/>
                  </a:lnTo>
                  <a:lnTo>
                    <a:pt x="3186" y="0"/>
                  </a:lnTo>
                  <a:lnTo>
                    <a:pt x="3202" y="0"/>
                  </a:lnTo>
                  <a:lnTo>
                    <a:pt x="3209" y="0"/>
                  </a:lnTo>
                  <a:lnTo>
                    <a:pt x="3225" y="0"/>
                  </a:lnTo>
                  <a:lnTo>
                    <a:pt x="3240" y="0"/>
                  </a:lnTo>
                  <a:lnTo>
                    <a:pt x="3248" y="0"/>
                  </a:lnTo>
                  <a:lnTo>
                    <a:pt x="3264" y="0"/>
                  </a:lnTo>
                  <a:lnTo>
                    <a:pt x="3271" y="0"/>
                  </a:lnTo>
                  <a:lnTo>
                    <a:pt x="3287" y="0"/>
                  </a:lnTo>
                  <a:lnTo>
                    <a:pt x="3302" y="0"/>
                  </a:lnTo>
                  <a:lnTo>
                    <a:pt x="3310" y="0"/>
                  </a:lnTo>
                  <a:lnTo>
                    <a:pt x="3326" y="0"/>
                  </a:lnTo>
                  <a:lnTo>
                    <a:pt x="3341" y="0"/>
                  </a:lnTo>
                  <a:lnTo>
                    <a:pt x="3349" y="0"/>
                  </a:lnTo>
                  <a:lnTo>
                    <a:pt x="3364" y="0"/>
                  </a:lnTo>
                  <a:lnTo>
                    <a:pt x="3372" y="0"/>
                  </a:lnTo>
                  <a:lnTo>
                    <a:pt x="3388" y="0"/>
                  </a:lnTo>
                  <a:lnTo>
                    <a:pt x="3403" y="0"/>
                  </a:lnTo>
                  <a:lnTo>
                    <a:pt x="3411" y="0"/>
                  </a:lnTo>
                  <a:lnTo>
                    <a:pt x="3426" y="0"/>
                  </a:lnTo>
                  <a:lnTo>
                    <a:pt x="3434" y="0"/>
                  </a:lnTo>
                  <a:lnTo>
                    <a:pt x="3450" y="0"/>
                  </a:lnTo>
                  <a:lnTo>
                    <a:pt x="3465" y="0"/>
                  </a:lnTo>
                  <a:lnTo>
                    <a:pt x="3473" y="0"/>
                  </a:lnTo>
                  <a:lnTo>
                    <a:pt x="3488" y="0"/>
                  </a:lnTo>
                  <a:lnTo>
                    <a:pt x="3496" y="0"/>
                  </a:lnTo>
                  <a:lnTo>
                    <a:pt x="3512" y="0"/>
                  </a:lnTo>
                  <a:lnTo>
                    <a:pt x="3527" y="0"/>
                  </a:lnTo>
                  <a:lnTo>
                    <a:pt x="3535" y="0"/>
                  </a:lnTo>
                  <a:lnTo>
                    <a:pt x="3550" y="0"/>
                  </a:lnTo>
                  <a:lnTo>
                    <a:pt x="3558" y="0"/>
                  </a:lnTo>
                  <a:lnTo>
                    <a:pt x="3574" y="0"/>
                  </a:lnTo>
                  <a:lnTo>
                    <a:pt x="3589" y="0"/>
                  </a:lnTo>
                  <a:lnTo>
                    <a:pt x="3597" y="0"/>
                  </a:lnTo>
                  <a:lnTo>
                    <a:pt x="3612" y="0"/>
                  </a:lnTo>
                  <a:lnTo>
                    <a:pt x="3620" y="0"/>
                  </a:lnTo>
                  <a:lnTo>
                    <a:pt x="3636" y="0"/>
                  </a:lnTo>
                  <a:lnTo>
                    <a:pt x="3651" y="0"/>
                  </a:lnTo>
                  <a:lnTo>
                    <a:pt x="3659" y="0"/>
                  </a:lnTo>
                  <a:lnTo>
                    <a:pt x="3674" y="0"/>
                  </a:lnTo>
                  <a:lnTo>
                    <a:pt x="3682" y="0"/>
                  </a:lnTo>
                  <a:lnTo>
                    <a:pt x="3698" y="0"/>
                  </a:lnTo>
                  <a:lnTo>
                    <a:pt x="3713" y="0"/>
                  </a:lnTo>
                  <a:lnTo>
                    <a:pt x="3721" y="0"/>
                  </a:lnTo>
                  <a:lnTo>
                    <a:pt x="3736" y="0"/>
                  </a:lnTo>
                  <a:lnTo>
                    <a:pt x="3752" y="0"/>
                  </a:lnTo>
                  <a:lnTo>
                    <a:pt x="3760" y="0"/>
                  </a:lnTo>
                  <a:lnTo>
                    <a:pt x="3775" y="0"/>
                  </a:lnTo>
                  <a:lnTo>
                    <a:pt x="3783" y="0"/>
                  </a:lnTo>
                  <a:lnTo>
                    <a:pt x="3798" y="0"/>
                  </a:lnTo>
                  <a:lnTo>
                    <a:pt x="3814" y="0"/>
                  </a:lnTo>
                  <a:lnTo>
                    <a:pt x="3822" y="0"/>
                  </a:lnTo>
                  <a:lnTo>
                    <a:pt x="3837" y="0"/>
                  </a:lnTo>
                  <a:lnTo>
                    <a:pt x="3845" y="0"/>
                  </a:lnTo>
                  <a:lnTo>
                    <a:pt x="3860" y="0"/>
                  </a:lnTo>
                  <a:lnTo>
                    <a:pt x="3860" y="0"/>
                  </a:lnTo>
                </a:path>
              </a:pathLst>
            </a:cu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048" name="Freeform 64"/>
            <p:cNvSpPr>
              <a:spLocks/>
            </p:cNvSpPr>
            <p:nvPr/>
          </p:nvSpPr>
          <p:spPr bwMode="auto">
            <a:xfrm>
              <a:off x="912" y="2136"/>
              <a:ext cx="3860" cy="455"/>
            </a:xfrm>
            <a:custGeom>
              <a:avLst/>
              <a:gdLst>
                <a:gd name="T0" fmla="*/ 39 w 3860"/>
                <a:gd name="T1" fmla="*/ 7 h 455"/>
                <a:gd name="T2" fmla="*/ 101 w 3860"/>
                <a:gd name="T3" fmla="*/ 0 h 455"/>
                <a:gd name="T4" fmla="*/ 163 w 3860"/>
                <a:gd name="T5" fmla="*/ 7 h 455"/>
                <a:gd name="T6" fmla="*/ 225 w 3860"/>
                <a:gd name="T7" fmla="*/ 13 h 455"/>
                <a:gd name="T8" fmla="*/ 287 w 3860"/>
                <a:gd name="T9" fmla="*/ 13 h 455"/>
                <a:gd name="T10" fmla="*/ 349 w 3860"/>
                <a:gd name="T11" fmla="*/ 7 h 455"/>
                <a:gd name="T12" fmla="*/ 411 w 3860"/>
                <a:gd name="T13" fmla="*/ 7 h 455"/>
                <a:gd name="T14" fmla="*/ 473 w 3860"/>
                <a:gd name="T15" fmla="*/ 13 h 455"/>
                <a:gd name="T16" fmla="*/ 535 w 3860"/>
                <a:gd name="T17" fmla="*/ 13 h 455"/>
                <a:gd name="T18" fmla="*/ 597 w 3860"/>
                <a:gd name="T19" fmla="*/ 13 h 455"/>
                <a:gd name="T20" fmla="*/ 659 w 3860"/>
                <a:gd name="T21" fmla="*/ 13 h 455"/>
                <a:gd name="T22" fmla="*/ 721 w 3860"/>
                <a:gd name="T23" fmla="*/ 13 h 455"/>
                <a:gd name="T24" fmla="*/ 783 w 3860"/>
                <a:gd name="T25" fmla="*/ 13 h 455"/>
                <a:gd name="T26" fmla="*/ 845 w 3860"/>
                <a:gd name="T27" fmla="*/ 7 h 455"/>
                <a:gd name="T28" fmla="*/ 907 w 3860"/>
                <a:gd name="T29" fmla="*/ 7 h 455"/>
                <a:gd name="T30" fmla="*/ 969 w 3860"/>
                <a:gd name="T31" fmla="*/ 7 h 455"/>
                <a:gd name="T32" fmla="*/ 1031 w 3860"/>
                <a:gd name="T33" fmla="*/ 7 h 455"/>
                <a:gd name="T34" fmla="*/ 1093 w 3860"/>
                <a:gd name="T35" fmla="*/ 0 h 455"/>
                <a:gd name="T36" fmla="*/ 1155 w 3860"/>
                <a:gd name="T37" fmla="*/ 7 h 455"/>
                <a:gd name="T38" fmla="*/ 1217 w 3860"/>
                <a:gd name="T39" fmla="*/ 7 h 455"/>
                <a:gd name="T40" fmla="*/ 1279 w 3860"/>
                <a:gd name="T41" fmla="*/ 7 h 455"/>
                <a:gd name="T42" fmla="*/ 1341 w 3860"/>
                <a:gd name="T43" fmla="*/ 7 h 455"/>
                <a:gd name="T44" fmla="*/ 1411 w 3860"/>
                <a:gd name="T45" fmla="*/ 7 h 455"/>
                <a:gd name="T46" fmla="*/ 1473 w 3860"/>
                <a:gd name="T47" fmla="*/ 13 h 455"/>
                <a:gd name="T48" fmla="*/ 1535 w 3860"/>
                <a:gd name="T49" fmla="*/ 7 h 455"/>
                <a:gd name="T50" fmla="*/ 1597 w 3860"/>
                <a:gd name="T51" fmla="*/ 7 h 455"/>
                <a:gd name="T52" fmla="*/ 1659 w 3860"/>
                <a:gd name="T53" fmla="*/ 7 h 455"/>
                <a:gd name="T54" fmla="*/ 1721 w 3860"/>
                <a:gd name="T55" fmla="*/ 7 h 455"/>
                <a:gd name="T56" fmla="*/ 1783 w 3860"/>
                <a:gd name="T57" fmla="*/ 7 h 455"/>
                <a:gd name="T58" fmla="*/ 1845 w 3860"/>
                <a:gd name="T59" fmla="*/ 0 h 455"/>
                <a:gd name="T60" fmla="*/ 1907 w 3860"/>
                <a:gd name="T61" fmla="*/ 7 h 455"/>
                <a:gd name="T62" fmla="*/ 1969 w 3860"/>
                <a:gd name="T63" fmla="*/ 13 h 455"/>
                <a:gd name="T64" fmla="*/ 2031 w 3860"/>
                <a:gd name="T65" fmla="*/ 13 h 455"/>
                <a:gd name="T66" fmla="*/ 2093 w 3860"/>
                <a:gd name="T67" fmla="*/ 7 h 455"/>
                <a:gd name="T68" fmla="*/ 2155 w 3860"/>
                <a:gd name="T69" fmla="*/ 0 h 455"/>
                <a:gd name="T70" fmla="*/ 2217 w 3860"/>
                <a:gd name="T71" fmla="*/ 7 h 455"/>
                <a:gd name="T72" fmla="*/ 2279 w 3860"/>
                <a:gd name="T73" fmla="*/ 0 h 455"/>
                <a:gd name="T74" fmla="*/ 2341 w 3860"/>
                <a:gd name="T75" fmla="*/ 455 h 455"/>
                <a:gd name="T76" fmla="*/ 2403 w 3860"/>
                <a:gd name="T77" fmla="*/ 455 h 455"/>
                <a:gd name="T78" fmla="*/ 2465 w 3860"/>
                <a:gd name="T79" fmla="*/ 344 h 455"/>
                <a:gd name="T80" fmla="*/ 2527 w 3860"/>
                <a:gd name="T81" fmla="*/ 124 h 455"/>
                <a:gd name="T82" fmla="*/ 2589 w 3860"/>
                <a:gd name="T83" fmla="*/ 455 h 455"/>
                <a:gd name="T84" fmla="*/ 2651 w 3860"/>
                <a:gd name="T85" fmla="*/ 455 h 455"/>
                <a:gd name="T86" fmla="*/ 2713 w 3860"/>
                <a:gd name="T87" fmla="*/ 33 h 455"/>
                <a:gd name="T88" fmla="*/ 2775 w 3860"/>
                <a:gd name="T89" fmla="*/ 7 h 455"/>
                <a:gd name="T90" fmla="*/ 2837 w 3860"/>
                <a:gd name="T91" fmla="*/ 0 h 455"/>
                <a:gd name="T92" fmla="*/ 2899 w 3860"/>
                <a:gd name="T93" fmla="*/ 7 h 455"/>
                <a:gd name="T94" fmla="*/ 2961 w 3860"/>
                <a:gd name="T95" fmla="*/ 7 h 455"/>
                <a:gd name="T96" fmla="*/ 3023 w 3860"/>
                <a:gd name="T97" fmla="*/ 7 h 455"/>
                <a:gd name="T98" fmla="*/ 3085 w 3860"/>
                <a:gd name="T99" fmla="*/ 7 h 455"/>
                <a:gd name="T100" fmla="*/ 3147 w 3860"/>
                <a:gd name="T101" fmla="*/ 7 h 455"/>
                <a:gd name="T102" fmla="*/ 3209 w 3860"/>
                <a:gd name="T103" fmla="*/ 7 h 455"/>
                <a:gd name="T104" fmla="*/ 3271 w 3860"/>
                <a:gd name="T105" fmla="*/ 0 h 455"/>
                <a:gd name="T106" fmla="*/ 3341 w 3860"/>
                <a:gd name="T107" fmla="*/ 7 h 455"/>
                <a:gd name="T108" fmla="*/ 3403 w 3860"/>
                <a:gd name="T109" fmla="*/ 7 h 455"/>
                <a:gd name="T110" fmla="*/ 3465 w 3860"/>
                <a:gd name="T111" fmla="*/ 0 h 455"/>
                <a:gd name="T112" fmla="*/ 3527 w 3860"/>
                <a:gd name="T113" fmla="*/ 0 h 455"/>
                <a:gd name="T114" fmla="*/ 3589 w 3860"/>
                <a:gd name="T115" fmla="*/ 7 h 455"/>
                <a:gd name="T116" fmla="*/ 3651 w 3860"/>
                <a:gd name="T117" fmla="*/ 13 h 455"/>
                <a:gd name="T118" fmla="*/ 3713 w 3860"/>
                <a:gd name="T119" fmla="*/ 7 h 455"/>
                <a:gd name="T120" fmla="*/ 3775 w 3860"/>
                <a:gd name="T121" fmla="*/ 7 h 455"/>
                <a:gd name="T122" fmla="*/ 3837 w 3860"/>
                <a:gd name="T123" fmla="*/ 7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60" h="455">
                  <a:moveTo>
                    <a:pt x="0" y="7"/>
                  </a:moveTo>
                  <a:lnTo>
                    <a:pt x="0" y="7"/>
                  </a:lnTo>
                  <a:lnTo>
                    <a:pt x="16" y="7"/>
                  </a:lnTo>
                  <a:lnTo>
                    <a:pt x="23" y="7"/>
                  </a:lnTo>
                  <a:lnTo>
                    <a:pt x="39" y="7"/>
                  </a:lnTo>
                  <a:lnTo>
                    <a:pt x="47" y="7"/>
                  </a:lnTo>
                  <a:lnTo>
                    <a:pt x="62" y="7"/>
                  </a:lnTo>
                  <a:lnTo>
                    <a:pt x="78" y="7"/>
                  </a:lnTo>
                  <a:lnTo>
                    <a:pt x="85" y="7"/>
                  </a:lnTo>
                  <a:lnTo>
                    <a:pt x="101" y="0"/>
                  </a:lnTo>
                  <a:lnTo>
                    <a:pt x="109" y="7"/>
                  </a:lnTo>
                  <a:lnTo>
                    <a:pt x="124" y="7"/>
                  </a:lnTo>
                  <a:lnTo>
                    <a:pt x="140" y="7"/>
                  </a:lnTo>
                  <a:lnTo>
                    <a:pt x="147" y="7"/>
                  </a:lnTo>
                  <a:lnTo>
                    <a:pt x="163" y="7"/>
                  </a:lnTo>
                  <a:lnTo>
                    <a:pt x="171" y="0"/>
                  </a:lnTo>
                  <a:lnTo>
                    <a:pt x="186" y="7"/>
                  </a:lnTo>
                  <a:lnTo>
                    <a:pt x="202" y="7"/>
                  </a:lnTo>
                  <a:lnTo>
                    <a:pt x="209" y="13"/>
                  </a:lnTo>
                  <a:lnTo>
                    <a:pt x="225" y="13"/>
                  </a:lnTo>
                  <a:lnTo>
                    <a:pt x="240" y="13"/>
                  </a:lnTo>
                  <a:lnTo>
                    <a:pt x="248" y="7"/>
                  </a:lnTo>
                  <a:lnTo>
                    <a:pt x="264" y="7"/>
                  </a:lnTo>
                  <a:lnTo>
                    <a:pt x="271" y="13"/>
                  </a:lnTo>
                  <a:lnTo>
                    <a:pt x="287" y="13"/>
                  </a:lnTo>
                  <a:lnTo>
                    <a:pt x="302" y="13"/>
                  </a:lnTo>
                  <a:lnTo>
                    <a:pt x="310" y="13"/>
                  </a:lnTo>
                  <a:lnTo>
                    <a:pt x="326" y="7"/>
                  </a:lnTo>
                  <a:lnTo>
                    <a:pt x="333" y="13"/>
                  </a:lnTo>
                  <a:lnTo>
                    <a:pt x="349" y="7"/>
                  </a:lnTo>
                  <a:lnTo>
                    <a:pt x="364" y="13"/>
                  </a:lnTo>
                  <a:lnTo>
                    <a:pt x="372" y="7"/>
                  </a:lnTo>
                  <a:lnTo>
                    <a:pt x="388" y="7"/>
                  </a:lnTo>
                  <a:lnTo>
                    <a:pt x="395" y="7"/>
                  </a:lnTo>
                  <a:lnTo>
                    <a:pt x="411" y="7"/>
                  </a:lnTo>
                  <a:lnTo>
                    <a:pt x="426" y="13"/>
                  </a:lnTo>
                  <a:lnTo>
                    <a:pt x="434" y="20"/>
                  </a:lnTo>
                  <a:lnTo>
                    <a:pt x="450" y="20"/>
                  </a:lnTo>
                  <a:lnTo>
                    <a:pt x="458" y="20"/>
                  </a:lnTo>
                  <a:lnTo>
                    <a:pt x="473" y="13"/>
                  </a:lnTo>
                  <a:lnTo>
                    <a:pt x="489" y="13"/>
                  </a:lnTo>
                  <a:lnTo>
                    <a:pt x="496" y="13"/>
                  </a:lnTo>
                  <a:lnTo>
                    <a:pt x="512" y="13"/>
                  </a:lnTo>
                  <a:lnTo>
                    <a:pt x="520" y="13"/>
                  </a:lnTo>
                  <a:lnTo>
                    <a:pt x="535" y="13"/>
                  </a:lnTo>
                  <a:lnTo>
                    <a:pt x="551" y="7"/>
                  </a:lnTo>
                  <a:lnTo>
                    <a:pt x="558" y="7"/>
                  </a:lnTo>
                  <a:lnTo>
                    <a:pt x="574" y="13"/>
                  </a:lnTo>
                  <a:lnTo>
                    <a:pt x="582" y="13"/>
                  </a:lnTo>
                  <a:lnTo>
                    <a:pt x="597" y="13"/>
                  </a:lnTo>
                  <a:lnTo>
                    <a:pt x="613" y="7"/>
                  </a:lnTo>
                  <a:lnTo>
                    <a:pt x="620" y="13"/>
                  </a:lnTo>
                  <a:lnTo>
                    <a:pt x="636" y="13"/>
                  </a:lnTo>
                  <a:lnTo>
                    <a:pt x="651" y="13"/>
                  </a:lnTo>
                  <a:lnTo>
                    <a:pt x="659" y="13"/>
                  </a:lnTo>
                  <a:lnTo>
                    <a:pt x="675" y="13"/>
                  </a:lnTo>
                  <a:lnTo>
                    <a:pt x="682" y="13"/>
                  </a:lnTo>
                  <a:lnTo>
                    <a:pt x="698" y="7"/>
                  </a:lnTo>
                  <a:lnTo>
                    <a:pt x="713" y="7"/>
                  </a:lnTo>
                  <a:lnTo>
                    <a:pt x="721" y="13"/>
                  </a:lnTo>
                  <a:lnTo>
                    <a:pt x="737" y="13"/>
                  </a:lnTo>
                  <a:lnTo>
                    <a:pt x="744" y="13"/>
                  </a:lnTo>
                  <a:lnTo>
                    <a:pt x="760" y="13"/>
                  </a:lnTo>
                  <a:lnTo>
                    <a:pt x="775" y="13"/>
                  </a:lnTo>
                  <a:lnTo>
                    <a:pt x="783" y="13"/>
                  </a:lnTo>
                  <a:lnTo>
                    <a:pt x="799" y="7"/>
                  </a:lnTo>
                  <a:lnTo>
                    <a:pt x="806" y="7"/>
                  </a:lnTo>
                  <a:lnTo>
                    <a:pt x="822" y="7"/>
                  </a:lnTo>
                  <a:lnTo>
                    <a:pt x="837" y="7"/>
                  </a:lnTo>
                  <a:lnTo>
                    <a:pt x="845" y="7"/>
                  </a:lnTo>
                  <a:lnTo>
                    <a:pt x="861" y="0"/>
                  </a:lnTo>
                  <a:lnTo>
                    <a:pt x="868" y="7"/>
                  </a:lnTo>
                  <a:lnTo>
                    <a:pt x="884" y="0"/>
                  </a:lnTo>
                  <a:lnTo>
                    <a:pt x="899" y="7"/>
                  </a:lnTo>
                  <a:lnTo>
                    <a:pt x="907" y="7"/>
                  </a:lnTo>
                  <a:lnTo>
                    <a:pt x="923" y="7"/>
                  </a:lnTo>
                  <a:lnTo>
                    <a:pt x="930" y="13"/>
                  </a:lnTo>
                  <a:lnTo>
                    <a:pt x="946" y="13"/>
                  </a:lnTo>
                  <a:lnTo>
                    <a:pt x="961" y="13"/>
                  </a:lnTo>
                  <a:lnTo>
                    <a:pt x="969" y="7"/>
                  </a:lnTo>
                  <a:lnTo>
                    <a:pt x="985" y="13"/>
                  </a:lnTo>
                  <a:lnTo>
                    <a:pt x="1000" y="13"/>
                  </a:lnTo>
                  <a:lnTo>
                    <a:pt x="1008" y="13"/>
                  </a:lnTo>
                  <a:lnTo>
                    <a:pt x="1023" y="7"/>
                  </a:lnTo>
                  <a:lnTo>
                    <a:pt x="1031" y="7"/>
                  </a:lnTo>
                  <a:lnTo>
                    <a:pt x="1047" y="7"/>
                  </a:lnTo>
                  <a:lnTo>
                    <a:pt x="1062" y="7"/>
                  </a:lnTo>
                  <a:lnTo>
                    <a:pt x="1070" y="7"/>
                  </a:lnTo>
                  <a:lnTo>
                    <a:pt x="1085" y="0"/>
                  </a:lnTo>
                  <a:lnTo>
                    <a:pt x="1093" y="0"/>
                  </a:lnTo>
                  <a:lnTo>
                    <a:pt x="1109" y="7"/>
                  </a:lnTo>
                  <a:lnTo>
                    <a:pt x="1124" y="7"/>
                  </a:lnTo>
                  <a:lnTo>
                    <a:pt x="1132" y="7"/>
                  </a:lnTo>
                  <a:lnTo>
                    <a:pt x="1147" y="7"/>
                  </a:lnTo>
                  <a:lnTo>
                    <a:pt x="1155" y="7"/>
                  </a:lnTo>
                  <a:lnTo>
                    <a:pt x="1171" y="7"/>
                  </a:lnTo>
                  <a:lnTo>
                    <a:pt x="1186" y="7"/>
                  </a:lnTo>
                  <a:lnTo>
                    <a:pt x="1194" y="7"/>
                  </a:lnTo>
                  <a:lnTo>
                    <a:pt x="1209" y="7"/>
                  </a:lnTo>
                  <a:lnTo>
                    <a:pt x="1217" y="7"/>
                  </a:lnTo>
                  <a:lnTo>
                    <a:pt x="1233" y="7"/>
                  </a:lnTo>
                  <a:lnTo>
                    <a:pt x="1248" y="7"/>
                  </a:lnTo>
                  <a:lnTo>
                    <a:pt x="1256" y="7"/>
                  </a:lnTo>
                  <a:lnTo>
                    <a:pt x="1271" y="7"/>
                  </a:lnTo>
                  <a:lnTo>
                    <a:pt x="1279" y="7"/>
                  </a:lnTo>
                  <a:lnTo>
                    <a:pt x="1295" y="7"/>
                  </a:lnTo>
                  <a:lnTo>
                    <a:pt x="1310" y="7"/>
                  </a:lnTo>
                  <a:lnTo>
                    <a:pt x="1318" y="13"/>
                  </a:lnTo>
                  <a:lnTo>
                    <a:pt x="1333" y="13"/>
                  </a:lnTo>
                  <a:lnTo>
                    <a:pt x="1341" y="7"/>
                  </a:lnTo>
                  <a:lnTo>
                    <a:pt x="1357" y="7"/>
                  </a:lnTo>
                  <a:lnTo>
                    <a:pt x="1372" y="0"/>
                  </a:lnTo>
                  <a:lnTo>
                    <a:pt x="1380" y="0"/>
                  </a:lnTo>
                  <a:lnTo>
                    <a:pt x="1395" y="0"/>
                  </a:lnTo>
                  <a:lnTo>
                    <a:pt x="1411" y="7"/>
                  </a:lnTo>
                  <a:lnTo>
                    <a:pt x="1419" y="7"/>
                  </a:lnTo>
                  <a:lnTo>
                    <a:pt x="1434" y="7"/>
                  </a:lnTo>
                  <a:lnTo>
                    <a:pt x="1442" y="7"/>
                  </a:lnTo>
                  <a:lnTo>
                    <a:pt x="1457" y="13"/>
                  </a:lnTo>
                  <a:lnTo>
                    <a:pt x="1473" y="13"/>
                  </a:lnTo>
                  <a:lnTo>
                    <a:pt x="1481" y="13"/>
                  </a:lnTo>
                  <a:lnTo>
                    <a:pt x="1496" y="7"/>
                  </a:lnTo>
                  <a:lnTo>
                    <a:pt x="1504" y="7"/>
                  </a:lnTo>
                  <a:lnTo>
                    <a:pt x="1519" y="7"/>
                  </a:lnTo>
                  <a:lnTo>
                    <a:pt x="1535" y="7"/>
                  </a:lnTo>
                  <a:lnTo>
                    <a:pt x="1543" y="7"/>
                  </a:lnTo>
                  <a:lnTo>
                    <a:pt x="1558" y="7"/>
                  </a:lnTo>
                  <a:lnTo>
                    <a:pt x="1566" y="7"/>
                  </a:lnTo>
                  <a:lnTo>
                    <a:pt x="1581" y="7"/>
                  </a:lnTo>
                  <a:lnTo>
                    <a:pt x="1597" y="7"/>
                  </a:lnTo>
                  <a:lnTo>
                    <a:pt x="1605" y="7"/>
                  </a:lnTo>
                  <a:lnTo>
                    <a:pt x="1620" y="0"/>
                  </a:lnTo>
                  <a:lnTo>
                    <a:pt x="1628" y="0"/>
                  </a:lnTo>
                  <a:lnTo>
                    <a:pt x="1643" y="7"/>
                  </a:lnTo>
                  <a:lnTo>
                    <a:pt x="1659" y="7"/>
                  </a:lnTo>
                  <a:lnTo>
                    <a:pt x="1667" y="0"/>
                  </a:lnTo>
                  <a:lnTo>
                    <a:pt x="1682" y="0"/>
                  </a:lnTo>
                  <a:lnTo>
                    <a:pt x="1690" y="7"/>
                  </a:lnTo>
                  <a:lnTo>
                    <a:pt x="1706" y="7"/>
                  </a:lnTo>
                  <a:lnTo>
                    <a:pt x="1721" y="7"/>
                  </a:lnTo>
                  <a:lnTo>
                    <a:pt x="1729" y="7"/>
                  </a:lnTo>
                  <a:lnTo>
                    <a:pt x="1744" y="13"/>
                  </a:lnTo>
                  <a:lnTo>
                    <a:pt x="1752" y="13"/>
                  </a:lnTo>
                  <a:lnTo>
                    <a:pt x="1768" y="7"/>
                  </a:lnTo>
                  <a:lnTo>
                    <a:pt x="1783" y="7"/>
                  </a:lnTo>
                  <a:lnTo>
                    <a:pt x="1791" y="7"/>
                  </a:lnTo>
                  <a:lnTo>
                    <a:pt x="1806" y="13"/>
                  </a:lnTo>
                  <a:lnTo>
                    <a:pt x="1822" y="7"/>
                  </a:lnTo>
                  <a:lnTo>
                    <a:pt x="1830" y="0"/>
                  </a:lnTo>
                  <a:lnTo>
                    <a:pt x="1845" y="0"/>
                  </a:lnTo>
                  <a:lnTo>
                    <a:pt x="1853" y="7"/>
                  </a:lnTo>
                  <a:lnTo>
                    <a:pt x="1868" y="7"/>
                  </a:lnTo>
                  <a:lnTo>
                    <a:pt x="1884" y="7"/>
                  </a:lnTo>
                  <a:lnTo>
                    <a:pt x="1892" y="7"/>
                  </a:lnTo>
                  <a:lnTo>
                    <a:pt x="1907" y="7"/>
                  </a:lnTo>
                  <a:lnTo>
                    <a:pt x="1915" y="7"/>
                  </a:lnTo>
                  <a:lnTo>
                    <a:pt x="1930" y="7"/>
                  </a:lnTo>
                  <a:lnTo>
                    <a:pt x="1946" y="7"/>
                  </a:lnTo>
                  <a:lnTo>
                    <a:pt x="1954" y="7"/>
                  </a:lnTo>
                  <a:lnTo>
                    <a:pt x="1969" y="13"/>
                  </a:lnTo>
                  <a:lnTo>
                    <a:pt x="1977" y="7"/>
                  </a:lnTo>
                  <a:lnTo>
                    <a:pt x="1992" y="7"/>
                  </a:lnTo>
                  <a:lnTo>
                    <a:pt x="2008" y="7"/>
                  </a:lnTo>
                  <a:lnTo>
                    <a:pt x="2016" y="13"/>
                  </a:lnTo>
                  <a:lnTo>
                    <a:pt x="2031" y="13"/>
                  </a:lnTo>
                  <a:lnTo>
                    <a:pt x="2039" y="13"/>
                  </a:lnTo>
                  <a:lnTo>
                    <a:pt x="2054" y="7"/>
                  </a:lnTo>
                  <a:lnTo>
                    <a:pt x="2070" y="7"/>
                  </a:lnTo>
                  <a:lnTo>
                    <a:pt x="2078" y="0"/>
                  </a:lnTo>
                  <a:lnTo>
                    <a:pt x="2093" y="7"/>
                  </a:lnTo>
                  <a:lnTo>
                    <a:pt x="2101" y="7"/>
                  </a:lnTo>
                  <a:lnTo>
                    <a:pt x="2116" y="7"/>
                  </a:lnTo>
                  <a:lnTo>
                    <a:pt x="2132" y="0"/>
                  </a:lnTo>
                  <a:lnTo>
                    <a:pt x="2140" y="0"/>
                  </a:lnTo>
                  <a:lnTo>
                    <a:pt x="2155" y="0"/>
                  </a:lnTo>
                  <a:lnTo>
                    <a:pt x="2171" y="0"/>
                  </a:lnTo>
                  <a:lnTo>
                    <a:pt x="2178" y="0"/>
                  </a:lnTo>
                  <a:lnTo>
                    <a:pt x="2194" y="7"/>
                  </a:lnTo>
                  <a:lnTo>
                    <a:pt x="2202" y="7"/>
                  </a:lnTo>
                  <a:lnTo>
                    <a:pt x="2217" y="7"/>
                  </a:lnTo>
                  <a:lnTo>
                    <a:pt x="2233" y="0"/>
                  </a:lnTo>
                  <a:lnTo>
                    <a:pt x="2240" y="0"/>
                  </a:lnTo>
                  <a:lnTo>
                    <a:pt x="2256" y="7"/>
                  </a:lnTo>
                  <a:lnTo>
                    <a:pt x="2264" y="7"/>
                  </a:lnTo>
                  <a:lnTo>
                    <a:pt x="2279" y="0"/>
                  </a:lnTo>
                  <a:lnTo>
                    <a:pt x="2295" y="0"/>
                  </a:lnTo>
                  <a:lnTo>
                    <a:pt x="2302" y="33"/>
                  </a:lnTo>
                  <a:lnTo>
                    <a:pt x="2318" y="188"/>
                  </a:lnTo>
                  <a:lnTo>
                    <a:pt x="2326" y="338"/>
                  </a:lnTo>
                  <a:lnTo>
                    <a:pt x="2341" y="455"/>
                  </a:lnTo>
                  <a:lnTo>
                    <a:pt x="2357" y="455"/>
                  </a:lnTo>
                  <a:lnTo>
                    <a:pt x="2364" y="455"/>
                  </a:lnTo>
                  <a:lnTo>
                    <a:pt x="2380" y="455"/>
                  </a:lnTo>
                  <a:lnTo>
                    <a:pt x="2388" y="455"/>
                  </a:lnTo>
                  <a:lnTo>
                    <a:pt x="2403" y="455"/>
                  </a:lnTo>
                  <a:lnTo>
                    <a:pt x="2419" y="455"/>
                  </a:lnTo>
                  <a:lnTo>
                    <a:pt x="2426" y="455"/>
                  </a:lnTo>
                  <a:lnTo>
                    <a:pt x="2442" y="455"/>
                  </a:lnTo>
                  <a:lnTo>
                    <a:pt x="2450" y="455"/>
                  </a:lnTo>
                  <a:lnTo>
                    <a:pt x="2465" y="344"/>
                  </a:lnTo>
                  <a:lnTo>
                    <a:pt x="2481" y="344"/>
                  </a:lnTo>
                  <a:lnTo>
                    <a:pt x="2488" y="344"/>
                  </a:lnTo>
                  <a:lnTo>
                    <a:pt x="2504" y="351"/>
                  </a:lnTo>
                  <a:lnTo>
                    <a:pt x="2512" y="234"/>
                  </a:lnTo>
                  <a:lnTo>
                    <a:pt x="2527" y="124"/>
                  </a:lnTo>
                  <a:lnTo>
                    <a:pt x="2543" y="117"/>
                  </a:lnTo>
                  <a:lnTo>
                    <a:pt x="2550" y="234"/>
                  </a:lnTo>
                  <a:lnTo>
                    <a:pt x="2566" y="344"/>
                  </a:lnTo>
                  <a:lnTo>
                    <a:pt x="2581" y="455"/>
                  </a:lnTo>
                  <a:lnTo>
                    <a:pt x="2589" y="455"/>
                  </a:lnTo>
                  <a:lnTo>
                    <a:pt x="2605" y="455"/>
                  </a:lnTo>
                  <a:lnTo>
                    <a:pt x="2612" y="455"/>
                  </a:lnTo>
                  <a:lnTo>
                    <a:pt x="2628" y="455"/>
                  </a:lnTo>
                  <a:lnTo>
                    <a:pt x="2643" y="455"/>
                  </a:lnTo>
                  <a:lnTo>
                    <a:pt x="2651" y="455"/>
                  </a:lnTo>
                  <a:lnTo>
                    <a:pt x="2667" y="455"/>
                  </a:lnTo>
                  <a:lnTo>
                    <a:pt x="2674" y="455"/>
                  </a:lnTo>
                  <a:lnTo>
                    <a:pt x="2690" y="318"/>
                  </a:lnTo>
                  <a:lnTo>
                    <a:pt x="2705" y="169"/>
                  </a:lnTo>
                  <a:lnTo>
                    <a:pt x="2713" y="33"/>
                  </a:lnTo>
                  <a:lnTo>
                    <a:pt x="2729" y="13"/>
                  </a:lnTo>
                  <a:lnTo>
                    <a:pt x="2736" y="7"/>
                  </a:lnTo>
                  <a:lnTo>
                    <a:pt x="2752" y="0"/>
                  </a:lnTo>
                  <a:lnTo>
                    <a:pt x="2767" y="7"/>
                  </a:lnTo>
                  <a:lnTo>
                    <a:pt x="2775" y="7"/>
                  </a:lnTo>
                  <a:lnTo>
                    <a:pt x="2791" y="7"/>
                  </a:lnTo>
                  <a:lnTo>
                    <a:pt x="2798" y="7"/>
                  </a:lnTo>
                  <a:lnTo>
                    <a:pt x="2814" y="0"/>
                  </a:lnTo>
                  <a:lnTo>
                    <a:pt x="2829" y="0"/>
                  </a:lnTo>
                  <a:lnTo>
                    <a:pt x="2837" y="0"/>
                  </a:lnTo>
                  <a:lnTo>
                    <a:pt x="2853" y="0"/>
                  </a:lnTo>
                  <a:lnTo>
                    <a:pt x="2860" y="0"/>
                  </a:lnTo>
                  <a:lnTo>
                    <a:pt x="2876" y="7"/>
                  </a:lnTo>
                  <a:lnTo>
                    <a:pt x="2891" y="7"/>
                  </a:lnTo>
                  <a:lnTo>
                    <a:pt x="2899" y="7"/>
                  </a:lnTo>
                  <a:lnTo>
                    <a:pt x="2915" y="7"/>
                  </a:lnTo>
                  <a:lnTo>
                    <a:pt x="2930" y="7"/>
                  </a:lnTo>
                  <a:lnTo>
                    <a:pt x="2938" y="7"/>
                  </a:lnTo>
                  <a:lnTo>
                    <a:pt x="2954" y="7"/>
                  </a:lnTo>
                  <a:lnTo>
                    <a:pt x="2961" y="7"/>
                  </a:lnTo>
                  <a:lnTo>
                    <a:pt x="2977" y="7"/>
                  </a:lnTo>
                  <a:lnTo>
                    <a:pt x="2992" y="7"/>
                  </a:lnTo>
                  <a:lnTo>
                    <a:pt x="3000" y="7"/>
                  </a:lnTo>
                  <a:lnTo>
                    <a:pt x="3016" y="7"/>
                  </a:lnTo>
                  <a:lnTo>
                    <a:pt x="3023" y="7"/>
                  </a:lnTo>
                  <a:lnTo>
                    <a:pt x="3039" y="7"/>
                  </a:lnTo>
                  <a:lnTo>
                    <a:pt x="3054" y="13"/>
                  </a:lnTo>
                  <a:lnTo>
                    <a:pt x="3062" y="13"/>
                  </a:lnTo>
                  <a:lnTo>
                    <a:pt x="3078" y="7"/>
                  </a:lnTo>
                  <a:lnTo>
                    <a:pt x="3085" y="7"/>
                  </a:lnTo>
                  <a:lnTo>
                    <a:pt x="3101" y="0"/>
                  </a:lnTo>
                  <a:lnTo>
                    <a:pt x="3116" y="7"/>
                  </a:lnTo>
                  <a:lnTo>
                    <a:pt x="3124" y="7"/>
                  </a:lnTo>
                  <a:lnTo>
                    <a:pt x="3140" y="7"/>
                  </a:lnTo>
                  <a:lnTo>
                    <a:pt x="3147" y="7"/>
                  </a:lnTo>
                  <a:lnTo>
                    <a:pt x="3163" y="7"/>
                  </a:lnTo>
                  <a:lnTo>
                    <a:pt x="3178" y="7"/>
                  </a:lnTo>
                  <a:lnTo>
                    <a:pt x="3186" y="7"/>
                  </a:lnTo>
                  <a:lnTo>
                    <a:pt x="3202" y="7"/>
                  </a:lnTo>
                  <a:lnTo>
                    <a:pt x="3209" y="7"/>
                  </a:lnTo>
                  <a:lnTo>
                    <a:pt x="3225" y="7"/>
                  </a:lnTo>
                  <a:lnTo>
                    <a:pt x="3240" y="7"/>
                  </a:lnTo>
                  <a:lnTo>
                    <a:pt x="3248" y="7"/>
                  </a:lnTo>
                  <a:lnTo>
                    <a:pt x="3264" y="7"/>
                  </a:lnTo>
                  <a:lnTo>
                    <a:pt x="3271" y="0"/>
                  </a:lnTo>
                  <a:lnTo>
                    <a:pt x="3287" y="0"/>
                  </a:lnTo>
                  <a:lnTo>
                    <a:pt x="3302" y="0"/>
                  </a:lnTo>
                  <a:lnTo>
                    <a:pt x="3310" y="0"/>
                  </a:lnTo>
                  <a:lnTo>
                    <a:pt x="3326" y="7"/>
                  </a:lnTo>
                  <a:lnTo>
                    <a:pt x="3341" y="7"/>
                  </a:lnTo>
                  <a:lnTo>
                    <a:pt x="3349" y="7"/>
                  </a:lnTo>
                  <a:lnTo>
                    <a:pt x="3364" y="7"/>
                  </a:lnTo>
                  <a:lnTo>
                    <a:pt x="3372" y="7"/>
                  </a:lnTo>
                  <a:lnTo>
                    <a:pt x="3388" y="7"/>
                  </a:lnTo>
                  <a:lnTo>
                    <a:pt x="3403" y="7"/>
                  </a:lnTo>
                  <a:lnTo>
                    <a:pt x="3411" y="7"/>
                  </a:lnTo>
                  <a:lnTo>
                    <a:pt x="3426" y="7"/>
                  </a:lnTo>
                  <a:lnTo>
                    <a:pt x="3434" y="0"/>
                  </a:lnTo>
                  <a:lnTo>
                    <a:pt x="3450" y="0"/>
                  </a:lnTo>
                  <a:lnTo>
                    <a:pt x="3465" y="0"/>
                  </a:lnTo>
                  <a:lnTo>
                    <a:pt x="3473" y="7"/>
                  </a:lnTo>
                  <a:lnTo>
                    <a:pt x="3488" y="7"/>
                  </a:lnTo>
                  <a:lnTo>
                    <a:pt x="3496" y="7"/>
                  </a:lnTo>
                  <a:lnTo>
                    <a:pt x="3512" y="7"/>
                  </a:lnTo>
                  <a:lnTo>
                    <a:pt x="3527" y="0"/>
                  </a:lnTo>
                  <a:lnTo>
                    <a:pt x="3535" y="7"/>
                  </a:lnTo>
                  <a:lnTo>
                    <a:pt x="3550" y="7"/>
                  </a:lnTo>
                  <a:lnTo>
                    <a:pt x="3558" y="7"/>
                  </a:lnTo>
                  <a:lnTo>
                    <a:pt x="3574" y="7"/>
                  </a:lnTo>
                  <a:lnTo>
                    <a:pt x="3589" y="7"/>
                  </a:lnTo>
                  <a:lnTo>
                    <a:pt x="3597" y="7"/>
                  </a:lnTo>
                  <a:lnTo>
                    <a:pt x="3612" y="7"/>
                  </a:lnTo>
                  <a:lnTo>
                    <a:pt x="3620" y="7"/>
                  </a:lnTo>
                  <a:lnTo>
                    <a:pt x="3636" y="7"/>
                  </a:lnTo>
                  <a:lnTo>
                    <a:pt x="3651" y="13"/>
                  </a:lnTo>
                  <a:lnTo>
                    <a:pt x="3659" y="7"/>
                  </a:lnTo>
                  <a:lnTo>
                    <a:pt x="3674" y="7"/>
                  </a:lnTo>
                  <a:lnTo>
                    <a:pt x="3682" y="7"/>
                  </a:lnTo>
                  <a:lnTo>
                    <a:pt x="3698" y="7"/>
                  </a:lnTo>
                  <a:lnTo>
                    <a:pt x="3713" y="7"/>
                  </a:lnTo>
                  <a:lnTo>
                    <a:pt x="3721" y="7"/>
                  </a:lnTo>
                  <a:lnTo>
                    <a:pt x="3736" y="7"/>
                  </a:lnTo>
                  <a:lnTo>
                    <a:pt x="3752" y="0"/>
                  </a:lnTo>
                  <a:lnTo>
                    <a:pt x="3760" y="0"/>
                  </a:lnTo>
                  <a:lnTo>
                    <a:pt x="3775" y="7"/>
                  </a:lnTo>
                  <a:lnTo>
                    <a:pt x="3783" y="7"/>
                  </a:lnTo>
                  <a:lnTo>
                    <a:pt x="3798" y="7"/>
                  </a:lnTo>
                  <a:lnTo>
                    <a:pt x="3814" y="7"/>
                  </a:lnTo>
                  <a:lnTo>
                    <a:pt x="3822" y="7"/>
                  </a:lnTo>
                  <a:lnTo>
                    <a:pt x="3837" y="7"/>
                  </a:lnTo>
                  <a:lnTo>
                    <a:pt x="3845" y="0"/>
                  </a:lnTo>
                  <a:lnTo>
                    <a:pt x="3860" y="0"/>
                  </a:lnTo>
                  <a:lnTo>
                    <a:pt x="3860" y="0"/>
                  </a:lnTo>
                </a:path>
              </a:pathLst>
            </a:custGeom>
            <a:noFill/>
            <a:ln w="0">
              <a:solidFill>
                <a:srgbClr val="007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049" name="Freeform 65"/>
            <p:cNvSpPr>
              <a:spLocks/>
            </p:cNvSpPr>
            <p:nvPr/>
          </p:nvSpPr>
          <p:spPr bwMode="auto">
            <a:xfrm>
              <a:off x="912" y="2175"/>
              <a:ext cx="3860" cy="416"/>
            </a:xfrm>
            <a:custGeom>
              <a:avLst/>
              <a:gdLst>
                <a:gd name="T0" fmla="*/ 39 w 3860"/>
                <a:gd name="T1" fmla="*/ 13 h 416"/>
                <a:gd name="T2" fmla="*/ 101 w 3860"/>
                <a:gd name="T3" fmla="*/ 7 h 416"/>
                <a:gd name="T4" fmla="*/ 163 w 3860"/>
                <a:gd name="T5" fmla="*/ 7 h 416"/>
                <a:gd name="T6" fmla="*/ 225 w 3860"/>
                <a:gd name="T7" fmla="*/ 33 h 416"/>
                <a:gd name="T8" fmla="*/ 287 w 3860"/>
                <a:gd name="T9" fmla="*/ 33 h 416"/>
                <a:gd name="T10" fmla="*/ 349 w 3860"/>
                <a:gd name="T11" fmla="*/ 26 h 416"/>
                <a:gd name="T12" fmla="*/ 411 w 3860"/>
                <a:gd name="T13" fmla="*/ 39 h 416"/>
                <a:gd name="T14" fmla="*/ 473 w 3860"/>
                <a:gd name="T15" fmla="*/ 33 h 416"/>
                <a:gd name="T16" fmla="*/ 535 w 3860"/>
                <a:gd name="T17" fmla="*/ 33 h 416"/>
                <a:gd name="T18" fmla="*/ 597 w 3860"/>
                <a:gd name="T19" fmla="*/ 33 h 416"/>
                <a:gd name="T20" fmla="*/ 659 w 3860"/>
                <a:gd name="T21" fmla="*/ 33 h 416"/>
                <a:gd name="T22" fmla="*/ 721 w 3860"/>
                <a:gd name="T23" fmla="*/ 26 h 416"/>
                <a:gd name="T24" fmla="*/ 783 w 3860"/>
                <a:gd name="T25" fmla="*/ 26 h 416"/>
                <a:gd name="T26" fmla="*/ 845 w 3860"/>
                <a:gd name="T27" fmla="*/ 33 h 416"/>
                <a:gd name="T28" fmla="*/ 907 w 3860"/>
                <a:gd name="T29" fmla="*/ 33 h 416"/>
                <a:gd name="T30" fmla="*/ 969 w 3860"/>
                <a:gd name="T31" fmla="*/ 33 h 416"/>
                <a:gd name="T32" fmla="*/ 1031 w 3860"/>
                <a:gd name="T33" fmla="*/ 33 h 416"/>
                <a:gd name="T34" fmla="*/ 1093 w 3860"/>
                <a:gd name="T35" fmla="*/ 33 h 416"/>
                <a:gd name="T36" fmla="*/ 1155 w 3860"/>
                <a:gd name="T37" fmla="*/ 33 h 416"/>
                <a:gd name="T38" fmla="*/ 1217 w 3860"/>
                <a:gd name="T39" fmla="*/ 26 h 416"/>
                <a:gd name="T40" fmla="*/ 1279 w 3860"/>
                <a:gd name="T41" fmla="*/ 33 h 416"/>
                <a:gd name="T42" fmla="*/ 1341 w 3860"/>
                <a:gd name="T43" fmla="*/ 39 h 416"/>
                <a:gd name="T44" fmla="*/ 1411 w 3860"/>
                <a:gd name="T45" fmla="*/ 46 h 416"/>
                <a:gd name="T46" fmla="*/ 1473 w 3860"/>
                <a:gd name="T47" fmla="*/ 46 h 416"/>
                <a:gd name="T48" fmla="*/ 1535 w 3860"/>
                <a:gd name="T49" fmla="*/ 46 h 416"/>
                <a:gd name="T50" fmla="*/ 1597 w 3860"/>
                <a:gd name="T51" fmla="*/ 52 h 416"/>
                <a:gd name="T52" fmla="*/ 1659 w 3860"/>
                <a:gd name="T53" fmla="*/ 46 h 416"/>
                <a:gd name="T54" fmla="*/ 1721 w 3860"/>
                <a:gd name="T55" fmla="*/ 52 h 416"/>
                <a:gd name="T56" fmla="*/ 1783 w 3860"/>
                <a:gd name="T57" fmla="*/ 46 h 416"/>
                <a:gd name="T58" fmla="*/ 1845 w 3860"/>
                <a:gd name="T59" fmla="*/ 46 h 416"/>
                <a:gd name="T60" fmla="*/ 1907 w 3860"/>
                <a:gd name="T61" fmla="*/ 39 h 416"/>
                <a:gd name="T62" fmla="*/ 1969 w 3860"/>
                <a:gd name="T63" fmla="*/ 72 h 416"/>
                <a:gd name="T64" fmla="*/ 2031 w 3860"/>
                <a:gd name="T65" fmla="*/ 72 h 416"/>
                <a:gd name="T66" fmla="*/ 2093 w 3860"/>
                <a:gd name="T67" fmla="*/ 416 h 416"/>
                <a:gd name="T68" fmla="*/ 2155 w 3860"/>
                <a:gd name="T69" fmla="*/ 416 h 416"/>
                <a:gd name="T70" fmla="*/ 2217 w 3860"/>
                <a:gd name="T71" fmla="*/ 416 h 416"/>
                <a:gd name="T72" fmla="*/ 2279 w 3860"/>
                <a:gd name="T73" fmla="*/ 52 h 416"/>
                <a:gd name="T74" fmla="*/ 2341 w 3860"/>
                <a:gd name="T75" fmla="*/ 416 h 416"/>
                <a:gd name="T76" fmla="*/ 2403 w 3860"/>
                <a:gd name="T77" fmla="*/ 416 h 416"/>
                <a:gd name="T78" fmla="*/ 2465 w 3860"/>
                <a:gd name="T79" fmla="*/ 416 h 416"/>
                <a:gd name="T80" fmla="*/ 2527 w 3860"/>
                <a:gd name="T81" fmla="*/ 416 h 416"/>
                <a:gd name="T82" fmla="*/ 2589 w 3860"/>
                <a:gd name="T83" fmla="*/ 416 h 416"/>
                <a:gd name="T84" fmla="*/ 2651 w 3860"/>
                <a:gd name="T85" fmla="*/ 416 h 416"/>
                <a:gd name="T86" fmla="*/ 2713 w 3860"/>
                <a:gd name="T87" fmla="*/ 416 h 416"/>
                <a:gd name="T88" fmla="*/ 2775 w 3860"/>
                <a:gd name="T89" fmla="*/ 416 h 416"/>
                <a:gd name="T90" fmla="*/ 2837 w 3860"/>
                <a:gd name="T91" fmla="*/ 416 h 416"/>
                <a:gd name="T92" fmla="*/ 2899 w 3860"/>
                <a:gd name="T93" fmla="*/ 52 h 416"/>
                <a:gd name="T94" fmla="*/ 2961 w 3860"/>
                <a:gd name="T95" fmla="*/ 39 h 416"/>
                <a:gd name="T96" fmla="*/ 3023 w 3860"/>
                <a:gd name="T97" fmla="*/ 52 h 416"/>
                <a:gd name="T98" fmla="*/ 3085 w 3860"/>
                <a:gd name="T99" fmla="*/ 52 h 416"/>
                <a:gd name="T100" fmla="*/ 3147 w 3860"/>
                <a:gd name="T101" fmla="*/ 46 h 416"/>
                <a:gd name="T102" fmla="*/ 3209 w 3860"/>
                <a:gd name="T103" fmla="*/ 33 h 416"/>
                <a:gd name="T104" fmla="*/ 3271 w 3860"/>
                <a:gd name="T105" fmla="*/ 13 h 416"/>
                <a:gd name="T106" fmla="*/ 3341 w 3860"/>
                <a:gd name="T107" fmla="*/ 33 h 416"/>
                <a:gd name="T108" fmla="*/ 3403 w 3860"/>
                <a:gd name="T109" fmla="*/ 33 h 416"/>
                <a:gd name="T110" fmla="*/ 3465 w 3860"/>
                <a:gd name="T111" fmla="*/ 26 h 416"/>
                <a:gd name="T112" fmla="*/ 3527 w 3860"/>
                <a:gd name="T113" fmla="*/ 33 h 416"/>
                <a:gd name="T114" fmla="*/ 3589 w 3860"/>
                <a:gd name="T115" fmla="*/ 39 h 416"/>
                <a:gd name="T116" fmla="*/ 3651 w 3860"/>
                <a:gd name="T117" fmla="*/ 33 h 416"/>
                <a:gd name="T118" fmla="*/ 3713 w 3860"/>
                <a:gd name="T119" fmla="*/ 33 h 416"/>
                <a:gd name="T120" fmla="*/ 3775 w 3860"/>
                <a:gd name="T121" fmla="*/ 33 h 416"/>
                <a:gd name="T122" fmla="*/ 3837 w 3860"/>
                <a:gd name="T123" fmla="*/ 26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60" h="416">
                  <a:moveTo>
                    <a:pt x="0" y="7"/>
                  </a:moveTo>
                  <a:lnTo>
                    <a:pt x="0" y="7"/>
                  </a:lnTo>
                  <a:lnTo>
                    <a:pt x="16" y="7"/>
                  </a:lnTo>
                  <a:lnTo>
                    <a:pt x="23" y="7"/>
                  </a:lnTo>
                  <a:lnTo>
                    <a:pt x="39" y="13"/>
                  </a:lnTo>
                  <a:lnTo>
                    <a:pt x="47" y="7"/>
                  </a:lnTo>
                  <a:lnTo>
                    <a:pt x="62" y="7"/>
                  </a:lnTo>
                  <a:lnTo>
                    <a:pt x="78" y="0"/>
                  </a:lnTo>
                  <a:lnTo>
                    <a:pt x="85" y="7"/>
                  </a:lnTo>
                  <a:lnTo>
                    <a:pt x="101" y="7"/>
                  </a:lnTo>
                  <a:lnTo>
                    <a:pt x="109" y="7"/>
                  </a:lnTo>
                  <a:lnTo>
                    <a:pt x="124" y="7"/>
                  </a:lnTo>
                  <a:lnTo>
                    <a:pt x="140" y="0"/>
                  </a:lnTo>
                  <a:lnTo>
                    <a:pt x="147" y="0"/>
                  </a:lnTo>
                  <a:lnTo>
                    <a:pt x="163" y="7"/>
                  </a:lnTo>
                  <a:lnTo>
                    <a:pt x="171" y="7"/>
                  </a:lnTo>
                  <a:lnTo>
                    <a:pt x="186" y="13"/>
                  </a:lnTo>
                  <a:lnTo>
                    <a:pt x="202" y="20"/>
                  </a:lnTo>
                  <a:lnTo>
                    <a:pt x="209" y="26"/>
                  </a:lnTo>
                  <a:lnTo>
                    <a:pt x="225" y="33"/>
                  </a:lnTo>
                  <a:lnTo>
                    <a:pt x="240" y="33"/>
                  </a:lnTo>
                  <a:lnTo>
                    <a:pt x="248" y="33"/>
                  </a:lnTo>
                  <a:lnTo>
                    <a:pt x="264" y="33"/>
                  </a:lnTo>
                  <a:lnTo>
                    <a:pt x="271" y="33"/>
                  </a:lnTo>
                  <a:lnTo>
                    <a:pt x="287" y="33"/>
                  </a:lnTo>
                  <a:lnTo>
                    <a:pt x="302" y="33"/>
                  </a:lnTo>
                  <a:lnTo>
                    <a:pt x="310" y="33"/>
                  </a:lnTo>
                  <a:lnTo>
                    <a:pt x="326" y="33"/>
                  </a:lnTo>
                  <a:lnTo>
                    <a:pt x="333" y="26"/>
                  </a:lnTo>
                  <a:lnTo>
                    <a:pt x="349" y="26"/>
                  </a:lnTo>
                  <a:lnTo>
                    <a:pt x="364" y="26"/>
                  </a:lnTo>
                  <a:lnTo>
                    <a:pt x="372" y="33"/>
                  </a:lnTo>
                  <a:lnTo>
                    <a:pt x="388" y="33"/>
                  </a:lnTo>
                  <a:lnTo>
                    <a:pt x="395" y="33"/>
                  </a:lnTo>
                  <a:lnTo>
                    <a:pt x="411" y="39"/>
                  </a:lnTo>
                  <a:lnTo>
                    <a:pt x="426" y="39"/>
                  </a:lnTo>
                  <a:lnTo>
                    <a:pt x="434" y="33"/>
                  </a:lnTo>
                  <a:lnTo>
                    <a:pt x="450" y="33"/>
                  </a:lnTo>
                  <a:lnTo>
                    <a:pt x="458" y="26"/>
                  </a:lnTo>
                  <a:lnTo>
                    <a:pt x="473" y="33"/>
                  </a:lnTo>
                  <a:lnTo>
                    <a:pt x="489" y="26"/>
                  </a:lnTo>
                  <a:lnTo>
                    <a:pt x="496" y="33"/>
                  </a:lnTo>
                  <a:lnTo>
                    <a:pt x="512" y="33"/>
                  </a:lnTo>
                  <a:lnTo>
                    <a:pt x="520" y="39"/>
                  </a:lnTo>
                  <a:lnTo>
                    <a:pt x="535" y="33"/>
                  </a:lnTo>
                  <a:lnTo>
                    <a:pt x="551" y="39"/>
                  </a:lnTo>
                  <a:lnTo>
                    <a:pt x="558" y="33"/>
                  </a:lnTo>
                  <a:lnTo>
                    <a:pt x="574" y="33"/>
                  </a:lnTo>
                  <a:lnTo>
                    <a:pt x="582" y="33"/>
                  </a:lnTo>
                  <a:lnTo>
                    <a:pt x="597" y="33"/>
                  </a:lnTo>
                  <a:lnTo>
                    <a:pt x="613" y="33"/>
                  </a:lnTo>
                  <a:lnTo>
                    <a:pt x="620" y="26"/>
                  </a:lnTo>
                  <a:lnTo>
                    <a:pt x="636" y="33"/>
                  </a:lnTo>
                  <a:lnTo>
                    <a:pt x="651" y="26"/>
                  </a:lnTo>
                  <a:lnTo>
                    <a:pt x="659" y="33"/>
                  </a:lnTo>
                  <a:lnTo>
                    <a:pt x="675" y="33"/>
                  </a:lnTo>
                  <a:lnTo>
                    <a:pt x="682" y="33"/>
                  </a:lnTo>
                  <a:lnTo>
                    <a:pt x="698" y="26"/>
                  </a:lnTo>
                  <a:lnTo>
                    <a:pt x="713" y="26"/>
                  </a:lnTo>
                  <a:lnTo>
                    <a:pt x="721" y="26"/>
                  </a:lnTo>
                  <a:lnTo>
                    <a:pt x="737" y="26"/>
                  </a:lnTo>
                  <a:lnTo>
                    <a:pt x="744" y="26"/>
                  </a:lnTo>
                  <a:lnTo>
                    <a:pt x="760" y="26"/>
                  </a:lnTo>
                  <a:lnTo>
                    <a:pt x="775" y="33"/>
                  </a:lnTo>
                  <a:lnTo>
                    <a:pt x="783" y="26"/>
                  </a:lnTo>
                  <a:lnTo>
                    <a:pt x="799" y="33"/>
                  </a:lnTo>
                  <a:lnTo>
                    <a:pt x="806" y="39"/>
                  </a:lnTo>
                  <a:lnTo>
                    <a:pt x="822" y="39"/>
                  </a:lnTo>
                  <a:lnTo>
                    <a:pt x="837" y="39"/>
                  </a:lnTo>
                  <a:lnTo>
                    <a:pt x="845" y="33"/>
                  </a:lnTo>
                  <a:lnTo>
                    <a:pt x="861" y="39"/>
                  </a:lnTo>
                  <a:lnTo>
                    <a:pt x="868" y="33"/>
                  </a:lnTo>
                  <a:lnTo>
                    <a:pt x="884" y="33"/>
                  </a:lnTo>
                  <a:lnTo>
                    <a:pt x="899" y="33"/>
                  </a:lnTo>
                  <a:lnTo>
                    <a:pt x="907" y="33"/>
                  </a:lnTo>
                  <a:lnTo>
                    <a:pt x="923" y="33"/>
                  </a:lnTo>
                  <a:lnTo>
                    <a:pt x="930" y="39"/>
                  </a:lnTo>
                  <a:lnTo>
                    <a:pt x="946" y="39"/>
                  </a:lnTo>
                  <a:lnTo>
                    <a:pt x="961" y="39"/>
                  </a:lnTo>
                  <a:lnTo>
                    <a:pt x="969" y="33"/>
                  </a:lnTo>
                  <a:lnTo>
                    <a:pt x="985" y="26"/>
                  </a:lnTo>
                  <a:lnTo>
                    <a:pt x="1000" y="26"/>
                  </a:lnTo>
                  <a:lnTo>
                    <a:pt x="1008" y="26"/>
                  </a:lnTo>
                  <a:lnTo>
                    <a:pt x="1023" y="33"/>
                  </a:lnTo>
                  <a:lnTo>
                    <a:pt x="1031" y="33"/>
                  </a:lnTo>
                  <a:lnTo>
                    <a:pt x="1047" y="33"/>
                  </a:lnTo>
                  <a:lnTo>
                    <a:pt x="1062" y="33"/>
                  </a:lnTo>
                  <a:lnTo>
                    <a:pt x="1070" y="26"/>
                  </a:lnTo>
                  <a:lnTo>
                    <a:pt x="1085" y="33"/>
                  </a:lnTo>
                  <a:lnTo>
                    <a:pt x="1093" y="33"/>
                  </a:lnTo>
                  <a:lnTo>
                    <a:pt x="1109" y="39"/>
                  </a:lnTo>
                  <a:lnTo>
                    <a:pt x="1124" y="39"/>
                  </a:lnTo>
                  <a:lnTo>
                    <a:pt x="1132" y="39"/>
                  </a:lnTo>
                  <a:lnTo>
                    <a:pt x="1147" y="33"/>
                  </a:lnTo>
                  <a:lnTo>
                    <a:pt x="1155" y="33"/>
                  </a:lnTo>
                  <a:lnTo>
                    <a:pt x="1171" y="33"/>
                  </a:lnTo>
                  <a:lnTo>
                    <a:pt x="1186" y="26"/>
                  </a:lnTo>
                  <a:lnTo>
                    <a:pt x="1194" y="26"/>
                  </a:lnTo>
                  <a:lnTo>
                    <a:pt x="1209" y="26"/>
                  </a:lnTo>
                  <a:lnTo>
                    <a:pt x="1217" y="26"/>
                  </a:lnTo>
                  <a:lnTo>
                    <a:pt x="1233" y="33"/>
                  </a:lnTo>
                  <a:lnTo>
                    <a:pt x="1248" y="33"/>
                  </a:lnTo>
                  <a:lnTo>
                    <a:pt x="1256" y="33"/>
                  </a:lnTo>
                  <a:lnTo>
                    <a:pt x="1271" y="33"/>
                  </a:lnTo>
                  <a:lnTo>
                    <a:pt x="1279" y="33"/>
                  </a:lnTo>
                  <a:lnTo>
                    <a:pt x="1295" y="39"/>
                  </a:lnTo>
                  <a:lnTo>
                    <a:pt x="1310" y="39"/>
                  </a:lnTo>
                  <a:lnTo>
                    <a:pt x="1318" y="39"/>
                  </a:lnTo>
                  <a:lnTo>
                    <a:pt x="1333" y="39"/>
                  </a:lnTo>
                  <a:lnTo>
                    <a:pt x="1341" y="39"/>
                  </a:lnTo>
                  <a:lnTo>
                    <a:pt x="1357" y="39"/>
                  </a:lnTo>
                  <a:lnTo>
                    <a:pt x="1372" y="33"/>
                  </a:lnTo>
                  <a:lnTo>
                    <a:pt x="1380" y="33"/>
                  </a:lnTo>
                  <a:lnTo>
                    <a:pt x="1395" y="39"/>
                  </a:lnTo>
                  <a:lnTo>
                    <a:pt x="1411" y="46"/>
                  </a:lnTo>
                  <a:lnTo>
                    <a:pt x="1419" y="52"/>
                  </a:lnTo>
                  <a:lnTo>
                    <a:pt x="1434" y="52"/>
                  </a:lnTo>
                  <a:lnTo>
                    <a:pt x="1442" y="46"/>
                  </a:lnTo>
                  <a:lnTo>
                    <a:pt x="1457" y="39"/>
                  </a:lnTo>
                  <a:lnTo>
                    <a:pt x="1473" y="46"/>
                  </a:lnTo>
                  <a:lnTo>
                    <a:pt x="1481" y="52"/>
                  </a:lnTo>
                  <a:lnTo>
                    <a:pt x="1496" y="52"/>
                  </a:lnTo>
                  <a:lnTo>
                    <a:pt x="1504" y="52"/>
                  </a:lnTo>
                  <a:lnTo>
                    <a:pt x="1519" y="52"/>
                  </a:lnTo>
                  <a:lnTo>
                    <a:pt x="1535" y="46"/>
                  </a:lnTo>
                  <a:lnTo>
                    <a:pt x="1543" y="46"/>
                  </a:lnTo>
                  <a:lnTo>
                    <a:pt x="1558" y="46"/>
                  </a:lnTo>
                  <a:lnTo>
                    <a:pt x="1566" y="52"/>
                  </a:lnTo>
                  <a:lnTo>
                    <a:pt x="1581" y="46"/>
                  </a:lnTo>
                  <a:lnTo>
                    <a:pt x="1597" y="52"/>
                  </a:lnTo>
                  <a:lnTo>
                    <a:pt x="1605" y="52"/>
                  </a:lnTo>
                  <a:lnTo>
                    <a:pt x="1620" y="46"/>
                  </a:lnTo>
                  <a:lnTo>
                    <a:pt x="1628" y="39"/>
                  </a:lnTo>
                  <a:lnTo>
                    <a:pt x="1643" y="46"/>
                  </a:lnTo>
                  <a:lnTo>
                    <a:pt x="1659" y="46"/>
                  </a:lnTo>
                  <a:lnTo>
                    <a:pt x="1667" y="52"/>
                  </a:lnTo>
                  <a:lnTo>
                    <a:pt x="1682" y="52"/>
                  </a:lnTo>
                  <a:lnTo>
                    <a:pt x="1690" y="52"/>
                  </a:lnTo>
                  <a:lnTo>
                    <a:pt x="1706" y="52"/>
                  </a:lnTo>
                  <a:lnTo>
                    <a:pt x="1721" y="52"/>
                  </a:lnTo>
                  <a:lnTo>
                    <a:pt x="1729" y="52"/>
                  </a:lnTo>
                  <a:lnTo>
                    <a:pt x="1744" y="39"/>
                  </a:lnTo>
                  <a:lnTo>
                    <a:pt x="1752" y="39"/>
                  </a:lnTo>
                  <a:lnTo>
                    <a:pt x="1768" y="46"/>
                  </a:lnTo>
                  <a:lnTo>
                    <a:pt x="1783" y="46"/>
                  </a:lnTo>
                  <a:lnTo>
                    <a:pt x="1791" y="46"/>
                  </a:lnTo>
                  <a:lnTo>
                    <a:pt x="1806" y="52"/>
                  </a:lnTo>
                  <a:lnTo>
                    <a:pt x="1822" y="52"/>
                  </a:lnTo>
                  <a:lnTo>
                    <a:pt x="1830" y="52"/>
                  </a:lnTo>
                  <a:lnTo>
                    <a:pt x="1845" y="46"/>
                  </a:lnTo>
                  <a:lnTo>
                    <a:pt x="1853" y="39"/>
                  </a:lnTo>
                  <a:lnTo>
                    <a:pt x="1868" y="46"/>
                  </a:lnTo>
                  <a:lnTo>
                    <a:pt x="1884" y="39"/>
                  </a:lnTo>
                  <a:lnTo>
                    <a:pt x="1892" y="46"/>
                  </a:lnTo>
                  <a:lnTo>
                    <a:pt x="1907" y="39"/>
                  </a:lnTo>
                  <a:lnTo>
                    <a:pt x="1915" y="52"/>
                  </a:lnTo>
                  <a:lnTo>
                    <a:pt x="1930" y="59"/>
                  </a:lnTo>
                  <a:lnTo>
                    <a:pt x="1946" y="52"/>
                  </a:lnTo>
                  <a:lnTo>
                    <a:pt x="1954" y="59"/>
                  </a:lnTo>
                  <a:lnTo>
                    <a:pt x="1969" y="72"/>
                  </a:lnTo>
                  <a:lnTo>
                    <a:pt x="1977" y="91"/>
                  </a:lnTo>
                  <a:lnTo>
                    <a:pt x="1992" y="85"/>
                  </a:lnTo>
                  <a:lnTo>
                    <a:pt x="2008" y="78"/>
                  </a:lnTo>
                  <a:lnTo>
                    <a:pt x="2016" y="72"/>
                  </a:lnTo>
                  <a:lnTo>
                    <a:pt x="2031" y="72"/>
                  </a:lnTo>
                  <a:lnTo>
                    <a:pt x="2039" y="72"/>
                  </a:lnTo>
                  <a:lnTo>
                    <a:pt x="2054" y="188"/>
                  </a:lnTo>
                  <a:lnTo>
                    <a:pt x="2070" y="299"/>
                  </a:lnTo>
                  <a:lnTo>
                    <a:pt x="2078" y="416"/>
                  </a:lnTo>
                  <a:lnTo>
                    <a:pt x="2093" y="416"/>
                  </a:lnTo>
                  <a:lnTo>
                    <a:pt x="2101" y="416"/>
                  </a:lnTo>
                  <a:lnTo>
                    <a:pt x="2116" y="416"/>
                  </a:lnTo>
                  <a:lnTo>
                    <a:pt x="2132" y="416"/>
                  </a:lnTo>
                  <a:lnTo>
                    <a:pt x="2140" y="416"/>
                  </a:lnTo>
                  <a:lnTo>
                    <a:pt x="2155" y="416"/>
                  </a:lnTo>
                  <a:lnTo>
                    <a:pt x="2171" y="416"/>
                  </a:lnTo>
                  <a:lnTo>
                    <a:pt x="2178" y="416"/>
                  </a:lnTo>
                  <a:lnTo>
                    <a:pt x="2194" y="416"/>
                  </a:lnTo>
                  <a:lnTo>
                    <a:pt x="2202" y="416"/>
                  </a:lnTo>
                  <a:lnTo>
                    <a:pt x="2217" y="416"/>
                  </a:lnTo>
                  <a:lnTo>
                    <a:pt x="2233" y="416"/>
                  </a:lnTo>
                  <a:lnTo>
                    <a:pt x="2240" y="286"/>
                  </a:lnTo>
                  <a:lnTo>
                    <a:pt x="2256" y="162"/>
                  </a:lnTo>
                  <a:lnTo>
                    <a:pt x="2264" y="39"/>
                  </a:lnTo>
                  <a:lnTo>
                    <a:pt x="2279" y="52"/>
                  </a:lnTo>
                  <a:lnTo>
                    <a:pt x="2295" y="46"/>
                  </a:lnTo>
                  <a:lnTo>
                    <a:pt x="2302" y="78"/>
                  </a:lnTo>
                  <a:lnTo>
                    <a:pt x="2318" y="195"/>
                  </a:lnTo>
                  <a:lnTo>
                    <a:pt x="2326" y="325"/>
                  </a:lnTo>
                  <a:lnTo>
                    <a:pt x="2341" y="416"/>
                  </a:lnTo>
                  <a:lnTo>
                    <a:pt x="2357" y="416"/>
                  </a:lnTo>
                  <a:lnTo>
                    <a:pt x="2364" y="416"/>
                  </a:lnTo>
                  <a:lnTo>
                    <a:pt x="2380" y="416"/>
                  </a:lnTo>
                  <a:lnTo>
                    <a:pt x="2388" y="416"/>
                  </a:lnTo>
                  <a:lnTo>
                    <a:pt x="2403" y="416"/>
                  </a:lnTo>
                  <a:lnTo>
                    <a:pt x="2419" y="416"/>
                  </a:lnTo>
                  <a:lnTo>
                    <a:pt x="2426" y="416"/>
                  </a:lnTo>
                  <a:lnTo>
                    <a:pt x="2442" y="416"/>
                  </a:lnTo>
                  <a:lnTo>
                    <a:pt x="2450" y="416"/>
                  </a:lnTo>
                  <a:lnTo>
                    <a:pt x="2465" y="416"/>
                  </a:lnTo>
                  <a:lnTo>
                    <a:pt x="2481" y="416"/>
                  </a:lnTo>
                  <a:lnTo>
                    <a:pt x="2488" y="416"/>
                  </a:lnTo>
                  <a:lnTo>
                    <a:pt x="2504" y="416"/>
                  </a:lnTo>
                  <a:lnTo>
                    <a:pt x="2512" y="416"/>
                  </a:lnTo>
                  <a:lnTo>
                    <a:pt x="2527" y="416"/>
                  </a:lnTo>
                  <a:lnTo>
                    <a:pt x="2543" y="416"/>
                  </a:lnTo>
                  <a:lnTo>
                    <a:pt x="2550" y="416"/>
                  </a:lnTo>
                  <a:lnTo>
                    <a:pt x="2566" y="416"/>
                  </a:lnTo>
                  <a:lnTo>
                    <a:pt x="2581" y="416"/>
                  </a:lnTo>
                  <a:lnTo>
                    <a:pt x="2589" y="416"/>
                  </a:lnTo>
                  <a:lnTo>
                    <a:pt x="2605" y="416"/>
                  </a:lnTo>
                  <a:lnTo>
                    <a:pt x="2612" y="416"/>
                  </a:lnTo>
                  <a:lnTo>
                    <a:pt x="2628" y="416"/>
                  </a:lnTo>
                  <a:lnTo>
                    <a:pt x="2643" y="416"/>
                  </a:lnTo>
                  <a:lnTo>
                    <a:pt x="2651" y="416"/>
                  </a:lnTo>
                  <a:lnTo>
                    <a:pt x="2667" y="416"/>
                  </a:lnTo>
                  <a:lnTo>
                    <a:pt x="2674" y="416"/>
                  </a:lnTo>
                  <a:lnTo>
                    <a:pt x="2690" y="416"/>
                  </a:lnTo>
                  <a:lnTo>
                    <a:pt x="2705" y="416"/>
                  </a:lnTo>
                  <a:lnTo>
                    <a:pt x="2713" y="416"/>
                  </a:lnTo>
                  <a:lnTo>
                    <a:pt x="2729" y="416"/>
                  </a:lnTo>
                  <a:lnTo>
                    <a:pt x="2736" y="416"/>
                  </a:lnTo>
                  <a:lnTo>
                    <a:pt x="2752" y="416"/>
                  </a:lnTo>
                  <a:lnTo>
                    <a:pt x="2767" y="416"/>
                  </a:lnTo>
                  <a:lnTo>
                    <a:pt x="2775" y="416"/>
                  </a:lnTo>
                  <a:lnTo>
                    <a:pt x="2791" y="416"/>
                  </a:lnTo>
                  <a:lnTo>
                    <a:pt x="2798" y="416"/>
                  </a:lnTo>
                  <a:lnTo>
                    <a:pt x="2814" y="416"/>
                  </a:lnTo>
                  <a:lnTo>
                    <a:pt x="2829" y="416"/>
                  </a:lnTo>
                  <a:lnTo>
                    <a:pt x="2837" y="416"/>
                  </a:lnTo>
                  <a:lnTo>
                    <a:pt x="2853" y="292"/>
                  </a:lnTo>
                  <a:lnTo>
                    <a:pt x="2860" y="169"/>
                  </a:lnTo>
                  <a:lnTo>
                    <a:pt x="2876" y="52"/>
                  </a:lnTo>
                  <a:lnTo>
                    <a:pt x="2891" y="52"/>
                  </a:lnTo>
                  <a:lnTo>
                    <a:pt x="2899" y="52"/>
                  </a:lnTo>
                  <a:lnTo>
                    <a:pt x="2915" y="52"/>
                  </a:lnTo>
                  <a:lnTo>
                    <a:pt x="2930" y="52"/>
                  </a:lnTo>
                  <a:lnTo>
                    <a:pt x="2938" y="39"/>
                  </a:lnTo>
                  <a:lnTo>
                    <a:pt x="2954" y="39"/>
                  </a:lnTo>
                  <a:lnTo>
                    <a:pt x="2961" y="39"/>
                  </a:lnTo>
                  <a:lnTo>
                    <a:pt x="2977" y="52"/>
                  </a:lnTo>
                  <a:lnTo>
                    <a:pt x="2992" y="52"/>
                  </a:lnTo>
                  <a:lnTo>
                    <a:pt x="3000" y="52"/>
                  </a:lnTo>
                  <a:lnTo>
                    <a:pt x="3016" y="52"/>
                  </a:lnTo>
                  <a:lnTo>
                    <a:pt x="3023" y="52"/>
                  </a:lnTo>
                  <a:lnTo>
                    <a:pt x="3039" y="52"/>
                  </a:lnTo>
                  <a:lnTo>
                    <a:pt x="3054" y="46"/>
                  </a:lnTo>
                  <a:lnTo>
                    <a:pt x="3062" y="52"/>
                  </a:lnTo>
                  <a:lnTo>
                    <a:pt x="3078" y="52"/>
                  </a:lnTo>
                  <a:lnTo>
                    <a:pt x="3085" y="52"/>
                  </a:lnTo>
                  <a:lnTo>
                    <a:pt x="3101" y="46"/>
                  </a:lnTo>
                  <a:lnTo>
                    <a:pt x="3116" y="39"/>
                  </a:lnTo>
                  <a:lnTo>
                    <a:pt x="3124" y="39"/>
                  </a:lnTo>
                  <a:lnTo>
                    <a:pt x="3140" y="39"/>
                  </a:lnTo>
                  <a:lnTo>
                    <a:pt x="3147" y="46"/>
                  </a:lnTo>
                  <a:lnTo>
                    <a:pt x="3163" y="52"/>
                  </a:lnTo>
                  <a:lnTo>
                    <a:pt x="3178" y="46"/>
                  </a:lnTo>
                  <a:lnTo>
                    <a:pt x="3186" y="46"/>
                  </a:lnTo>
                  <a:lnTo>
                    <a:pt x="3202" y="39"/>
                  </a:lnTo>
                  <a:lnTo>
                    <a:pt x="3209" y="33"/>
                  </a:lnTo>
                  <a:lnTo>
                    <a:pt x="3225" y="39"/>
                  </a:lnTo>
                  <a:lnTo>
                    <a:pt x="3240" y="33"/>
                  </a:lnTo>
                  <a:lnTo>
                    <a:pt x="3248" y="39"/>
                  </a:lnTo>
                  <a:lnTo>
                    <a:pt x="3264" y="26"/>
                  </a:lnTo>
                  <a:lnTo>
                    <a:pt x="3271" y="13"/>
                  </a:lnTo>
                  <a:lnTo>
                    <a:pt x="3287" y="7"/>
                  </a:lnTo>
                  <a:lnTo>
                    <a:pt x="3302" y="13"/>
                  </a:lnTo>
                  <a:lnTo>
                    <a:pt x="3310" y="26"/>
                  </a:lnTo>
                  <a:lnTo>
                    <a:pt x="3326" y="33"/>
                  </a:lnTo>
                  <a:lnTo>
                    <a:pt x="3341" y="33"/>
                  </a:lnTo>
                  <a:lnTo>
                    <a:pt x="3349" y="33"/>
                  </a:lnTo>
                  <a:lnTo>
                    <a:pt x="3364" y="33"/>
                  </a:lnTo>
                  <a:lnTo>
                    <a:pt x="3372" y="33"/>
                  </a:lnTo>
                  <a:lnTo>
                    <a:pt x="3388" y="33"/>
                  </a:lnTo>
                  <a:lnTo>
                    <a:pt x="3403" y="33"/>
                  </a:lnTo>
                  <a:lnTo>
                    <a:pt x="3411" y="26"/>
                  </a:lnTo>
                  <a:lnTo>
                    <a:pt x="3426" y="26"/>
                  </a:lnTo>
                  <a:lnTo>
                    <a:pt x="3434" y="20"/>
                  </a:lnTo>
                  <a:lnTo>
                    <a:pt x="3450" y="20"/>
                  </a:lnTo>
                  <a:lnTo>
                    <a:pt x="3465" y="26"/>
                  </a:lnTo>
                  <a:lnTo>
                    <a:pt x="3473" y="33"/>
                  </a:lnTo>
                  <a:lnTo>
                    <a:pt x="3488" y="33"/>
                  </a:lnTo>
                  <a:lnTo>
                    <a:pt x="3496" y="33"/>
                  </a:lnTo>
                  <a:lnTo>
                    <a:pt x="3512" y="39"/>
                  </a:lnTo>
                  <a:lnTo>
                    <a:pt x="3527" y="33"/>
                  </a:lnTo>
                  <a:lnTo>
                    <a:pt x="3535" y="33"/>
                  </a:lnTo>
                  <a:lnTo>
                    <a:pt x="3550" y="26"/>
                  </a:lnTo>
                  <a:lnTo>
                    <a:pt x="3558" y="33"/>
                  </a:lnTo>
                  <a:lnTo>
                    <a:pt x="3574" y="39"/>
                  </a:lnTo>
                  <a:lnTo>
                    <a:pt x="3589" y="39"/>
                  </a:lnTo>
                  <a:lnTo>
                    <a:pt x="3597" y="33"/>
                  </a:lnTo>
                  <a:lnTo>
                    <a:pt x="3612" y="33"/>
                  </a:lnTo>
                  <a:lnTo>
                    <a:pt x="3620" y="33"/>
                  </a:lnTo>
                  <a:lnTo>
                    <a:pt x="3636" y="26"/>
                  </a:lnTo>
                  <a:lnTo>
                    <a:pt x="3651" y="33"/>
                  </a:lnTo>
                  <a:lnTo>
                    <a:pt x="3659" y="46"/>
                  </a:lnTo>
                  <a:lnTo>
                    <a:pt x="3674" y="46"/>
                  </a:lnTo>
                  <a:lnTo>
                    <a:pt x="3682" y="46"/>
                  </a:lnTo>
                  <a:lnTo>
                    <a:pt x="3698" y="33"/>
                  </a:lnTo>
                  <a:lnTo>
                    <a:pt x="3713" y="33"/>
                  </a:lnTo>
                  <a:lnTo>
                    <a:pt x="3721" y="33"/>
                  </a:lnTo>
                  <a:lnTo>
                    <a:pt x="3736" y="39"/>
                  </a:lnTo>
                  <a:lnTo>
                    <a:pt x="3752" y="39"/>
                  </a:lnTo>
                  <a:lnTo>
                    <a:pt x="3760" y="39"/>
                  </a:lnTo>
                  <a:lnTo>
                    <a:pt x="3775" y="33"/>
                  </a:lnTo>
                  <a:lnTo>
                    <a:pt x="3783" y="33"/>
                  </a:lnTo>
                  <a:lnTo>
                    <a:pt x="3798" y="26"/>
                  </a:lnTo>
                  <a:lnTo>
                    <a:pt x="3814" y="26"/>
                  </a:lnTo>
                  <a:lnTo>
                    <a:pt x="3822" y="26"/>
                  </a:lnTo>
                  <a:lnTo>
                    <a:pt x="3837" y="26"/>
                  </a:lnTo>
                  <a:lnTo>
                    <a:pt x="3845" y="33"/>
                  </a:lnTo>
                  <a:lnTo>
                    <a:pt x="3860" y="33"/>
                  </a:lnTo>
                  <a:lnTo>
                    <a:pt x="3860" y="33"/>
                  </a:lnTo>
                </a:path>
              </a:pathLst>
            </a:custGeom>
            <a:noFill/>
            <a:ln w="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050" name="Freeform 66"/>
            <p:cNvSpPr>
              <a:spLocks/>
            </p:cNvSpPr>
            <p:nvPr/>
          </p:nvSpPr>
          <p:spPr bwMode="auto">
            <a:xfrm>
              <a:off x="912" y="2591"/>
              <a:ext cx="3860" cy="1"/>
            </a:xfrm>
            <a:custGeom>
              <a:avLst/>
              <a:gdLst>
                <a:gd name="T0" fmla="*/ 39 w 3860"/>
                <a:gd name="T1" fmla="*/ 101 w 3860"/>
                <a:gd name="T2" fmla="*/ 163 w 3860"/>
                <a:gd name="T3" fmla="*/ 225 w 3860"/>
                <a:gd name="T4" fmla="*/ 287 w 3860"/>
                <a:gd name="T5" fmla="*/ 349 w 3860"/>
                <a:gd name="T6" fmla="*/ 411 w 3860"/>
                <a:gd name="T7" fmla="*/ 473 w 3860"/>
                <a:gd name="T8" fmla="*/ 535 w 3860"/>
                <a:gd name="T9" fmla="*/ 597 w 3860"/>
                <a:gd name="T10" fmla="*/ 659 w 3860"/>
                <a:gd name="T11" fmla="*/ 721 w 3860"/>
                <a:gd name="T12" fmla="*/ 783 w 3860"/>
                <a:gd name="T13" fmla="*/ 845 w 3860"/>
                <a:gd name="T14" fmla="*/ 907 w 3860"/>
                <a:gd name="T15" fmla="*/ 969 w 3860"/>
                <a:gd name="T16" fmla="*/ 1031 w 3860"/>
                <a:gd name="T17" fmla="*/ 1093 w 3860"/>
                <a:gd name="T18" fmla="*/ 1155 w 3860"/>
                <a:gd name="T19" fmla="*/ 1217 w 3860"/>
                <a:gd name="T20" fmla="*/ 1279 w 3860"/>
                <a:gd name="T21" fmla="*/ 1341 w 3860"/>
                <a:gd name="T22" fmla="*/ 1411 w 3860"/>
                <a:gd name="T23" fmla="*/ 1473 w 3860"/>
                <a:gd name="T24" fmla="*/ 1535 w 3860"/>
                <a:gd name="T25" fmla="*/ 1597 w 3860"/>
                <a:gd name="T26" fmla="*/ 1659 w 3860"/>
                <a:gd name="T27" fmla="*/ 1721 w 3860"/>
                <a:gd name="T28" fmla="*/ 1783 w 3860"/>
                <a:gd name="T29" fmla="*/ 1845 w 3860"/>
                <a:gd name="T30" fmla="*/ 1907 w 3860"/>
                <a:gd name="T31" fmla="*/ 1969 w 3860"/>
                <a:gd name="T32" fmla="*/ 2031 w 3860"/>
                <a:gd name="T33" fmla="*/ 2093 w 3860"/>
                <a:gd name="T34" fmla="*/ 2155 w 3860"/>
                <a:gd name="T35" fmla="*/ 2217 w 3860"/>
                <a:gd name="T36" fmla="*/ 2279 w 3860"/>
                <a:gd name="T37" fmla="*/ 2341 w 3860"/>
                <a:gd name="T38" fmla="*/ 2403 w 3860"/>
                <a:gd name="T39" fmla="*/ 2465 w 3860"/>
                <a:gd name="T40" fmla="*/ 2527 w 3860"/>
                <a:gd name="T41" fmla="*/ 2589 w 3860"/>
                <a:gd name="T42" fmla="*/ 2651 w 3860"/>
                <a:gd name="T43" fmla="*/ 2713 w 3860"/>
                <a:gd name="T44" fmla="*/ 2775 w 3860"/>
                <a:gd name="T45" fmla="*/ 2837 w 3860"/>
                <a:gd name="T46" fmla="*/ 2899 w 3860"/>
                <a:gd name="T47" fmla="*/ 2961 w 3860"/>
                <a:gd name="T48" fmla="*/ 3023 w 3860"/>
                <a:gd name="T49" fmla="*/ 3085 w 3860"/>
                <a:gd name="T50" fmla="*/ 3147 w 3860"/>
                <a:gd name="T51" fmla="*/ 3209 w 3860"/>
                <a:gd name="T52" fmla="*/ 3271 w 3860"/>
                <a:gd name="T53" fmla="*/ 3341 w 3860"/>
                <a:gd name="T54" fmla="*/ 3403 w 3860"/>
                <a:gd name="T55" fmla="*/ 3465 w 3860"/>
                <a:gd name="T56" fmla="*/ 3527 w 3860"/>
                <a:gd name="T57" fmla="*/ 3589 w 3860"/>
                <a:gd name="T58" fmla="*/ 3651 w 3860"/>
                <a:gd name="T59" fmla="*/ 3713 w 3860"/>
                <a:gd name="T60" fmla="*/ 3775 w 3860"/>
                <a:gd name="T61" fmla="*/ 3837 w 38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  <a:cxn ang="0">
                  <a:pos x="T32" y="0"/>
                </a:cxn>
                <a:cxn ang="0">
                  <a:pos x="T33" y="0"/>
                </a:cxn>
                <a:cxn ang="0">
                  <a:pos x="T34" y="0"/>
                </a:cxn>
                <a:cxn ang="0">
                  <a:pos x="T35" y="0"/>
                </a:cxn>
                <a:cxn ang="0">
                  <a:pos x="T36" y="0"/>
                </a:cxn>
                <a:cxn ang="0">
                  <a:pos x="T37" y="0"/>
                </a:cxn>
                <a:cxn ang="0">
                  <a:pos x="T38" y="0"/>
                </a:cxn>
                <a:cxn ang="0">
                  <a:pos x="T39" y="0"/>
                </a:cxn>
                <a:cxn ang="0">
                  <a:pos x="T40" y="0"/>
                </a:cxn>
                <a:cxn ang="0">
                  <a:pos x="T41" y="0"/>
                </a:cxn>
                <a:cxn ang="0">
                  <a:pos x="T42" y="0"/>
                </a:cxn>
                <a:cxn ang="0">
                  <a:pos x="T43" y="0"/>
                </a:cxn>
                <a:cxn ang="0">
                  <a:pos x="T44" y="0"/>
                </a:cxn>
                <a:cxn ang="0">
                  <a:pos x="T45" y="0"/>
                </a:cxn>
                <a:cxn ang="0">
                  <a:pos x="T46" y="0"/>
                </a:cxn>
                <a:cxn ang="0">
                  <a:pos x="T47" y="0"/>
                </a:cxn>
                <a:cxn ang="0">
                  <a:pos x="T48" y="0"/>
                </a:cxn>
                <a:cxn ang="0">
                  <a:pos x="T49" y="0"/>
                </a:cxn>
                <a:cxn ang="0">
                  <a:pos x="T50" y="0"/>
                </a:cxn>
                <a:cxn ang="0">
                  <a:pos x="T51" y="0"/>
                </a:cxn>
                <a:cxn ang="0">
                  <a:pos x="T52" y="0"/>
                </a:cxn>
                <a:cxn ang="0">
                  <a:pos x="T53" y="0"/>
                </a:cxn>
                <a:cxn ang="0">
                  <a:pos x="T54" y="0"/>
                </a:cxn>
                <a:cxn ang="0">
                  <a:pos x="T55" y="0"/>
                </a:cxn>
                <a:cxn ang="0">
                  <a:pos x="T56" y="0"/>
                </a:cxn>
                <a:cxn ang="0">
                  <a:pos x="T57" y="0"/>
                </a:cxn>
                <a:cxn ang="0">
                  <a:pos x="T58" y="0"/>
                </a:cxn>
                <a:cxn ang="0">
                  <a:pos x="T59" y="0"/>
                </a:cxn>
                <a:cxn ang="0">
                  <a:pos x="T60" y="0"/>
                </a:cxn>
                <a:cxn ang="0">
                  <a:pos x="T61" y="0"/>
                </a:cxn>
              </a:cxnLst>
              <a:rect l="0" t="0" r="r" b="b"/>
              <a:pathLst>
                <a:path w="3860">
                  <a:moveTo>
                    <a:pt x="0" y="0"/>
                  </a:moveTo>
                  <a:lnTo>
                    <a:pt x="0" y="0"/>
                  </a:lnTo>
                  <a:lnTo>
                    <a:pt x="16" y="0"/>
                  </a:lnTo>
                  <a:lnTo>
                    <a:pt x="23" y="0"/>
                  </a:lnTo>
                  <a:lnTo>
                    <a:pt x="39" y="0"/>
                  </a:lnTo>
                  <a:lnTo>
                    <a:pt x="47" y="0"/>
                  </a:lnTo>
                  <a:lnTo>
                    <a:pt x="62" y="0"/>
                  </a:lnTo>
                  <a:lnTo>
                    <a:pt x="78" y="0"/>
                  </a:lnTo>
                  <a:lnTo>
                    <a:pt x="85" y="0"/>
                  </a:lnTo>
                  <a:lnTo>
                    <a:pt x="101" y="0"/>
                  </a:lnTo>
                  <a:lnTo>
                    <a:pt x="109" y="0"/>
                  </a:lnTo>
                  <a:lnTo>
                    <a:pt x="124" y="0"/>
                  </a:lnTo>
                  <a:lnTo>
                    <a:pt x="140" y="0"/>
                  </a:lnTo>
                  <a:lnTo>
                    <a:pt x="147" y="0"/>
                  </a:lnTo>
                  <a:lnTo>
                    <a:pt x="163" y="0"/>
                  </a:lnTo>
                  <a:lnTo>
                    <a:pt x="171" y="0"/>
                  </a:lnTo>
                  <a:lnTo>
                    <a:pt x="186" y="0"/>
                  </a:lnTo>
                  <a:lnTo>
                    <a:pt x="202" y="0"/>
                  </a:lnTo>
                  <a:lnTo>
                    <a:pt x="209" y="0"/>
                  </a:lnTo>
                  <a:lnTo>
                    <a:pt x="225" y="0"/>
                  </a:lnTo>
                  <a:lnTo>
                    <a:pt x="240" y="0"/>
                  </a:lnTo>
                  <a:lnTo>
                    <a:pt x="248" y="0"/>
                  </a:lnTo>
                  <a:lnTo>
                    <a:pt x="264" y="0"/>
                  </a:lnTo>
                  <a:lnTo>
                    <a:pt x="271" y="0"/>
                  </a:lnTo>
                  <a:lnTo>
                    <a:pt x="287" y="0"/>
                  </a:lnTo>
                  <a:lnTo>
                    <a:pt x="302" y="0"/>
                  </a:lnTo>
                  <a:lnTo>
                    <a:pt x="310" y="0"/>
                  </a:lnTo>
                  <a:lnTo>
                    <a:pt x="326" y="0"/>
                  </a:lnTo>
                  <a:lnTo>
                    <a:pt x="333" y="0"/>
                  </a:lnTo>
                  <a:lnTo>
                    <a:pt x="349" y="0"/>
                  </a:lnTo>
                  <a:lnTo>
                    <a:pt x="364" y="0"/>
                  </a:lnTo>
                  <a:lnTo>
                    <a:pt x="372" y="0"/>
                  </a:lnTo>
                  <a:lnTo>
                    <a:pt x="388" y="0"/>
                  </a:lnTo>
                  <a:lnTo>
                    <a:pt x="395" y="0"/>
                  </a:lnTo>
                  <a:lnTo>
                    <a:pt x="411" y="0"/>
                  </a:lnTo>
                  <a:lnTo>
                    <a:pt x="426" y="0"/>
                  </a:lnTo>
                  <a:lnTo>
                    <a:pt x="434" y="0"/>
                  </a:lnTo>
                  <a:lnTo>
                    <a:pt x="450" y="0"/>
                  </a:lnTo>
                  <a:lnTo>
                    <a:pt x="458" y="0"/>
                  </a:lnTo>
                  <a:lnTo>
                    <a:pt x="473" y="0"/>
                  </a:lnTo>
                  <a:lnTo>
                    <a:pt x="489" y="0"/>
                  </a:lnTo>
                  <a:lnTo>
                    <a:pt x="496" y="0"/>
                  </a:lnTo>
                  <a:lnTo>
                    <a:pt x="512" y="0"/>
                  </a:lnTo>
                  <a:lnTo>
                    <a:pt x="520" y="0"/>
                  </a:lnTo>
                  <a:lnTo>
                    <a:pt x="535" y="0"/>
                  </a:lnTo>
                  <a:lnTo>
                    <a:pt x="551" y="0"/>
                  </a:lnTo>
                  <a:lnTo>
                    <a:pt x="558" y="0"/>
                  </a:lnTo>
                  <a:lnTo>
                    <a:pt x="574" y="0"/>
                  </a:lnTo>
                  <a:lnTo>
                    <a:pt x="582" y="0"/>
                  </a:lnTo>
                  <a:lnTo>
                    <a:pt x="597" y="0"/>
                  </a:lnTo>
                  <a:lnTo>
                    <a:pt x="613" y="0"/>
                  </a:lnTo>
                  <a:lnTo>
                    <a:pt x="620" y="0"/>
                  </a:lnTo>
                  <a:lnTo>
                    <a:pt x="636" y="0"/>
                  </a:lnTo>
                  <a:lnTo>
                    <a:pt x="651" y="0"/>
                  </a:lnTo>
                  <a:lnTo>
                    <a:pt x="659" y="0"/>
                  </a:lnTo>
                  <a:lnTo>
                    <a:pt x="675" y="0"/>
                  </a:lnTo>
                  <a:lnTo>
                    <a:pt x="682" y="0"/>
                  </a:lnTo>
                  <a:lnTo>
                    <a:pt x="698" y="0"/>
                  </a:lnTo>
                  <a:lnTo>
                    <a:pt x="713" y="0"/>
                  </a:lnTo>
                  <a:lnTo>
                    <a:pt x="721" y="0"/>
                  </a:lnTo>
                  <a:lnTo>
                    <a:pt x="737" y="0"/>
                  </a:lnTo>
                  <a:lnTo>
                    <a:pt x="744" y="0"/>
                  </a:lnTo>
                  <a:lnTo>
                    <a:pt x="760" y="0"/>
                  </a:lnTo>
                  <a:lnTo>
                    <a:pt x="775" y="0"/>
                  </a:lnTo>
                  <a:lnTo>
                    <a:pt x="783" y="0"/>
                  </a:lnTo>
                  <a:lnTo>
                    <a:pt x="799" y="0"/>
                  </a:lnTo>
                  <a:lnTo>
                    <a:pt x="806" y="0"/>
                  </a:lnTo>
                  <a:lnTo>
                    <a:pt x="822" y="0"/>
                  </a:lnTo>
                  <a:lnTo>
                    <a:pt x="837" y="0"/>
                  </a:lnTo>
                  <a:lnTo>
                    <a:pt x="845" y="0"/>
                  </a:lnTo>
                  <a:lnTo>
                    <a:pt x="861" y="0"/>
                  </a:lnTo>
                  <a:lnTo>
                    <a:pt x="868" y="0"/>
                  </a:lnTo>
                  <a:lnTo>
                    <a:pt x="884" y="0"/>
                  </a:lnTo>
                  <a:lnTo>
                    <a:pt x="899" y="0"/>
                  </a:lnTo>
                  <a:lnTo>
                    <a:pt x="907" y="0"/>
                  </a:lnTo>
                  <a:lnTo>
                    <a:pt x="923" y="0"/>
                  </a:lnTo>
                  <a:lnTo>
                    <a:pt x="930" y="0"/>
                  </a:lnTo>
                  <a:lnTo>
                    <a:pt x="946" y="0"/>
                  </a:lnTo>
                  <a:lnTo>
                    <a:pt x="961" y="0"/>
                  </a:lnTo>
                  <a:lnTo>
                    <a:pt x="969" y="0"/>
                  </a:lnTo>
                  <a:lnTo>
                    <a:pt x="985" y="0"/>
                  </a:lnTo>
                  <a:lnTo>
                    <a:pt x="1000" y="0"/>
                  </a:lnTo>
                  <a:lnTo>
                    <a:pt x="1008" y="0"/>
                  </a:lnTo>
                  <a:lnTo>
                    <a:pt x="1023" y="0"/>
                  </a:lnTo>
                  <a:lnTo>
                    <a:pt x="1031" y="0"/>
                  </a:lnTo>
                  <a:lnTo>
                    <a:pt x="1047" y="0"/>
                  </a:lnTo>
                  <a:lnTo>
                    <a:pt x="1062" y="0"/>
                  </a:lnTo>
                  <a:lnTo>
                    <a:pt x="1070" y="0"/>
                  </a:lnTo>
                  <a:lnTo>
                    <a:pt x="1085" y="0"/>
                  </a:lnTo>
                  <a:lnTo>
                    <a:pt x="1093" y="0"/>
                  </a:lnTo>
                  <a:lnTo>
                    <a:pt x="1109" y="0"/>
                  </a:lnTo>
                  <a:lnTo>
                    <a:pt x="1124" y="0"/>
                  </a:lnTo>
                  <a:lnTo>
                    <a:pt x="1132" y="0"/>
                  </a:lnTo>
                  <a:lnTo>
                    <a:pt x="1147" y="0"/>
                  </a:lnTo>
                  <a:lnTo>
                    <a:pt x="1155" y="0"/>
                  </a:lnTo>
                  <a:lnTo>
                    <a:pt x="1171" y="0"/>
                  </a:lnTo>
                  <a:lnTo>
                    <a:pt x="1186" y="0"/>
                  </a:lnTo>
                  <a:lnTo>
                    <a:pt x="1194" y="0"/>
                  </a:lnTo>
                  <a:lnTo>
                    <a:pt x="1209" y="0"/>
                  </a:lnTo>
                  <a:lnTo>
                    <a:pt x="1217" y="0"/>
                  </a:lnTo>
                  <a:lnTo>
                    <a:pt x="1233" y="0"/>
                  </a:lnTo>
                  <a:lnTo>
                    <a:pt x="1248" y="0"/>
                  </a:lnTo>
                  <a:lnTo>
                    <a:pt x="1256" y="0"/>
                  </a:lnTo>
                  <a:lnTo>
                    <a:pt x="1271" y="0"/>
                  </a:lnTo>
                  <a:lnTo>
                    <a:pt x="1279" y="0"/>
                  </a:lnTo>
                  <a:lnTo>
                    <a:pt x="1295" y="0"/>
                  </a:lnTo>
                  <a:lnTo>
                    <a:pt x="1310" y="0"/>
                  </a:lnTo>
                  <a:lnTo>
                    <a:pt x="1318" y="0"/>
                  </a:lnTo>
                  <a:lnTo>
                    <a:pt x="1333" y="0"/>
                  </a:lnTo>
                  <a:lnTo>
                    <a:pt x="1341" y="0"/>
                  </a:lnTo>
                  <a:lnTo>
                    <a:pt x="1357" y="0"/>
                  </a:lnTo>
                  <a:lnTo>
                    <a:pt x="1372" y="0"/>
                  </a:lnTo>
                  <a:lnTo>
                    <a:pt x="1380" y="0"/>
                  </a:lnTo>
                  <a:lnTo>
                    <a:pt x="1395" y="0"/>
                  </a:lnTo>
                  <a:lnTo>
                    <a:pt x="1411" y="0"/>
                  </a:lnTo>
                  <a:lnTo>
                    <a:pt x="1419" y="0"/>
                  </a:lnTo>
                  <a:lnTo>
                    <a:pt x="1434" y="0"/>
                  </a:lnTo>
                  <a:lnTo>
                    <a:pt x="1442" y="0"/>
                  </a:lnTo>
                  <a:lnTo>
                    <a:pt x="1457" y="0"/>
                  </a:lnTo>
                  <a:lnTo>
                    <a:pt x="1473" y="0"/>
                  </a:lnTo>
                  <a:lnTo>
                    <a:pt x="1481" y="0"/>
                  </a:lnTo>
                  <a:lnTo>
                    <a:pt x="1496" y="0"/>
                  </a:lnTo>
                  <a:lnTo>
                    <a:pt x="1504" y="0"/>
                  </a:lnTo>
                  <a:lnTo>
                    <a:pt x="1519" y="0"/>
                  </a:lnTo>
                  <a:lnTo>
                    <a:pt x="1535" y="0"/>
                  </a:lnTo>
                  <a:lnTo>
                    <a:pt x="1543" y="0"/>
                  </a:lnTo>
                  <a:lnTo>
                    <a:pt x="1558" y="0"/>
                  </a:lnTo>
                  <a:lnTo>
                    <a:pt x="1566" y="0"/>
                  </a:lnTo>
                  <a:lnTo>
                    <a:pt x="1581" y="0"/>
                  </a:lnTo>
                  <a:lnTo>
                    <a:pt x="1597" y="0"/>
                  </a:lnTo>
                  <a:lnTo>
                    <a:pt x="1605" y="0"/>
                  </a:lnTo>
                  <a:lnTo>
                    <a:pt x="1620" y="0"/>
                  </a:lnTo>
                  <a:lnTo>
                    <a:pt x="1628" y="0"/>
                  </a:lnTo>
                  <a:lnTo>
                    <a:pt x="1643" y="0"/>
                  </a:lnTo>
                  <a:lnTo>
                    <a:pt x="1659" y="0"/>
                  </a:lnTo>
                  <a:lnTo>
                    <a:pt x="1667" y="0"/>
                  </a:lnTo>
                  <a:lnTo>
                    <a:pt x="1682" y="0"/>
                  </a:lnTo>
                  <a:lnTo>
                    <a:pt x="1690" y="0"/>
                  </a:lnTo>
                  <a:lnTo>
                    <a:pt x="1706" y="0"/>
                  </a:lnTo>
                  <a:lnTo>
                    <a:pt x="1721" y="0"/>
                  </a:lnTo>
                  <a:lnTo>
                    <a:pt x="1729" y="0"/>
                  </a:lnTo>
                  <a:lnTo>
                    <a:pt x="1744" y="0"/>
                  </a:lnTo>
                  <a:lnTo>
                    <a:pt x="1752" y="0"/>
                  </a:lnTo>
                  <a:lnTo>
                    <a:pt x="1768" y="0"/>
                  </a:lnTo>
                  <a:lnTo>
                    <a:pt x="1783" y="0"/>
                  </a:lnTo>
                  <a:lnTo>
                    <a:pt x="1791" y="0"/>
                  </a:lnTo>
                  <a:lnTo>
                    <a:pt x="1806" y="0"/>
                  </a:lnTo>
                  <a:lnTo>
                    <a:pt x="1822" y="0"/>
                  </a:lnTo>
                  <a:lnTo>
                    <a:pt x="1830" y="0"/>
                  </a:lnTo>
                  <a:lnTo>
                    <a:pt x="1845" y="0"/>
                  </a:lnTo>
                  <a:lnTo>
                    <a:pt x="1853" y="0"/>
                  </a:lnTo>
                  <a:lnTo>
                    <a:pt x="1868" y="0"/>
                  </a:lnTo>
                  <a:lnTo>
                    <a:pt x="1884" y="0"/>
                  </a:lnTo>
                  <a:lnTo>
                    <a:pt x="1892" y="0"/>
                  </a:lnTo>
                  <a:lnTo>
                    <a:pt x="1907" y="0"/>
                  </a:lnTo>
                  <a:lnTo>
                    <a:pt x="1915" y="0"/>
                  </a:lnTo>
                  <a:lnTo>
                    <a:pt x="1930" y="0"/>
                  </a:lnTo>
                  <a:lnTo>
                    <a:pt x="1946" y="0"/>
                  </a:lnTo>
                  <a:lnTo>
                    <a:pt x="1954" y="0"/>
                  </a:lnTo>
                  <a:lnTo>
                    <a:pt x="1969" y="0"/>
                  </a:lnTo>
                  <a:lnTo>
                    <a:pt x="1977" y="0"/>
                  </a:lnTo>
                  <a:lnTo>
                    <a:pt x="1992" y="0"/>
                  </a:lnTo>
                  <a:lnTo>
                    <a:pt x="2008" y="0"/>
                  </a:lnTo>
                  <a:lnTo>
                    <a:pt x="2016" y="0"/>
                  </a:lnTo>
                  <a:lnTo>
                    <a:pt x="2031" y="0"/>
                  </a:lnTo>
                  <a:lnTo>
                    <a:pt x="2039" y="0"/>
                  </a:lnTo>
                  <a:lnTo>
                    <a:pt x="2054" y="0"/>
                  </a:lnTo>
                  <a:lnTo>
                    <a:pt x="2070" y="0"/>
                  </a:lnTo>
                  <a:lnTo>
                    <a:pt x="2078" y="0"/>
                  </a:lnTo>
                  <a:lnTo>
                    <a:pt x="2093" y="0"/>
                  </a:lnTo>
                  <a:lnTo>
                    <a:pt x="2101" y="0"/>
                  </a:lnTo>
                  <a:lnTo>
                    <a:pt x="2116" y="0"/>
                  </a:lnTo>
                  <a:lnTo>
                    <a:pt x="2132" y="0"/>
                  </a:lnTo>
                  <a:lnTo>
                    <a:pt x="2140" y="0"/>
                  </a:lnTo>
                  <a:lnTo>
                    <a:pt x="2155" y="0"/>
                  </a:lnTo>
                  <a:lnTo>
                    <a:pt x="2171" y="0"/>
                  </a:lnTo>
                  <a:lnTo>
                    <a:pt x="2178" y="0"/>
                  </a:lnTo>
                  <a:lnTo>
                    <a:pt x="2194" y="0"/>
                  </a:lnTo>
                  <a:lnTo>
                    <a:pt x="2202" y="0"/>
                  </a:lnTo>
                  <a:lnTo>
                    <a:pt x="2217" y="0"/>
                  </a:lnTo>
                  <a:lnTo>
                    <a:pt x="2233" y="0"/>
                  </a:lnTo>
                  <a:lnTo>
                    <a:pt x="2240" y="0"/>
                  </a:lnTo>
                  <a:lnTo>
                    <a:pt x="2256" y="0"/>
                  </a:lnTo>
                  <a:lnTo>
                    <a:pt x="2264" y="0"/>
                  </a:lnTo>
                  <a:lnTo>
                    <a:pt x="2279" y="0"/>
                  </a:lnTo>
                  <a:lnTo>
                    <a:pt x="2295" y="0"/>
                  </a:lnTo>
                  <a:lnTo>
                    <a:pt x="2302" y="0"/>
                  </a:lnTo>
                  <a:lnTo>
                    <a:pt x="2318" y="0"/>
                  </a:lnTo>
                  <a:lnTo>
                    <a:pt x="2326" y="0"/>
                  </a:lnTo>
                  <a:lnTo>
                    <a:pt x="2341" y="0"/>
                  </a:lnTo>
                  <a:lnTo>
                    <a:pt x="2357" y="0"/>
                  </a:lnTo>
                  <a:lnTo>
                    <a:pt x="2364" y="0"/>
                  </a:lnTo>
                  <a:lnTo>
                    <a:pt x="2380" y="0"/>
                  </a:lnTo>
                  <a:lnTo>
                    <a:pt x="2388" y="0"/>
                  </a:lnTo>
                  <a:lnTo>
                    <a:pt x="2403" y="0"/>
                  </a:lnTo>
                  <a:lnTo>
                    <a:pt x="2419" y="0"/>
                  </a:lnTo>
                  <a:lnTo>
                    <a:pt x="2426" y="0"/>
                  </a:lnTo>
                  <a:lnTo>
                    <a:pt x="2442" y="0"/>
                  </a:lnTo>
                  <a:lnTo>
                    <a:pt x="2450" y="0"/>
                  </a:lnTo>
                  <a:lnTo>
                    <a:pt x="2465" y="0"/>
                  </a:lnTo>
                  <a:lnTo>
                    <a:pt x="2481" y="0"/>
                  </a:lnTo>
                  <a:lnTo>
                    <a:pt x="2488" y="0"/>
                  </a:lnTo>
                  <a:lnTo>
                    <a:pt x="2504" y="0"/>
                  </a:lnTo>
                  <a:lnTo>
                    <a:pt x="2512" y="0"/>
                  </a:lnTo>
                  <a:lnTo>
                    <a:pt x="2527" y="0"/>
                  </a:lnTo>
                  <a:lnTo>
                    <a:pt x="2543" y="0"/>
                  </a:lnTo>
                  <a:lnTo>
                    <a:pt x="2550" y="0"/>
                  </a:lnTo>
                  <a:lnTo>
                    <a:pt x="2566" y="0"/>
                  </a:lnTo>
                  <a:lnTo>
                    <a:pt x="2581" y="0"/>
                  </a:lnTo>
                  <a:lnTo>
                    <a:pt x="2589" y="0"/>
                  </a:lnTo>
                  <a:lnTo>
                    <a:pt x="2605" y="0"/>
                  </a:lnTo>
                  <a:lnTo>
                    <a:pt x="2612" y="0"/>
                  </a:lnTo>
                  <a:lnTo>
                    <a:pt x="2628" y="0"/>
                  </a:lnTo>
                  <a:lnTo>
                    <a:pt x="2643" y="0"/>
                  </a:lnTo>
                  <a:lnTo>
                    <a:pt x="2651" y="0"/>
                  </a:lnTo>
                  <a:lnTo>
                    <a:pt x="2667" y="0"/>
                  </a:lnTo>
                  <a:lnTo>
                    <a:pt x="2674" y="0"/>
                  </a:lnTo>
                  <a:lnTo>
                    <a:pt x="2690" y="0"/>
                  </a:lnTo>
                  <a:lnTo>
                    <a:pt x="2705" y="0"/>
                  </a:lnTo>
                  <a:lnTo>
                    <a:pt x="2713" y="0"/>
                  </a:lnTo>
                  <a:lnTo>
                    <a:pt x="2729" y="0"/>
                  </a:lnTo>
                  <a:lnTo>
                    <a:pt x="2736" y="0"/>
                  </a:lnTo>
                  <a:lnTo>
                    <a:pt x="2752" y="0"/>
                  </a:lnTo>
                  <a:lnTo>
                    <a:pt x="2767" y="0"/>
                  </a:lnTo>
                  <a:lnTo>
                    <a:pt x="2775" y="0"/>
                  </a:lnTo>
                  <a:lnTo>
                    <a:pt x="2791" y="0"/>
                  </a:lnTo>
                  <a:lnTo>
                    <a:pt x="2798" y="0"/>
                  </a:lnTo>
                  <a:lnTo>
                    <a:pt x="2814" y="0"/>
                  </a:lnTo>
                  <a:lnTo>
                    <a:pt x="2829" y="0"/>
                  </a:lnTo>
                  <a:lnTo>
                    <a:pt x="2837" y="0"/>
                  </a:lnTo>
                  <a:lnTo>
                    <a:pt x="2853" y="0"/>
                  </a:lnTo>
                  <a:lnTo>
                    <a:pt x="2860" y="0"/>
                  </a:lnTo>
                  <a:lnTo>
                    <a:pt x="2876" y="0"/>
                  </a:lnTo>
                  <a:lnTo>
                    <a:pt x="2891" y="0"/>
                  </a:lnTo>
                  <a:lnTo>
                    <a:pt x="2899" y="0"/>
                  </a:lnTo>
                  <a:lnTo>
                    <a:pt x="2915" y="0"/>
                  </a:lnTo>
                  <a:lnTo>
                    <a:pt x="2930" y="0"/>
                  </a:lnTo>
                  <a:lnTo>
                    <a:pt x="2938" y="0"/>
                  </a:lnTo>
                  <a:lnTo>
                    <a:pt x="2954" y="0"/>
                  </a:lnTo>
                  <a:lnTo>
                    <a:pt x="2961" y="0"/>
                  </a:lnTo>
                  <a:lnTo>
                    <a:pt x="2977" y="0"/>
                  </a:lnTo>
                  <a:lnTo>
                    <a:pt x="2992" y="0"/>
                  </a:lnTo>
                  <a:lnTo>
                    <a:pt x="3000" y="0"/>
                  </a:lnTo>
                  <a:lnTo>
                    <a:pt x="3016" y="0"/>
                  </a:lnTo>
                  <a:lnTo>
                    <a:pt x="3023" y="0"/>
                  </a:lnTo>
                  <a:lnTo>
                    <a:pt x="3039" y="0"/>
                  </a:lnTo>
                  <a:lnTo>
                    <a:pt x="3054" y="0"/>
                  </a:lnTo>
                  <a:lnTo>
                    <a:pt x="3062" y="0"/>
                  </a:lnTo>
                  <a:lnTo>
                    <a:pt x="3078" y="0"/>
                  </a:lnTo>
                  <a:lnTo>
                    <a:pt x="3085" y="0"/>
                  </a:lnTo>
                  <a:lnTo>
                    <a:pt x="3101" y="0"/>
                  </a:lnTo>
                  <a:lnTo>
                    <a:pt x="3116" y="0"/>
                  </a:lnTo>
                  <a:lnTo>
                    <a:pt x="3124" y="0"/>
                  </a:lnTo>
                  <a:lnTo>
                    <a:pt x="3140" y="0"/>
                  </a:lnTo>
                  <a:lnTo>
                    <a:pt x="3147" y="0"/>
                  </a:lnTo>
                  <a:lnTo>
                    <a:pt x="3163" y="0"/>
                  </a:lnTo>
                  <a:lnTo>
                    <a:pt x="3178" y="0"/>
                  </a:lnTo>
                  <a:lnTo>
                    <a:pt x="3186" y="0"/>
                  </a:lnTo>
                  <a:lnTo>
                    <a:pt x="3202" y="0"/>
                  </a:lnTo>
                  <a:lnTo>
                    <a:pt x="3209" y="0"/>
                  </a:lnTo>
                  <a:lnTo>
                    <a:pt x="3225" y="0"/>
                  </a:lnTo>
                  <a:lnTo>
                    <a:pt x="3240" y="0"/>
                  </a:lnTo>
                  <a:lnTo>
                    <a:pt x="3248" y="0"/>
                  </a:lnTo>
                  <a:lnTo>
                    <a:pt x="3264" y="0"/>
                  </a:lnTo>
                  <a:lnTo>
                    <a:pt x="3271" y="0"/>
                  </a:lnTo>
                  <a:lnTo>
                    <a:pt x="3287" y="0"/>
                  </a:lnTo>
                  <a:lnTo>
                    <a:pt x="3302" y="0"/>
                  </a:lnTo>
                  <a:lnTo>
                    <a:pt x="3310" y="0"/>
                  </a:lnTo>
                  <a:lnTo>
                    <a:pt x="3326" y="0"/>
                  </a:lnTo>
                  <a:lnTo>
                    <a:pt x="3341" y="0"/>
                  </a:lnTo>
                  <a:lnTo>
                    <a:pt x="3349" y="0"/>
                  </a:lnTo>
                  <a:lnTo>
                    <a:pt x="3364" y="0"/>
                  </a:lnTo>
                  <a:lnTo>
                    <a:pt x="3372" y="0"/>
                  </a:lnTo>
                  <a:lnTo>
                    <a:pt x="3388" y="0"/>
                  </a:lnTo>
                  <a:lnTo>
                    <a:pt x="3403" y="0"/>
                  </a:lnTo>
                  <a:lnTo>
                    <a:pt x="3411" y="0"/>
                  </a:lnTo>
                  <a:lnTo>
                    <a:pt x="3426" y="0"/>
                  </a:lnTo>
                  <a:lnTo>
                    <a:pt x="3434" y="0"/>
                  </a:lnTo>
                  <a:lnTo>
                    <a:pt x="3450" y="0"/>
                  </a:lnTo>
                  <a:lnTo>
                    <a:pt x="3465" y="0"/>
                  </a:lnTo>
                  <a:lnTo>
                    <a:pt x="3473" y="0"/>
                  </a:lnTo>
                  <a:lnTo>
                    <a:pt x="3488" y="0"/>
                  </a:lnTo>
                  <a:lnTo>
                    <a:pt x="3496" y="0"/>
                  </a:lnTo>
                  <a:lnTo>
                    <a:pt x="3512" y="0"/>
                  </a:lnTo>
                  <a:lnTo>
                    <a:pt x="3527" y="0"/>
                  </a:lnTo>
                  <a:lnTo>
                    <a:pt x="3535" y="0"/>
                  </a:lnTo>
                  <a:lnTo>
                    <a:pt x="3550" y="0"/>
                  </a:lnTo>
                  <a:lnTo>
                    <a:pt x="3558" y="0"/>
                  </a:lnTo>
                  <a:lnTo>
                    <a:pt x="3574" y="0"/>
                  </a:lnTo>
                  <a:lnTo>
                    <a:pt x="3589" y="0"/>
                  </a:lnTo>
                  <a:lnTo>
                    <a:pt x="3597" y="0"/>
                  </a:lnTo>
                  <a:lnTo>
                    <a:pt x="3612" y="0"/>
                  </a:lnTo>
                  <a:lnTo>
                    <a:pt x="3620" y="0"/>
                  </a:lnTo>
                  <a:lnTo>
                    <a:pt x="3636" y="0"/>
                  </a:lnTo>
                  <a:lnTo>
                    <a:pt x="3651" y="0"/>
                  </a:lnTo>
                  <a:lnTo>
                    <a:pt x="3659" y="0"/>
                  </a:lnTo>
                  <a:lnTo>
                    <a:pt x="3674" y="0"/>
                  </a:lnTo>
                  <a:lnTo>
                    <a:pt x="3682" y="0"/>
                  </a:lnTo>
                  <a:lnTo>
                    <a:pt x="3698" y="0"/>
                  </a:lnTo>
                  <a:lnTo>
                    <a:pt x="3713" y="0"/>
                  </a:lnTo>
                  <a:lnTo>
                    <a:pt x="3721" y="0"/>
                  </a:lnTo>
                  <a:lnTo>
                    <a:pt x="3736" y="0"/>
                  </a:lnTo>
                  <a:lnTo>
                    <a:pt x="3752" y="0"/>
                  </a:lnTo>
                  <a:lnTo>
                    <a:pt x="3760" y="0"/>
                  </a:lnTo>
                  <a:lnTo>
                    <a:pt x="3775" y="0"/>
                  </a:lnTo>
                  <a:lnTo>
                    <a:pt x="3783" y="0"/>
                  </a:lnTo>
                  <a:lnTo>
                    <a:pt x="3798" y="0"/>
                  </a:lnTo>
                  <a:lnTo>
                    <a:pt x="3814" y="0"/>
                  </a:lnTo>
                  <a:lnTo>
                    <a:pt x="3822" y="0"/>
                  </a:lnTo>
                  <a:lnTo>
                    <a:pt x="3837" y="0"/>
                  </a:lnTo>
                  <a:lnTo>
                    <a:pt x="3845" y="0"/>
                  </a:lnTo>
                  <a:lnTo>
                    <a:pt x="3860" y="0"/>
                  </a:lnTo>
                  <a:lnTo>
                    <a:pt x="3860" y="0"/>
                  </a:lnTo>
                </a:path>
              </a:pathLst>
            </a:custGeom>
            <a:noFill/>
            <a:ln w="0">
              <a:solidFill>
                <a:srgbClr val="00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051" name="Freeform 67"/>
            <p:cNvSpPr>
              <a:spLocks/>
            </p:cNvSpPr>
            <p:nvPr/>
          </p:nvSpPr>
          <p:spPr bwMode="auto">
            <a:xfrm>
              <a:off x="912" y="2591"/>
              <a:ext cx="3860" cy="1"/>
            </a:xfrm>
            <a:custGeom>
              <a:avLst/>
              <a:gdLst>
                <a:gd name="T0" fmla="*/ 39 w 3860"/>
                <a:gd name="T1" fmla="*/ 101 w 3860"/>
                <a:gd name="T2" fmla="*/ 163 w 3860"/>
                <a:gd name="T3" fmla="*/ 225 w 3860"/>
                <a:gd name="T4" fmla="*/ 287 w 3860"/>
                <a:gd name="T5" fmla="*/ 349 w 3860"/>
                <a:gd name="T6" fmla="*/ 411 w 3860"/>
                <a:gd name="T7" fmla="*/ 473 w 3860"/>
                <a:gd name="T8" fmla="*/ 535 w 3860"/>
                <a:gd name="T9" fmla="*/ 597 w 3860"/>
                <a:gd name="T10" fmla="*/ 659 w 3860"/>
                <a:gd name="T11" fmla="*/ 721 w 3860"/>
                <a:gd name="T12" fmla="*/ 783 w 3860"/>
                <a:gd name="T13" fmla="*/ 845 w 3860"/>
                <a:gd name="T14" fmla="*/ 907 w 3860"/>
                <a:gd name="T15" fmla="*/ 969 w 3860"/>
                <a:gd name="T16" fmla="*/ 1031 w 3860"/>
                <a:gd name="T17" fmla="*/ 1093 w 3860"/>
                <a:gd name="T18" fmla="*/ 1155 w 3860"/>
                <a:gd name="T19" fmla="*/ 1217 w 3860"/>
                <a:gd name="T20" fmla="*/ 1279 w 3860"/>
                <a:gd name="T21" fmla="*/ 1341 w 3860"/>
                <a:gd name="T22" fmla="*/ 1411 w 3860"/>
                <a:gd name="T23" fmla="*/ 1473 w 3860"/>
                <a:gd name="T24" fmla="*/ 1535 w 3860"/>
                <a:gd name="T25" fmla="*/ 1597 w 3860"/>
                <a:gd name="T26" fmla="*/ 1659 w 3860"/>
                <a:gd name="T27" fmla="*/ 1721 w 3860"/>
                <a:gd name="T28" fmla="*/ 1783 w 3860"/>
                <a:gd name="T29" fmla="*/ 1845 w 3860"/>
                <a:gd name="T30" fmla="*/ 1907 w 3860"/>
                <a:gd name="T31" fmla="*/ 1969 w 3860"/>
                <a:gd name="T32" fmla="*/ 2031 w 3860"/>
                <a:gd name="T33" fmla="*/ 2093 w 3860"/>
                <a:gd name="T34" fmla="*/ 2155 w 3860"/>
                <a:gd name="T35" fmla="*/ 2217 w 3860"/>
                <a:gd name="T36" fmla="*/ 2279 w 3860"/>
                <a:gd name="T37" fmla="*/ 2341 w 3860"/>
                <a:gd name="T38" fmla="*/ 2403 w 3860"/>
                <a:gd name="T39" fmla="*/ 2465 w 3860"/>
                <a:gd name="T40" fmla="*/ 2527 w 3860"/>
                <a:gd name="T41" fmla="*/ 2589 w 3860"/>
                <a:gd name="T42" fmla="*/ 2651 w 3860"/>
                <a:gd name="T43" fmla="*/ 2713 w 3860"/>
                <a:gd name="T44" fmla="*/ 2775 w 3860"/>
                <a:gd name="T45" fmla="*/ 2837 w 3860"/>
                <a:gd name="T46" fmla="*/ 2899 w 3860"/>
                <a:gd name="T47" fmla="*/ 2961 w 3860"/>
                <a:gd name="T48" fmla="*/ 3023 w 3860"/>
                <a:gd name="T49" fmla="*/ 3085 w 3860"/>
                <a:gd name="T50" fmla="*/ 3147 w 3860"/>
                <a:gd name="T51" fmla="*/ 3209 w 3860"/>
                <a:gd name="T52" fmla="*/ 3271 w 3860"/>
                <a:gd name="T53" fmla="*/ 3341 w 3860"/>
                <a:gd name="T54" fmla="*/ 3403 w 3860"/>
                <a:gd name="T55" fmla="*/ 3465 w 3860"/>
                <a:gd name="T56" fmla="*/ 3527 w 3860"/>
                <a:gd name="T57" fmla="*/ 3589 w 3860"/>
                <a:gd name="T58" fmla="*/ 3651 w 3860"/>
                <a:gd name="T59" fmla="*/ 3713 w 3860"/>
                <a:gd name="T60" fmla="*/ 3775 w 3860"/>
                <a:gd name="T61" fmla="*/ 3837 w 38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  <a:cxn ang="0">
                  <a:pos x="T32" y="0"/>
                </a:cxn>
                <a:cxn ang="0">
                  <a:pos x="T33" y="0"/>
                </a:cxn>
                <a:cxn ang="0">
                  <a:pos x="T34" y="0"/>
                </a:cxn>
                <a:cxn ang="0">
                  <a:pos x="T35" y="0"/>
                </a:cxn>
                <a:cxn ang="0">
                  <a:pos x="T36" y="0"/>
                </a:cxn>
                <a:cxn ang="0">
                  <a:pos x="T37" y="0"/>
                </a:cxn>
                <a:cxn ang="0">
                  <a:pos x="T38" y="0"/>
                </a:cxn>
                <a:cxn ang="0">
                  <a:pos x="T39" y="0"/>
                </a:cxn>
                <a:cxn ang="0">
                  <a:pos x="T40" y="0"/>
                </a:cxn>
                <a:cxn ang="0">
                  <a:pos x="T41" y="0"/>
                </a:cxn>
                <a:cxn ang="0">
                  <a:pos x="T42" y="0"/>
                </a:cxn>
                <a:cxn ang="0">
                  <a:pos x="T43" y="0"/>
                </a:cxn>
                <a:cxn ang="0">
                  <a:pos x="T44" y="0"/>
                </a:cxn>
                <a:cxn ang="0">
                  <a:pos x="T45" y="0"/>
                </a:cxn>
                <a:cxn ang="0">
                  <a:pos x="T46" y="0"/>
                </a:cxn>
                <a:cxn ang="0">
                  <a:pos x="T47" y="0"/>
                </a:cxn>
                <a:cxn ang="0">
                  <a:pos x="T48" y="0"/>
                </a:cxn>
                <a:cxn ang="0">
                  <a:pos x="T49" y="0"/>
                </a:cxn>
                <a:cxn ang="0">
                  <a:pos x="T50" y="0"/>
                </a:cxn>
                <a:cxn ang="0">
                  <a:pos x="T51" y="0"/>
                </a:cxn>
                <a:cxn ang="0">
                  <a:pos x="T52" y="0"/>
                </a:cxn>
                <a:cxn ang="0">
                  <a:pos x="T53" y="0"/>
                </a:cxn>
                <a:cxn ang="0">
                  <a:pos x="T54" y="0"/>
                </a:cxn>
                <a:cxn ang="0">
                  <a:pos x="T55" y="0"/>
                </a:cxn>
                <a:cxn ang="0">
                  <a:pos x="T56" y="0"/>
                </a:cxn>
                <a:cxn ang="0">
                  <a:pos x="T57" y="0"/>
                </a:cxn>
                <a:cxn ang="0">
                  <a:pos x="T58" y="0"/>
                </a:cxn>
                <a:cxn ang="0">
                  <a:pos x="T59" y="0"/>
                </a:cxn>
                <a:cxn ang="0">
                  <a:pos x="T60" y="0"/>
                </a:cxn>
                <a:cxn ang="0">
                  <a:pos x="T61" y="0"/>
                </a:cxn>
              </a:cxnLst>
              <a:rect l="0" t="0" r="r" b="b"/>
              <a:pathLst>
                <a:path w="3860">
                  <a:moveTo>
                    <a:pt x="0" y="0"/>
                  </a:moveTo>
                  <a:lnTo>
                    <a:pt x="0" y="0"/>
                  </a:lnTo>
                  <a:lnTo>
                    <a:pt x="16" y="0"/>
                  </a:lnTo>
                  <a:lnTo>
                    <a:pt x="23" y="0"/>
                  </a:lnTo>
                  <a:lnTo>
                    <a:pt x="39" y="0"/>
                  </a:lnTo>
                  <a:lnTo>
                    <a:pt x="47" y="0"/>
                  </a:lnTo>
                  <a:lnTo>
                    <a:pt x="62" y="0"/>
                  </a:lnTo>
                  <a:lnTo>
                    <a:pt x="78" y="0"/>
                  </a:lnTo>
                  <a:lnTo>
                    <a:pt x="85" y="0"/>
                  </a:lnTo>
                  <a:lnTo>
                    <a:pt x="101" y="0"/>
                  </a:lnTo>
                  <a:lnTo>
                    <a:pt x="109" y="0"/>
                  </a:lnTo>
                  <a:lnTo>
                    <a:pt x="124" y="0"/>
                  </a:lnTo>
                  <a:lnTo>
                    <a:pt x="140" y="0"/>
                  </a:lnTo>
                  <a:lnTo>
                    <a:pt x="147" y="0"/>
                  </a:lnTo>
                  <a:lnTo>
                    <a:pt x="163" y="0"/>
                  </a:lnTo>
                  <a:lnTo>
                    <a:pt x="171" y="0"/>
                  </a:lnTo>
                  <a:lnTo>
                    <a:pt x="186" y="0"/>
                  </a:lnTo>
                  <a:lnTo>
                    <a:pt x="202" y="0"/>
                  </a:lnTo>
                  <a:lnTo>
                    <a:pt x="209" y="0"/>
                  </a:lnTo>
                  <a:lnTo>
                    <a:pt x="225" y="0"/>
                  </a:lnTo>
                  <a:lnTo>
                    <a:pt x="240" y="0"/>
                  </a:lnTo>
                  <a:lnTo>
                    <a:pt x="248" y="0"/>
                  </a:lnTo>
                  <a:lnTo>
                    <a:pt x="264" y="0"/>
                  </a:lnTo>
                  <a:lnTo>
                    <a:pt x="271" y="0"/>
                  </a:lnTo>
                  <a:lnTo>
                    <a:pt x="287" y="0"/>
                  </a:lnTo>
                  <a:lnTo>
                    <a:pt x="302" y="0"/>
                  </a:lnTo>
                  <a:lnTo>
                    <a:pt x="310" y="0"/>
                  </a:lnTo>
                  <a:lnTo>
                    <a:pt x="326" y="0"/>
                  </a:lnTo>
                  <a:lnTo>
                    <a:pt x="333" y="0"/>
                  </a:lnTo>
                  <a:lnTo>
                    <a:pt x="349" y="0"/>
                  </a:lnTo>
                  <a:lnTo>
                    <a:pt x="364" y="0"/>
                  </a:lnTo>
                  <a:lnTo>
                    <a:pt x="372" y="0"/>
                  </a:lnTo>
                  <a:lnTo>
                    <a:pt x="388" y="0"/>
                  </a:lnTo>
                  <a:lnTo>
                    <a:pt x="395" y="0"/>
                  </a:lnTo>
                  <a:lnTo>
                    <a:pt x="411" y="0"/>
                  </a:lnTo>
                  <a:lnTo>
                    <a:pt x="426" y="0"/>
                  </a:lnTo>
                  <a:lnTo>
                    <a:pt x="434" y="0"/>
                  </a:lnTo>
                  <a:lnTo>
                    <a:pt x="450" y="0"/>
                  </a:lnTo>
                  <a:lnTo>
                    <a:pt x="458" y="0"/>
                  </a:lnTo>
                  <a:lnTo>
                    <a:pt x="473" y="0"/>
                  </a:lnTo>
                  <a:lnTo>
                    <a:pt x="489" y="0"/>
                  </a:lnTo>
                  <a:lnTo>
                    <a:pt x="496" y="0"/>
                  </a:lnTo>
                  <a:lnTo>
                    <a:pt x="512" y="0"/>
                  </a:lnTo>
                  <a:lnTo>
                    <a:pt x="520" y="0"/>
                  </a:lnTo>
                  <a:lnTo>
                    <a:pt x="535" y="0"/>
                  </a:lnTo>
                  <a:lnTo>
                    <a:pt x="551" y="0"/>
                  </a:lnTo>
                  <a:lnTo>
                    <a:pt x="558" y="0"/>
                  </a:lnTo>
                  <a:lnTo>
                    <a:pt x="574" y="0"/>
                  </a:lnTo>
                  <a:lnTo>
                    <a:pt x="582" y="0"/>
                  </a:lnTo>
                  <a:lnTo>
                    <a:pt x="597" y="0"/>
                  </a:lnTo>
                  <a:lnTo>
                    <a:pt x="613" y="0"/>
                  </a:lnTo>
                  <a:lnTo>
                    <a:pt x="620" y="0"/>
                  </a:lnTo>
                  <a:lnTo>
                    <a:pt x="636" y="0"/>
                  </a:lnTo>
                  <a:lnTo>
                    <a:pt x="651" y="0"/>
                  </a:lnTo>
                  <a:lnTo>
                    <a:pt x="659" y="0"/>
                  </a:lnTo>
                  <a:lnTo>
                    <a:pt x="675" y="0"/>
                  </a:lnTo>
                  <a:lnTo>
                    <a:pt x="682" y="0"/>
                  </a:lnTo>
                  <a:lnTo>
                    <a:pt x="698" y="0"/>
                  </a:lnTo>
                  <a:lnTo>
                    <a:pt x="713" y="0"/>
                  </a:lnTo>
                  <a:lnTo>
                    <a:pt x="721" y="0"/>
                  </a:lnTo>
                  <a:lnTo>
                    <a:pt x="737" y="0"/>
                  </a:lnTo>
                  <a:lnTo>
                    <a:pt x="744" y="0"/>
                  </a:lnTo>
                  <a:lnTo>
                    <a:pt x="760" y="0"/>
                  </a:lnTo>
                  <a:lnTo>
                    <a:pt x="775" y="0"/>
                  </a:lnTo>
                  <a:lnTo>
                    <a:pt x="783" y="0"/>
                  </a:lnTo>
                  <a:lnTo>
                    <a:pt x="799" y="0"/>
                  </a:lnTo>
                  <a:lnTo>
                    <a:pt x="806" y="0"/>
                  </a:lnTo>
                  <a:lnTo>
                    <a:pt x="822" y="0"/>
                  </a:lnTo>
                  <a:lnTo>
                    <a:pt x="837" y="0"/>
                  </a:lnTo>
                  <a:lnTo>
                    <a:pt x="845" y="0"/>
                  </a:lnTo>
                  <a:lnTo>
                    <a:pt x="861" y="0"/>
                  </a:lnTo>
                  <a:lnTo>
                    <a:pt x="868" y="0"/>
                  </a:lnTo>
                  <a:lnTo>
                    <a:pt x="884" y="0"/>
                  </a:lnTo>
                  <a:lnTo>
                    <a:pt x="899" y="0"/>
                  </a:lnTo>
                  <a:lnTo>
                    <a:pt x="907" y="0"/>
                  </a:lnTo>
                  <a:lnTo>
                    <a:pt x="923" y="0"/>
                  </a:lnTo>
                  <a:lnTo>
                    <a:pt x="930" y="0"/>
                  </a:lnTo>
                  <a:lnTo>
                    <a:pt x="946" y="0"/>
                  </a:lnTo>
                  <a:lnTo>
                    <a:pt x="961" y="0"/>
                  </a:lnTo>
                  <a:lnTo>
                    <a:pt x="969" y="0"/>
                  </a:lnTo>
                  <a:lnTo>
                    <a:pt x="985" y="0"/>
                  </a:lnTo>
                  <a:lnTo>
                    <a:pt x="1000" y="0"/>
                  </a:lnTo>
                  <a:lnTo>
                    <a:pt x="1008" y="0"/>
                  </a:lnTo>
                  <a:lnTo>
                    <a:pt x="1023" y="0"/>
                  </a:lnTo>
                  <a:lnTo>
                    <a:pt x="1031" y="0"/>
                  </a:lnTo>
                  <a:lnTo>
                    <a:pt x="1047" y="0"/>
                  </a:lnTo>
                  <a:lnTo>
                    <a:pt x="1062" y="0"/>
                  </a:lnTo>
                  <a:lnTo>
                    <a:pt x="1070" y="0"/>
                  </a:lnTo>
                  <a:lnTo>
                    <a:pt x="1085" y="0"/>
                  </a:lnTo>
                  <a:lnTo>
                    <a:pt x="1093" y="0"/>
                  </a:lnTo>
                  <a:lnTo>
                    <a:pt x="1109" y="0"/>
                  </a:lnTo>
                  <a:lnTo>
                    <a:pt x="1124" y="0"/>
                  </a:lnTo>
                  <a:lnTo>
                    <a:pt x="1132" y="0"/>
                  </a:lnTo>
                  <a:lnTo>
                    <a:pt x="1147" y="0"/>
                  </a:lnTo>
                  <a:lnTo>
                    <a:pt x="1155" y="0"/>
                  </a:lnTo>
                  <a:lnTo>
                    <a:pt x="1171" y="0"/>
                  </a:lnTo>
                  <a:lnTo>
                    <a:pt x="1186" y="0"/>
                  </a:lnTo>
                  <a:lnTo>
                    <a:pt x="1194" y="0"/>
                  </a:lnTo>
                  <a:lnTo>
                    <a:pt x="1209" y="0"/>
                  </a:lnTo>
                  <a:lnTo>
                    <a:pt x="1217" y="0"/>
                  </a:lnTo>
                  <a:lnTo>
                    <a:pt x="1233" y="0"/>
                  </a:lnTo>
                  <a:lnTo>
                    <a:pt x="1248" y="0"/>
                  </a:lnTo>
                  <a:lnTo>
                    <a:pt x="1256" y="0"/>
                  </a:lnTo>
                  <a:lnTo>
                    <a:pt x="1271" y="0"/>
                  </a:lnTo>
                  <a:lnTo>
                    <a:pt x="1279" y="0"/>
                  </a:lnTo>
                  <a:lnTo>
                    <a:pt x="1295" y="0"/>
                  </a:lnTo>
                  <a:lnTo>
                    <a:pt x="1310" y="0"/>
                  </a:lnTo>
                  <a:lnTo>
                    <a:pt x="1318" y="0"/>
                  </a:lnTo>
                  <a:lnTo>
                    <a:pt x="1333" y="0"/>
                  </a:lnTo>
                  <a:lnTo>
                    <a:pt x="1341" y="0"/>
                  </a:lnTo>
                  <a:lnTo>
                    <a:pt x="1357" y="0"/>
                  </a:lnTo>
                  <a:lnTo>
                    <a:pt x="1372" y="0"/>
                  </a:lnTo>
                  <a:lnTo>
                    <a:pt x="1380" y="0"/>
                  </a:lnTo>
                  <a:lnTo>
                    <a:pt x="1395" y="0"/>
                  </a:lnTo>
                  <a:lnTo>
                    <a:pt x="1411" y="0"/>
                  </a:lnTo>
                  <a:lnTo>
                    <a:pt x="1419" y="0"/>
                  </a:lnTo>
                  <a:lnTo>
                    <a:pt x="1434" y="0"/>
                  </a:lnTo>
                  <a:lnTo>
                    <a:pt x="1442" y="0"/>
                  </a:lnTo>
                  <a:lnTo>
                    <a:pt x="1457" y="0"/>
                  </a:lnTo>
                  <a:lnTo>
                    <a:pt x="1473" y="0"/>
                  </a:lnTo>
                  <a:lnTo>
                    <a:pt x="1481" y="0"/>
                  </a:lnTo>
                  <a:lnTo>
                    <a:pt x="1496" y="0"/>
                  </a:lnTo>
                  <a:lnTo>
                    <a:pt x="1504" y="0"/>
                  </a:lnTo>
                  <a:lnTo>
                    <a:pt x="1519" y="0"/>
                  </a:lnTo>
                  <a:lnTo>
                    <a:pt x="1535" y="0"/>
                  </a:lnTo>
                  <a:lnTo>
                    <a:pt x="1543" y="0"/>
                  </a:lnTo>
                  <a:lnTo>
                    <a:pt x="1558" y="0"/>
                  </a:lnTo>
                  <a:lnTo>
                    <a:pt x="1566" y="0"/>
                  </a:lnTo>
                  <a:lnTo>
                    <a:pt x="1581" y="0"/>
                  </a:lnTo>
                  <a:lnTo>
                    <a:pt x="1597" y="0"/>
                  </a:lnTo>
                  <a:lnTo>
                    <a:pt x="1605" y="0"/>
                  </a:lnTo>
                  <a:lnTo>
                    <a:pt x="1620" y="0"/>
                  </a:lnTo>
                  <a:lnTo>
                    <a:pt x="1628" y="0"/>
                  </a:lnTo>
                  <a:lnTo>
                    <a:pt x="1643" y="0"/>
                  </a:lnTo>
                  <a:lnTo>
                    <a:pt x="1659" y="0"/>
                  </a:lnTo>
                  <a:lnTo>
                    <a:pt x="1667" y="0"/>
                  </a:lnTo>
                  <a:lnTo>
                    <a:pt x="1682" y="0"/>
                  </a:lnTo>
                  <a:lnTo>
                    <a:pt x="1690" y="0"/>
                  </a:lnTo>
                  <a:lnTo>
                    <a:pt x="1706" y="0"/>
                  </a:lnTo>
                  <a:lnTo>
                    <a:pt x="1721" y="0"/>
                  </a:lnTo>
                  <a:lnTo>
                    <a:pt x="1729" y="0"/>
                  </a:lnTo>
                  <a:lnTo>
                    <a:pt x="1744" y="0"/>
                  </a:lnTo>
                  <a:lnTo>
                    <a:pt x="1752" y="0"/>
                  </a:lnTo>
                  <a:lnTo>
                    <a:pt x="1768" y="0"/>
                  </a:lnTo>
                  <a:lnTo>
                    <a:pt x="1783" y="0"/>
                  </a:lnTo>
                  <a:lnTo>
                    <a:pt x="1791" y="0"/>
                  </a:lnTo>
                  <a:lnTo>
                    <a:pt x="1806" y="0"/>
                  </a:lnTo>
                  <a:lnTo>
                    <a:pt x="1822" y="0"/>
                  </a:lnTo>
                  <a:lnTo>
                    <a:pt x="1830" y="0"/>
                  </a:lnTo>
                  <a:lnTo>
                    <a:pt x="1845" y="0"/>
                  </a:lnTo>
                  <a:lnTo>
                    <a:pt x="1853" y="0"/>
                  </a:lnTo>
                  <a:lnTo>
                    <a:pt x="1868" y="0"/>
                  </a:lnTo>
                  <a:lnTo>
                    <a:pt x="1884" y="0"/>
                  </a:lnTo>
                  <a:lnTo>
                    <a:pt x="1892" y="0"/>
                  </a:lnTo>
                  <a:lnTo>
                    <a:pt x="1907" y="0"/>
                  </a:lnTo>
                  <a:lnTo>
                    <a:pt x="1915" y="0"/>
                  </a:lnTo>
                  <a:lnTo>
                    <a:pt x="1930" y="0"/>
                  </a:lnTo>
                  <a:lnTo>
                    <a:pt x="1946" y="0"/>
                  </a:lnTo>
                  <a:lnTo>
                    <a:pt x="1954" y="0"/>
                  </a:lnTo>
                  <a:lnTo>
                    <a:pt x="1969" y="0"/>
                  </a:lnTo>
                  <a:lnTo>
                    <a:pt x="1977" y="0"/>
                  </a:lnTo>
                  <a:lnTo>
                    <a:pt x="1992" y="0"/>
                  </a:lnTo>
                  <a:lnTo>
                    <a:pt x="2008" y="0"/>
                  </a:lnTo>
                  <a:lnTo>
                    <a:pt x="2016" y="0"/>
                  </a:lnTo>
                  <a:lnTo>
                    <a:pt x="2031" y="0"/>
                  </a:lnTo>
                  <a:lnTo>
                    <a:pt x="2039" y="0"/>
                  </a:lnTo>
                  <a:lnTo>
                    <a:pt x="2054" y="0"/>
                  </a:lnTo>
                  <a:lnTo>
                    <a:pt x="2070" y="0"/>
                  </a:lnTo>
                  <a:lnTo>
                    <a:pt x="2078" y="0"/>
                  </a:lnTo>
                  <a:lnTo>
                    <a:pt x="2093" y="0"/>
                  </a:lnTo>
                  <a:lnTo>
                    <a:pt x="2101" y="0"/>
                  </a:lnTo>
                  <a:lnTo>
                    <a:pt x="2116" y="0"/>
                  </a:lnTo>
                  <a:lnTo>
                    <a:pt x="2132" y="0"/>
                  </a:lnTo>
                  <a:lnTo>
                    <a:pt x="2140" y="0"/>
                  </a:lnTo>
                  <a:lnTo>
                    <a:pt x="2155" y="0"/>
                  </a:lnTo>
                  <a:lnTo>
                    <a:pt x="2171" y="0"/>
                  </a:lnTo>
                  <a:lnTo>
                    <a:pt x="2178" y="0"/>
                  </a:lnTo>
                  <a:lnTo>
                    <a:pt x="2194" y="0"/>
                  </a:lnTo>
                  <a:lnTo>
                    <a:pt x="2202" y="0"/>
                  </a:lnTo>
                  <a:lnTo>
                    <a:pt x="2217" y="0"/>
                  </a:lnTo>
                  <a:lnTo>
                    <a:pt x="2233" y="0"/>
                  </a:lnTo>
                  <a:lnTo>
                    <a:pt x="2240" y="0"/>
                  </a:lnTo>
                  <a:lnTo>
                    <a:pt x="2256" y="0"/>
                  </a:lnTo>
                  <a:lnTo>
                    <a:pt x="2264" y="0"/>
                  </a:lnTo>
                  <a:lnTo>
                    <a:pt x="2279" y="0"/>
                  </a:lnTo>
                  <a:lnTo>
                    <a:pt x="2295" y="0"/>
                  </a:lnTo>
                  <a:lnTo>
                    <a:pt x="2302" y="0"/>
                  </a:lnTo>
                  <a:lnTo>
                    <a:pt x="2318" y="0"/>
                  </a:lnTo>
                  <a:lnTo>
                    <a:pt x="2326" y="0"/>
                  </a:lnTo>
                  <a:lnTo>
                    <a:pt x="2341" y="0"/>
                  </a:lnTo>
                  <a:lnTo>
                    <a:pt x="2357" y="0"/>
                  </a:lnTo>
                  <a:lnTo>
                    <a:pt x="2364" y="0"/>
                  </a:lnTo>
                  <a:lnTo>
                    <a:pt x="2380" y="0"/>
                  </a:lnTo>
                  <a:lnTo>
                    <a:pt x="2388" y="0"/>
                  </a:lnTo>
                  <a:lnTo>
                    <a:pt x="2403" y="0"/>
                  </a:lnTo>
                  <a:lnTo>
                    <a:pt x="2419" y="0"/>
                  </a:lnTo>
                  <a:lnTo>
                    <a:pt x="2426" y="0"/>
                  </a:lnTo>
                  <a:lnTo>
                    <a:pt x="2442" y="0"/>
                  </a:lnTo>
                  <a:lnTo>
                    <a:pt x="2450" y="0"/>
                  </a:lnTo>
                  <a:lnTo>
                    <a:pt x="2465" y="0"/>
                  </a:lnTo>
                  <a:lnTo>
                    <a:pt x="2481" y="0"/>
                  </a:lnTo>
                  <a:lnTo>
                    <a:pt x="2488" y="0"/>
                  </a:lnTo>
                  <a:lnTo>
                    <a:pt x="2504" y="0"/>
                  </a:lnTo>
                  <a:lnTo>
                    <a:pt x="2512" y="0"/>
                  </a:lnTo>
                  <a:lnTo>
                    <a:pt x="2527" y="0"/>
                  </a:lnTo>
                  <a:lnTo>
                    <a:pt x="2543" y="0"/>
                  </a:lnTo>
                  <a:lnTo>
                    <a:pt x="2550" y="0"/>
                  </a:lnTo>
                  <a:lnTo>
                    <a:pt x="2566" y="0"/>
                  </a:lnTo>
                  <a:lnTo>
                    <a:pt x="2581" y="0"/>
                  </a:lnTo>
                  <a:lnTo>
                    <a:pt x="2589" y="0"/>
                  </a:lnTo>
                  <a:lnTo>
                    <a:pt x="2605" y="0"/>
                  </a:lnTo>
                  <a:lnTo>
                    <a:pt x="2612" y="0"/>
                  </a:lnTo>
                  <a:lnTo>
                    <a:pt x="2628" y="0"/>
                  </a:lnTo>
                  <a:lnTo>
                    <a:pt x="2643" y="0"/>
                  </a:lnTo>
                  <a:lnTo>
                    <a:pt x="2651" y="0"/>
                  </a:lnTo>
                  <a:lnTo>
                    <a:pt x="2667" y="0"/>
                  </a:lnTo>
                  <a:lnTo>
                    <a:pt x="2674" y="0"/>
                  </a:lnTo>
                  <a:lnTo>
                    <a:pt x="2690" y="0"/>
                  </a:lnTo>
                  <a:lnTo>
                    <a:pt x="2705" y="0"/>
                  </a:lnTo>
                  <a:lnTo>
                    <a:pt x="2713" y="0"/>
                  </a:lnTo>
                  <a:lnTo>
                    <a:pt x="2729" y="0"/>
                  </a:lnTo>
                  <a:lnTo>
                    <a:pt x="2736" y="0"/>
                  </a:lnTo>
                  <a:lnTo>
                    <a:pt x="2752" y="0"/>
                  </a:lnTo>
                  <a:lnTo>
                    <a:pt x="2767" y="0"/>
                  </a:lnTo>
                  <a:lnTo>
                    <a:pt x="2775" y="0"/>
                  </a:lnTo>
                  <a:lnTo>
                    <a:pt x="2791" y="0"/>
                  </a:lnTo>
                  <a:lnTo>
                    <a:pt x="2798" y="0"/>
                  </a:lnTo>
                  <a:lnTo>
                    <a:pt x="2814" y="0"/>
                  </a:lnTo>
                  <a:lnTo>
                    <a:pt x="2829" y="0"/>
                  </a:lnTo>
                  <a:lnTo>
                    <a:pt x="2837" y="0"/>
                  </a:lnTo>
                  <a:lnTo>
                    <a:pt x="2853" y="0"/>
                  </a:lnTo>
                  <a:lnTo>
                    <a:pt x="2860" y="0"/>
                  </a:lnTo>
                  <a:lnTo>
                    <a:pt x="2876" y="0"/>
                  </a:lnTo>
                  <a:lnTo>
                    <a:pt x="2891" y="0"/>
                  </a:lnTo>
                  <a:lnTo>
                    <a:pt x="2899" y="0"/>
                  </a:lnTo>
                  <a:lnTo>
                    <a:pt x="2915" y="0"/>
                  </a:lnTo>
                  <a:lnTo>
                    <a:pt x="2930" y="0"/>
                  </a:lnTo>
                  <a:lnTo>
                    <a:pt x="2938" y="0"/>
                  </a:lnTo>
                  <a:lnTo>
                    <a:pt x="2954" y="0"/>
                  </a:lnTo>
                  <a:lnTo>
                    <a:pt x="2961" y="0"/>
                  </a:lnTo>
                  <a:lnTo>
                    <a:pt x="2977" y="0"/>
                  </a:lnTo>
                  <a:lnTo>
                    <a:pt x="2992" y="0"/>
                  </a:lnTo>
                  <a:lnTo>
                    <a:pt x="3000" y="0"/>
                  </a:lnTo>
                  <a:lnTo>
                    <a:pt x="3016" y="0"/>
                  </a:lnTo>
                  <a:lnTo>
                    <a:pt x="3023" y="0"/>
                  </a:lnTo>
                  <a:lnTo>
                    <a:pt x="3039" y="0"/>
                  </a:lnTo>
                  <a:lnTo>
                    <a:pt x="3054" y="0"/>
                  </a:lnTo>
                  <a:lnTo>
                    <a:pt x="3062" y="0"/>
                  </a:lnTo>
                  <a:lnTo>
                    <a:pt x="3078" y="0"/>
                  </a:lnTo>
                  <a:lnTo>
                    <a:pt x="3085" y="0"/>
                  </a:lnTo>
                  <a:lnTo>
                    <a:pt x="3101" y="0"/>
                  </a:lnTo>
                  <a:lnTo>
                    <a:pt x="3116" y="0"/>
                  </a:lnTo>
                  <a:lnTo>
                    <a:pt x="3124" y="0"/>
                  </a:lnTo>
                  <a:lnTo>
                    <a:pt x="3140" y="0"/>
                  </a:lnTo>
                  <a:lnTo>
                    <a:pt x="3147" y="0"/>
                  </a:lnTo>
                  <a:lnTo>
                    <a:pt x="3163" y="0"/>
                  </a:lnTo>
                  <a:lnTo>
                    <a:pt x="3178" y="0"/>
                  </a:lnTo>
                  <a:lnTo>
                    <a:pt x="3186" y="0"/>
                  </a:lnTo>
                  <a:lnTo>
                    <a:pt x="3202" y="0"/>
                  </a:lnTo>
                  <a:lnTo>
                    <a:pt x="3209" y="0"/>
                  </a:lnTo>
                  <a:lnTo>
                    <a:pt x="3225" y="0"/>
                  </a:lnTo>
                  <a:lnTo>
                    <a:pt x="3240" y="0"/>
                  </a:lnTo>
                  <a:lnTo>
                    <a:pt x="3248" y="0"/>
                  </a:lnTo>
                  <a:lnTo>
                    <a:pt x="3264" y="0"/>
                  </a:lnTo>
                  <a:lnTo>
                    <a:pt x="3271" y="0"/>
                  </a:lnTo>
                  <a:lnTo>
                    <a:pt x="3287" y="0"/>
                  </a:lnTo>
                  <a:lnTo>
                    <a:pt x="3302" y="0"/>
                  </a:lnTo>
                  <a:lnTo>
                    <a:pt x="3310" y="0"/>
                  </a:lnTo>
                  <a:lnTo>
                    <a:pt x="3326" y="0"/>
                  </a:lnTo>
                  <a:lnTo>
                    <a:pt x="3341" y="0"/>
                  </a:lnTo>
                  <a:lnTo>
                    <a:pt x="3349" y="0"/>
                  </a:lnTo>
                  <a:lnTo>
                    <a:pt x="3364" y="0"/>
                  </a:lnTo>
                  <a:lnTo>
                    <a:pt x="3372" y="0"/>
                  </a:lnTo>
                  <a:lnTo>
                    <a:pt x="3388" y="0"/>
                  </a:lnTo>
                  <a:lnTo>
                    <a:pt x="3403" y="0"/>
                  </a:lnTo>
                  <a:lnTo>
                    <a:pt x="3411" y="0"/>
                  </a:lnTo>
                  <a:lnTo>
                    <a:pt x="3426" y="0"/>
                  </a:lnTo>
                  <a:lnTo>
                    <a:pt x="3434" y="0"/>
                  </a:lnTo>
                  <a:lnTo>
                    <a:pt x="3450" y="0"/>
                  </a:lnTo>
                  <a:lnTo>
                    <a:pt x="3465" y="0"/>
                  </a:lnTo>
                  <a:lnTo>
                    <a:pt x="3473" y="0"/>
                  </a:lnTo>
                  <a:lnTo>
                    <a:pt x="3488" y="0"/>
                  </a:lnTo>
                  <a:lnTo>
                    <a:pt x="3496" y="0"/>
                  </a:lnTo>
                  <a:lnTo>
                    <a:pt x="3512" y="0"/>
                  </a:lnTo>
                  <a:lnTo>
                    <a:pt x="3527" y="0"/>
                  </a:lnTo>
                  <a:lnTo>
                    <a:pt x="3535" y="0"/>
                  </a:lnTo>
                  <a:lnTo>
                    <a:pt x="3550" y="0"/>
                  </a:lnTo>
                  <a:lnTo>
                    <a:pt x="3558" y="0"/>
                  </a:lnTo>
                  <a:lnTo>
                    <a:pt x="3574" y="0"/>
                  </a:lnTo>
                  <a:lnTo>
                    <a:pt x="3589" y="0"/>
                  </a:lnTo>
                  <a:lnTo>
                    <a:pt x="3597" y="0"/>
                  </a:lnTo>
                  <a:lnTo>
                    <a:pt x="3612" y="0"/>
                  </a:lnTo>
                  <a:lnTo>
                    <a:pt x="3620" y="0"/>
                  </a:lnTo>
                  <a:lnTo>
                    <a:pt x="3636" y="0"/>
                  </a:lnTo>
                  <a:lnTo>
                    <a:pt x="3651" y="0"/>
                  </a:lnTo>
                  <a:lnTo>
                    <a:pt x="3659" y="0"/>
                  </a:lnTo>
                  <a:lnTo>
                    <a:pt x="3674" y="0"/>
                  </a:lnTo>
                  <a:lnTo>
                    <a:pt x="3682" y="0"/>
                  </a:lnTo>
                  <a:lnTo>
                    <a:pt x="3698" y="0"/>
                  </a:lnTo>
                  <a:lnTo>
                    <a:pt x="3713" y="0"/>
                  </a:lnTo>
                  <a:lnTo>
                    <a:pt x="3721" y="0"/>
                  </a:lnTo>
                  <a:lnTo>
                    <a:pt x="3736" y="0"/>
                  </a:lnTo>
                  <a:lnTo>
                    <a:pt x="3752" y="0"/>
                  </a:lnTo>
                  <a:lnTo>
                    <a:pt x="3760" y="0"/>
                  </a:lnTo>
                  <a:lnTo>
                    <a:pt x="3775" y="0"/>
                  </a:lnTo>
                  <a:lnTo>
                    <a:pt x="3783" y="0"/>
                  </a:lnTo>
                  <a:lnTo>
                    <a:pt x="3798" y="0"/>
                  </a:lnTo>
                  <a:lnTo>
                    <a:pt x="3814" y="0"/>
                  </a:lnTo>
                  <a:lnTo>
                    <a:pt x="3822" y="0"/>
                  </a:lnTo>
                  <a:lnTo>
                    <a:pt x="3837" y="0"/>
                  </a:lnTo>
                  <a:lnTo>
                    <a:pt x="3845" y="0"/>
                  </a:lnTo>
                  <a:lnTo>
                    <a:pt x="3860" y="0"/>
                  </a:lnTo>
                  <a:lnTo>
                    <a:pt x="3860" y="0"/>
                  </a:lnTo>
                </a:path>
              </a:pathLst>
            </a:custGeom>
            <a:noFill/>
            <a:ln w="0">
              <a:solidFill>
                <a:srgbClr val="BF00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052" name="Rectangle 68"/>
            <p:cNvSpPr>
              <a:spLocks noChangeArrowheads="1"/>
            </p:cNvSpPr>
            <p:nvPr/>
          </p:nvSpPr>
          <p:spPr bwMode="auto">
            <a:xfrm rot="16200000">
              <a:off x="568" y="2220"/>
              <a:ext cx="201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altLang="en-US" sz="1100">
                  <a:latin typeface="Helvetica" pitchFamily="34" charset="0"/>
                </a:rPr>
                <a:t>C/No</a:t>
              </a:r>
              <a:endParaRPr lang="en-US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426053" name="Rectangle 69"/>
            <p:cNvSpPr>
              <a:spLocks noChangeArrowheads="1"/>
            </p:cNvSpPr>
            <p:nvPr/>
          </p:nvSpPr>
          <p:spPr bwMode="auto">
            <a:xfrm>
              <a:off x="912" y="1104"/>
              <a:ext cx="3860" cy="63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054" name="Rectangle 70"/>
            <p:cNvSpPr>
              <a:spLocks noChangeArrowheads="1"/>
            </p:cNvSpPr>
            <p:nvPr/>
          </p:nvSpPr>
          <p:spPr bwMode="auto">
            <a:xfrm>
              <a:off x="912" y="1104"/>
              <a:ext cx="3860" cy="636"/>
            </a:xfrm>
            <a:prstGeom prst="rect">
              <a:avLst/>
            </a:prstGeom>
            <a:noFill/>
            <a:ln w="0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055" name="Freeform 71"/>
            <p:cNvSpPr>
              <a:spLocks/>
            </p:cNvSpPr>
            <p:nvPr/>
          </p:nvSpPr>
          <p:spPr bwMode="auto">
            <a:xfrm>
              <a:off x="1284" y="1104"/>
              <a:ext cx="1" cy="636"/>
            </a:xfrm>
            <a:custGeom>
              <a:avLst/>
              <a:gdLst>
                <a:gd name="T0" fmla="*/ 98 h 98"/>
                <a:gd name="T1" fmla="*/ 0 h 98"/>
                <a:gd name="T2" fmla="*/ 0 h 9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98">
                  <a:moveTo>
                    <a:pt x="0" y="98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056" name="Freeform 72"/>
            <p:cNvSpPr>
              <a:spLocks/>
            </p:cNvSpPr>
            <p:nvPr/>
          </p:nvSpPr>
          <p:spPr bwMode="auto">
            <a:xfrm>
              <a:off x="1912" y="1104"/>
              <a:ext cx="1" cy="636"/>
            </a:xfrm>
            <a:custGeom>
              <a:avLst/>
              <a:gdLst>
                <a:gd name="T0" fmla="*/ 98 h 98"/>
                <a:gd name="T1" fmla="*/ 0 h 98"/>
                <a:gd name="T2" fmla="*/ 0 h 9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98">
                  <a:moveTo>
                    <a:pt x="0" y="98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057" name="Freeform 73"/>
            <p:cNvSpPr>
              <a:spLocks/>
            </p:cNvSpPr>
            <p:nvPr/>
          </p:nvSpPr>
          <p:spPr bwMode="auto">
            <a:xfrm>
              <a:off x="2532" y="1104"/>
              <a:ext cx="1" cy="636"/>
            </a:xfrm>
            <a:custGeom>
              <a:avLst/>
              <a:gdLst>
                <a:gd name="T0" fmla="*/ 98 h 98"/>
                <a:gd name="T1" fmla="*/ 0 h 98"/>
                <a:gd name="T2" fmla="*/ 0 h 9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98">
                  <a:moveTo>
                    <a:pt x="0" y="98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058" name="Freeform 74"/>
            <p:cNvSpPr>
              <a:spLocks/>
            </p:cNvSpPr>
            <p:nvPr/>
          </p:nvSpPr>
          <p:spPr bwMode="auto">
            <a:xfrm>
              <a:off x="3152" y="1104"/>
              <a:ext cx="1" cy="636"/>
            </a:xfrm>
            <a:custGeom>
              <a:avLst/>
              <a:gdLst>
                <a:gd name="T0" fmla="*/ 98 h 98"/>
                <a:gd name="T1" fmla="*/ 0 h 98"/>
                <a:gd name="T2" fmla="*/ 0 h 9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98">
                  <a:moveTo>
                    <a:pt x="0" y="98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059" name="Freeform 75"/>
            <p:cNvSpPr>
              <a:spLocks/>
            </p:cNvSpPr>
            <p:nvPr/>
          </p:nvSpPr>
          <p:spPr bwMode="auto">
            <a:xfrm>
              <a:off x="3772" y="1104"/>
              <a:ext cx="1" cy="636"/>
            </a:xfrm>
            <a:custGeom>
              <a:avLst/>
              <a:gdLst>
                <a:gd name="T0" fmla="*/ 98 h 98"/>
                <a:gd name="T1" fmla="*/ 0 h 98"/>
                <a:gd name="T2" fmla="*/ 0 h 9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98">
                  <a:moveTo>
                    <a:pt x="0" y="98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060" name="Freeform 76"/>
            <p:cNvSpPr>
              <a:spLocks/>
            </p:cNvSpPr>
            <p:nvPr/>
          </p:nvSpPr>
          <p:spPr bwMode="auto">
            <a:xfrm>
              <a:off x="4400" y="1104"/>
              <a:ext cx="1" cy="636"/>
            </a:xfrm>
            <a:custGeom>
              <a:avLst/>
              <a:gdLst>
                <a:gd name="T0" fmla="*/ 98 h 98"/>
                <a:gd name="T1" fmla="*/ 0 h 98"/>
                <a:gd name="T2" fmla="*/ 0 h 9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98">
                  <a:moveTo>
                    <a:pt x="0" y="98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061" name="Freeform 77"/>
            <p:cNvSpPr>
              <a:spLocks/>
            </p:cNvSpPr>
            <p:nvPr/>
          </p:nvSpPr>
          <p:spPr bwMode="auto">
            <a:xfrm>
              <a:off x="912" y="1740"/>
              <a:ext cx="3860" cy="1"/>
            </a:xfrm>
            <a:custGeom>
              <a:avLst/>
              <a:gdLst>
                <a:gd name="T0" fmla="*/ 0 w 498"/>
                <a:gd name="T1" fmla="*/ 498 w 498"/>
                <a:gd name="T2" fmla="*/ 498 w 49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498">
                  <a:moveTo>
                    <a:pt x="0" y="0"/>
                  </a:moveTo>
                  <a:lnTo>
                    <a:pt x="498" y="0"/>
                  </a:lnTo>
                  <a:lnTo>
                    <a:pt x="498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062" name="Freeform 78"/>
            <p:cNvSpPr>
              <a:spLocks/>
            </p:cNvSpPr>
            <p:nvPr/>
          </p:nvSpPr>
          <p:spPr bwMode="auto">
            <a:xfrm>
              <a:off x="912" y="1585"/>
              <a:ext cx="3860" cy="1"/>
            </a:xfrm>
            <a:custGeom>
              <a:avLst/>
              <a:gdLst>
                <a:gd name="T0" fmla="*/ 0 w 498"/>
                <a:gd name="T1" fmla="*/ 498 w 498"/>
                <a:gd name="T2" fmla="*/ 498 w 49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498">
                  <a:moveTo>
                    <a:pt x="0" y="0"/>
                  </a:moveTo>
                  <a:lnTo>
                    <a:pt x="498" y="0"/>
                  </a:lnTo>
                  <a:lnTo>
                    <a:pt x="498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063" name="Freeform 79"/>
            <p:cNvSpPr>
              <a:spLocks/>
            </p:cNvSpPr>
            <p:nvPr/>
          </p:nvSpPr>
          <p:spPr bwMode="auto">
            <a:xfrm>
              <a:off x="912" y="1422"/>
              <a:ext cx="3860" cy="1"/>
            </a:xfrm>
            <a:custGeom>
              <a:avLst/>
              <a:gdLst>
                <a:gd name="T0" fmla="*/ 0 w 498"/>
                <a:gd name="T1" fmla="*/ 498 w 498"/>
                <a:gd name="T2" fmla="*/ 498 w 49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498">
                  <a:moveTo>
                    <a:pt x="0" y="0"/>
                  </a:moveTo>
                  <a:lnTo>
                    <a:pt x="498" y="0"/>
                  </a:lnTo>
                  <a:lnTo>
                    <a:pt x="498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064" name="Freeform 80"/>
            <p:cNvSpPr>
              <a:spLocks/>
            </p:cNvSpPr>
            <p:nvPr/>
          </p:nvSpPr>
          <p:spPr bwMode="auto">
            <a:xfrm>
              <a:off x="912" y="1266"/>
              <a:ext cx="3860" cy="1"/>
            </a:xfrm>
            <a:custGeom>
              <a:avLst/>
              <a:gdLst>
                <a:gd name="T0" fmla="*/ 0 w 498"/>
                <a:gd name="T1" fmla="*/ 498 w 498"/>
                <a:gd name="T2" fmla="*/ 498 w 49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498">
                  <a:moveTo>
                    <a:pt x="0" y="0"/>
                  </a:moveTo>
                  <a:lnTo>
                    <a:pt x="498" y="0"/>
                  </a:lnTo>
                  <a:lnTo>
                    <a:pt x="498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065" name="Line 81"/>
            <p:cNvSpPr>
              <a:spLocks noChangeShapeType="1"/>
            </p:cNvSpPr>
            <p:nvPr/>
          </p:nvSpPr>
          <p:spPr bwMode="auto">
            <a:xfrm>
              <a:off x="912" y="1104"/>
              <a:ext cx="386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066" name="Line 82"/>
            <p:cNvSpPr>
              <a:spLocks noChangeShapeType="1"/>
            </p:cNvSpPr>
            <p:nvPr/>
          </p:nvSpPr>
          <p:spPr bwMode="auto">
            <a:xfrm>
              <a:off x="912" y="1740"/>
              <a:ext cx="386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067" name="Line 83"/>
            <p:cNvSpPr>
              <a:spLocks noChangeShapeType="1"/>
            </p:cNvSpPr>
            <p:nvPr/>
          </p:nvSpPr>
          <p:spPr bwMode="auto">
            <a:xfrm flipV="1">
              <a:off x="4772" y="1104"/>
              <a:ext cx="1" cy="63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068" name="Line 84"/>
            <p:cNvSpPr>
              <a:spLocks noChangeShapeType="1"/>
            </p:cNvSpPr>
            <p:nvPr/>
          </p:nvSpPr>
          <p:spPr bwMode="auto">
            <a:xfrm flipV="1">
              <a:off x="912" y="1104"/>
              <a:ext cx="1" cy="63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069" name="Line 85"/>
            <p:cNvSpPr>
              <a:spLocks noChangeShapeType="1"/>
            </p:cNvSpPr>
            <p:nvPr/>
          </p:nvSpPr>
          <p:spPr bwMode="auto">
            <a:xfrm>
              <a:off x="912" y="1740"/>
              <a:ext cx="386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070" name="Line 86"/>
            <p:cNvSpPr>
              <a:spLocks noChangeShapeType="1"/>
            </p:cNvSpPr>
            <p:nvPr/>
          </p:nvSpPr>
          <p:spPr bwMode="auto">
            <a:xfrm flipV="1">
              <a:off x="912" y="1104"/>
              <a:ext cx="1" cy="63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071" name="Line 87"/>
            <p:cNvSpPr>
              <a:spLocks noChangeShapeType="1"/>
            </p:cNvSpPr>
            <p:nvPr/>
          </p:nvSpPr>
          <p:spPr bwMode="auto">
            <a:xfrm flipV="1">
              <a:off x="1284" y="1708"/>
              <a:ext cx="1" cy="3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072" name="Line 88"/>
            <p:cNvSpPr>
              <a:spLocks noChangeShapeType="1"/>
            </p:cNvSpPr>
            <p:nvPr/>
          </p:nvSpPr>
          <p:spPr bwMode="auto">
            <a:xfrm>
              <a:off x="1284" y="1104"/>
              <a:ext cx="1" cy="3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073" name="Rectangle 89"/>
            <p:cNvSpPr>
              <a:spLocks noChangeArrowheads="1"/>
            </p:cNvSpPr>
            <p:nvPr/>
          </p:nvSpPr>
          <p:spPr bwMode="auto">
            <a:xfrm>
              <a:off x="1269" y="1766"/>
              <a:ext cx="24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altLang="en-US" sz="1100">
                  <a:latin typeface="Helvetica" pitchFamily="34" charset="0"/>
                </a:rPr>
                <a:t> </a:t>
              </a:r>
              <a:endParaRPr lang="en-US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426074" name="Line 90"/>
            <p:cNvSpPr>
              <a:spLocks noChangeShapeType="1"/>
            </p:cNvSpPr>
            <p:nvPr/>
          </p:nvSpPr>
          <p:spPr bwMode="auto">
            <a:xfrm flipV="1">
              <a:off x="1912" y="1708"/>
              <a:ext cx="1" cy="3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075" name="Line 91"/>
            <p:cNvSpPr>
              <a:spLocks noChangeShapeType="1"/>
            </p:cNvSpPr>
            <p:nvPr/>
          </p:nvSpPr>
          <p:spPr bwMode="auto">
            <a:xfrm>
              <a:off x="1912" y="1104"/>
              <a:ext cx="1" cy="3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076" name="Rectangle 92"/>
            <p:cNvSpPr>
              <a:spLocks noChangeArrowheads="1"/>
            </p:cNvSpPr>
            <p:nvPr/>
          </p:nvSpPr>
          <p:spPr bwMode="auto">
            <a:xfrm>
              <a:off x="1897" y="1766"/>
              <a:ext cx="24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altLang="en-US" sz="1100">
                  <a:latin typeface="Helvetica" pitchFamily="34" charset="0"/>
                </a:rPr>
                <a:t> </a:t>
              </a:r>
              <a:endParaRPr lang="en-US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426077" name="Line 93"/>
            <p:cNvSpPr>
              <a:spLocks noChangeShapeType="1"/>
            </p:cNvSpPr>
            <p:nvPr/>
          </p:nvSpPr>
          <p:spPr bwMode="auto">
            <a:xfrm flipV="1">
              <a:off x="2532" y="1708"/>
              <a:ext cx="1" cy="3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078" name="Line 94"/>
            <p:cNvSpPr>
              <a:spLocks noChangeShapeType="1"/>
            </p:cNvSpPr>
            <p:nvPr/>
          </p:nvSpPr>
          <p:spPr bwMode="auto">
            <a:xfrm>
              <a:off x="2532" y="1104"/>
              <a:ext cx="1" cy="3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079" name="Rectangle 95"/>
            <p:cNvSpPr>
              <a:spLocks noChangeArrowheads="1"/>
            </p:cNvSpPr>
            <p:nvPr/>
          </p:nvSpPr>
          <p:spPr bwMode="auto">
            <a:xfrm>
              <a:off x="2517" y="1766"/>
              <a:ext cx="24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altLang="en-US" sz="1100">
                  <a:latin typeface="Helvetica" pitchFamily="34" charset="0"/>
                </a:rPr>
                <a:t> </a:t>
              </a:r>
              <a:endParaRPr lang="en-US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426080" name="Line 96"/>
            <p:cNvSpPr>
              <a:spLocks noChangeShapeType="1"/>
            </p:cNvSpPr>
            <p:nvPr/>
          </p:nvSpPr>
          <p:spPr bwMode="auto">
            <a:xfrm flipV="1">
              <a:off x="3152" y="1708"/>
              <a:ext cx="1" cy="3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081" name="Line 97"/>
            <p:cNvSpPr>
              <a:spLocks noChangeShapeType="1"/>
            </p:cNvSpPr>
            <p:nvPr/>
          </p:nvSpPr>
          <p:spPr bwMode="auto">
            <a:xfrm>
              <a:off x="3152" y="1104"/>
              <a:ext cx="1" cy="3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082" name="Rectangle 98"/>
            <p:cNvSpPr>
              <a:spLocks noChangeArrowheads="1"/>
            </p:cNvSpPr>
            <p:nvPr/>
          </p:nvSpPr>
          <p:spPr bwMode="auto">
            <a:xfrm>
              <a:off x="3137" y="1766"/>
              <a:ext cx="24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altLang="en-US" sz="1100">
                  <a:latin typeface="Helvetica" pitchFamily="34" charset="0"/>
                </a:rPr>
                <a:t> </a:t>
              </a:r>
              <a:endParaRPr lang="en-US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426083" name="Line 99"/>
            <p:cNvSpPr>
              <a:spLocks noChangeShapeType="1"/>
            </p:cNvSpPr>
            <p:nvPr/>
          </p:nvSpPr>
          <p:spPr bwMode="auto">
            <a:xfrm flipV="1">
              <a:off x="3772" y="1708"/>
              <a:ext cx="1" cy="3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084" name="Line 100"/>
            <p:cNvSpPr>
              <a:spLocks noChangeShapeType="1"/>
            </p:cNvSpPr>
            <p:nvPr/>
          </p:nvSpPr>
          <p:spPr bwMode="auto">
            <a:xfrm>
              <a:off x="3772" y="1104"/>
              <a:ext cx="1" cy="3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085" name="Rectangle 101"/>
            <p:cNvSpPr>
              <a:spLocks noChangeArrowheads="1"/>
            </p:cNvSpPr>
            <p:nvPr/>
          </p:nvSpPr>
          <p:spPr bwMode="auto">
            <a:xfrm>
              <a:off x="3757" y="1766"/>
              <a:ext cx="24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altLang="en-US" sz="1100">
                  <a:latin typeface="Helvetica" pitchFamily="34" charset="0"/>
                </a:rPr>
                <a:t> </a:t>
              </a:r>
              <a:endParaRPr lang="en-US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426086" name="Line 102"/>
            <p:cNvSpPr>
              <a:spLocks noChangeShapeType="1"/>
            </p:cNvSpPr>
            <p:nvPr/>
          </p:nvSpPr>
          <p:spPr bwMode="auto">
            <a:xfrm flipV="1">
              <a:off x="4400" y="1708"/>
              <a:ext cx="1" cy="3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087" name="Line 103"/>
            <p:cNvSpPr>
              <a:spLocks noChangeShapeType="1"/>
            </p:cNvSpPr>
            <p:nvPr/>
          </p:nvSpPr>
          <p:spPr bwMode="auto">
            <a:xfrm>
              <a:off x="4400" y="1104"/>
              <a:ext cx="1" cy="3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088" name="Rectangle 104"/>
            <p:cNvSpPr>
              <a:spLocks noChangeArrowheads="1"/>
            </p:cNvSpPr>
            <p:nvPr/>
          </p:nvSpPr>
          <p:spPr bwMode="auto">
            <a:xfrm>
              <a:off x="4385" y="1766"/>
              <a:ext cx="24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altLang="en-US" sz="1100">
                  <a:latin typeface="Helvetica" pitchFamily="34" charset="0"/>
                </a:rPr>
                <a:t> </a:t>
              </a:r>
              <a:endParaRPr lang="en-US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426089" name="Line 105"/>
            <p:cNvSpPr>
              <a:spLocks noChangeShapeType="1"/>
            </p:cNvSpPr>
            <p:nvPr/>
          </p:nvSpPr>
          <p:spPr bwMode="auto">
            <a:xfrm>
              <a:off x="912" y="1740"/>
              <a:ext cx="39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090" name="Line 106"/>
            <p:cNvSpPr>
              <a:spLocks noChangeShapeType="1"/>
            </p:cNvSpPr>
            <p:nvPr/>
          </p:nvSpPr>
          <p:spPr bwMode="auto">
            <a:xfrm flipH="1">
              <a:off x="4734" y="1740"/>
              <a:ext cx="3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091" name="Rectangle 107"/>
            <p:cNvSpPr>
              <a:spLocks noChangeArrowheads="1"/>
            </p:cNvSpPr>
            <p:nvPr/>
          </p:nvSpPr>
          <p:spPr bwMode="auto">
            <a:xfrm>
              <a:off x="773" y="1688"/>
              <a:ext cx="98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altLang="en-US" sz="1100">
                  <a:latin typeface="Helvetica" pitchFamily="34" charset="0"/>
                </a:rPr>
                <a:t>50</a:t>
              </a:r>
              <a:endParaRPr lang="en-US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426092" name="Line 108"/>
            <p:cNvSpPr>
              <a:spLocks noChangeShapeType="1"/>
            </p:cNvSpPr>
            <p:nvPr/>
          </p:nvSpPr>
          <p:spPr bwMode="auto">
            <a:xfrm>
              <a:off x="912" y="1585"/>
              <a:ext cx="39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093" name="Line 109"/>
            <p:cNvSpPr>
              <a:spLocks noChangeShapeType="1"/>
            </p:cNvSpPr>
            <p:nvPr/>
          </p:nvSpPr>
          <p:spPr bwMode="auto">
            <a:xfrm flipH="1">
              <a:off x="4734" y="1585"/>
              <a:ext cx="3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094" name="Rectangle 110"/>
            <p:cNvSpPr>
              <a:spLocks noChangeArrowheads="1"/>
            </p:cNvSpPr>
            <p:nvPr/>
          </p:nvSpPr>
          <p:spPr bwMode="auto">
            <a:xfrm>
              <a:off x="773" y="1533"/>
              <a:ext cx="98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altLang="en-US" sz="1100">
                  <a:latin typeface="Helvetica" pitchFamily="34" charset="0"/>
                </a:rPr>
                <a:t>60</a:t>
              </a:r>
              <a:endParaRPr lang="en-US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426095" name="Line 111"/>
            <p:cNvSpPr>
              <a:spLocks noChangeShapeType="1"/>
            </p:cNvSpPr>
            <p:nvPr/>
          </p:nvSpPr>
          <p:spPr bwMode="auto">
            <a:xfrm>
              <a:off x="912" y="1422"/>
              <a:ext cx="39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096" name="Line 112"/>
            <p:cNvSpPr>
              <a:spLocks noChangeShapeType="1"/>
            </p:cNvSpPr>
            <p:nvPr/>
          </p:nvSpPr>
          <p:spPr bwMode="auto">
            <a:xfrm flipH="1">
              <a:off x="4734" y="1422"/>
              <a:ext cx="3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097" name="Rectangle 113"/>
            <p:cNvSpPr>
              <a:spLocks noChangeArrowheads="1"/>
            </p:cNvSpPr>
            <p:nvPr/>
          </p:nvSpPr>
          <p:spPr bwMode="auto">
            <a:xfrm>
              <a:off x="773" y="1370"/>
              <a:ext cx="98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altLang="en-US" sz="1100">
                  <a:latin typeface="Helvetica" pitchFamily="34" charset="0"/>
                </a:rPr>
                <a:t>70</a:t>
              </a:r>
              <a:endParaRPr lang="en-US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426098" name="Line 114"/>
            <p:cNvSpPr>
              <a:spLocks noChangeShapeType="1"/>
            </p:cNvSpPr>
            <p:nvPr/>
          </p:nvSpPr>
          <p:spPr bwMode="auto">
            <a:xfrm>
              <a:off x="912" y="1266"/>
              <a:ext cx="39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099" name="Line 115"/>
            <p:cNvSpPr>
              <a:spLocks noChangeShapeType="1"/>
            </p:cNvSpPr>
            <p:nvPr/>
          </p:nvSpPr>
          <p:spPr bwMode="auto">
            <a:xfrm flipH="1">
              <a:off x="4734" y="1266"/>
              <a:ext cx="3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100" name="Rectangle 116"/>
            <p:cNvSpPr>
              <a:spLocks noChangeArrowheads="1"/>
            </p:cNvSpPr>
            <p:nvPr/>
          </p:nvSpPr>
          <p:spPr bwMode="auto">
            <a:xfrm>
              <a:off x="773" y="1215"/>
              <a:ext cx="98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altLang="en-US" sz="1100">
                  <a:latin typeface="Helvetica" pitchFamily="34" charset="0"/>
                </a:rPr>
                <a:t>80</a:t>
              </a:r>
              <a:endParaRPr lang="en-US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426101" name="Line 117"/>
            <p:cNvSpPr>
              <a:spLocks noChangeShapeType="1"/>
            </p:cNvSpPr>
            <p:nvPr/>
          </p:nvSpPr>
          <p:spPr bwMode="auto">
            <a:xfrm>
              <a:off x="912" y="1104"/>
              <a:ext cx="386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102" name="Line 118"/>
            <p:cNvSpPr>
              <a:spLocks noChangeShapeType="1"/>
            </p:cNvSpPr>
            <p:nvPr/>
          </p:nvSpPr>
          <p:spPr bwMode="auto">
            <a:xfrm>
              <a:off x="912" y="1740"/>
              <a:ext cx="386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103" name="Line 119"/>
            <p:cNvSpPr>
              <a:spLocks noChangeShapeType="1"/>
            </p:cNvSpPr>
            <p:nvPr/>
          </p:nvSpPr>
          <p:spPr bwMode="auto">
            <a:xfrm flipV="1">
              <a:off x="4772" y="1104"/>
              <a:ext cx="1" cy="63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104" name="Line 120"/>
            <p:cNvSpPr>
              <a:spLocks noChangeShapeType="1"/>
            </p:cNvSpPr>
            <p:nvPr/>
          </p:nvSpPr>
          <p:spPr bwMode="auto">
            <a:xfrm flipV="1">
              <a:off x="912" y="1104"/>
              <a:ext cx="1" cy="63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105" name="Freeform 121"/>
            <p:cNvSpPr>
              <a:spLocks/>
            </p:cNvSpPr>
            <p:nvPr/>
          </p:nvSpPr>
          <p:spPr bwMode="auto">
            <a:xfrm>
              <a:off x="912" y="1208"/>
              <a:ext cx="3264" cy="532"/>
            </a:xfrm>
            <a:custGeom>
              <a:avLst/>
              <a:gdLst>
                <a:gd name="T0" fmla="*/ 333 w 3264"/>
                <a:gd name="T1" fmla="*/ 188 h 532"/>
                <a:gd name="T2" fmla="*/ 395 w 3264"/>
                <a:gd name="T3" fmla="*/ 188 h 532"/>
                <a:gd name="T4" fmla="*/ 450 w 3264"/>
                <a:gd name="T5" fmla="*/ 188 h 532"/>
                <a:gd name="T6" fmla="*/ 512 w 3264"/>
                <a:gd name="T7" fmla="*/ 188 h 532"/>
                <a:gd name="T8" fmla="*/ 574 w 3264"/>
                <a:gd name="T9" fmla="*/ 188 h 532"/>
                <a:gd name="T10" fmla="*/ 636 w 3264"/>
                <a:gd name="T11" fmla="*/ 188 h 532"/>
                <a:gd name="T12" fmla="*/ 698 w 3264"/>
                <a:gd name="T13" fmla="*/ 188 h 532"/>
                <a:gd name="T14" fmla="*/ 760 w 3264"/>
                <a:gd name="T15" fmla="*/ 188 h 532"/>
                <a:gd name="T16" fmla="*/ 822 w 3264"/>
                <a:gd name="T17" fmla="*/ 188 h 532"/>
                <a:gd name="T18" fmla="*/ 884 w 3264"/>
                <a:gd name="T19" fmla="*/ 188 h 532"/>
                <a:gd name="T20" fmla="*/ 946 w 3264"/>
                <a:gd name="T21" fmla="*/ 188 h 532"/>
                <a:gd name="T22" fmla="*/ 1008 w 3264"/>
                <a:gd name="T23" fmla="*/ 188 h 532"/>
                <a:gd name="T24" fmla="*/ 1070 w 3264"/>
                <a:gd name="T25" fmla="*/ 188 h 532"/>
                <a:gd name="T26" fmla="*/ 1132 w 3264"/>
                <a:gd name="T27" fmla="*/ 182 h 532"/>
                <a:gd name="T28" fmla="*/ 1194 w 3264"/>
                <a:gd name="T29" fmla="*/ 188 h 532"/>
                <a:gd name="T30" fmla="*/ 1256 w 3264"/>
                <a:gd name="T31" fmla="*/ 188 h 532"/>
                <a:gd name="T32" fmla="*/ 1318 w 3264"/>
                <a:gd name="T33" fmla="*/ 188 h 532"/>
                <a:gd name="T34" fmla="*/ 1380 w 3264"/>
                <a:gd name="T35" fmla="*/ 91 h 532"/>
                <a:gd name="T36" fmla="*/ 1442 w 3264"/>
                <a:gd name="T37" fmla="*/ 91 h 532"/>
                <a:gd name="T38" fmla="*/ 1504 w 3264"/>
                <a:gd name="T39" fmla="*/ 91 h 532"/>
                <a:gd name="T40" fmla="*/ 1566 w 3264"/>
                <a:gd name="T41" fmla="*/ 91 h 532"/>
                <a:gd name="T42" fmla="*/ 1628 w 3264"/>
                <a:gd name="T43" fmla="*/ 91 h 532"/>
                <a:gd name="T44" fmla="*/ 1690 w 3264"/>
                <a:gd name="T45" fmla="*/ 91 h 532"/>
                <a:gd name="T46" fmla="*/ 1760 w 3264"/>
                <a:gd name="T47" fmla="*/ 91 h 532"/>
                <a:gd name="T48" fmla="*/ 1822 w 3264"/>
                <a:gd name="T49" fmla="*/ 91 h 532"/>
                <a:gd name="T50" fmla="*/ 1884 w 3264"/>
                <a:gd name="T51" fmla="*/ 91 h 532"/>
                <a:gd name="T52" fmla="*/ 1946 w 3264"/>
                <a:gd name="T53" fmla="*/ 46 h 532"/>
                <a:gd name="T54" fmla="*/ 2008 w 3264"/>
                <a:gd name="T55" fmla="*/ 46 h 532"/>
                <a:gd name="T56" fmla="*/ 2070 w 3264"/>
                <a:gd name="T57" fmla="*/ 46 h 532"/>
                <a:gd name="T58" fmla="*/ 2132 w 3264"/>
                <a:gd name="T59" fmla="*/ 46 h 532"/>
                <a:gd name="T60" fmla="*/ 2194 w 3264"/>
                <a:gd name="T61" fmla="*/ 46 h 532"/>
                <a:gd name="T62" fmla="*/ 2240 w 3264"/>
                <a:gd name="T63" fmla="*/ 156 h 532"/>
                <a:gd name="T64" fmla="*/ 2302 w 3264"/>
                <a:gd name="T65" fmla="*/ 0 h 532"/>
                <a:gd name="T66" fmla="*/ 2364 w 3264"/>
                <a:gd name="T67" fmla="*/ 0 h 532"/>
                <a:gd name="T68" fmla="*/ 2426 w 3264"/>
                <a:gd name="T69" fmla="*/ 0 h 532"/>
                <a:gd name="T70" fmla="*/ 2488 w 3264"/>
                <a:gd name="T71" fmla="*/ 0 h 532"/>
                <a:gd name="T72" fmla="*/ 2550 w 3264"/>
                <a:gd name="T73" fmla="*/ 0 h 532"/>
                <a:gd name="T74" fmla="*/ 2612 w 3264"/>
                <a:gd name="T75" fmla="*/ 0 h 532"/>
                <a:gd name="T76" fmla="*/ 2674 w 3264"/>
                <a:gd name="T77" fmla="*/ 46 h 532"/>
                <a:gd name="T78" fmla="*/ 2736 w 3264"/>
                <a:gd name="T79" fmla="*/ 46 h 532"/>
                <a:gd name="T80" fmla="*/ 2798 w 3264"/>
                <a:gd name="T81" fmla="*/ 46 h 532"/>
                <a:gd name="T82" fmla="*/ 2860 w 3264"/>
                <a:gd name="T83" fmla="*/ 91 h 532"/>
                <a:gd name="T84" fmla="*/ 2930 w 3264"/>
                <a:gd name="T85" fmla="*/ 91 h 532"/>
                <a:gd name="T86" fmla="*/ 2992 w 3264"/>
                <a:gd name="T87" fmla="*/ 91 h 532"/>
                <a:gd name="T88" fmla="*/ 3054 w 3264"/>
                <a:gd name="T89" fmla="*/ 136 h 532"/>
                <a:gd name="T90" fmla="*/ 3116 w 3264"/>
                <a:gd name="T91" fmla="*/ 143 h 532"/>
                <a:gd name="T92" fmla="*/ 3178 w 3264"/>
                <a:gd name="T93" fmla="*/ 188 h 532"/>
                <a:gd name="T94" fmla="*/ 3240 w 3264"/>
                <a:gd name="T95" fmla="*/ 351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264" h="532">
                  <a:moveTo>
                    <a:pt x="0" y="279"/>
                  </a:moveTo>
                  <a:lnTo>
                    <a:pt x="310" y="188"/>
                  </a:lnTo>
                  <a:lnTo>
                    <a:pt x="333" y="188"/>
                  </a:lnTo>
                  <a:lnTo>
                    <a:pt x="349" y="188"/>
                  </a:lnTo>
                  <a:lnTo>
                    <a:pt x="372" y="188"/>
                  </a:lnTo>
                  <a:lnTo>
                    <a:pt x="395" y="188"/>
                  </a:lnTo>
                  <a:lnTo>
                    <a:pt x="411" y="188"/>
                  </a:lnTo>
                  <a:lnTo>
                    <a:pt x="434" y="188"/>
                  </a:lnTo>
                  <a:lnTo>
                    <a:pt x="450" y="188"/>
                  </a:lnTo>
                  <a:lnTo>
                    <a:pt x="473" y="188"/>
                  </a:lnTo>
                  <a:lnTo>
                    <a:pt x="496" y="188"/>
                  </a:lnTo>
                  <a:lnTo>
                    <a:pt x="512" y="188"/>
                  </a:lnTo>
                  <a:lnTo>
                    <a:pt x="535" y="188"/>
                  </a:lnTo>
                  <a:lnTo>
                    <a:pt x="558" y="188"/>
                  </a:lnTo>
                  <a:lnTo>
                    <a:pt x="574" y="188"/>
                  </a:lnTo>
                  <a:lnTo>
                    <a:pt x="597" y="188"/>
                  </a:lnTo>
                  <a:lnTo>
                    <a:pt x="620" y="188"/>
                  </a:lnTo>
                  <a:lnTo>
                    <a:pt x="636" y="188"/>
                  </a:lnTo>
                  <a:lnTo>
                    <a:pt x="659" y="188"/>
                  </a:lnTo>
                  <a:lnTo>
                    <a:pt x="682" y="188"/>
                  </a:lnTo>
                  <a:lnTo>
                    <a:pt x="698" y="188"/>
                  </a:lnTo>
                  <a:lnTo>
                    <a:pt x="721" y="188"/>
                  </a:lnTo>
                  <a:lnTo>
                    <a:pt x="744" y="188"/>
                  </a:lnTo>
                  <a:lnTo>
                    <a:pt x="760" y="188"/>
                  </a:lnTo>
                  <a:lnTo>
                    <a:pt x="783" y="188"/>
                  </a:lnTo>
                  <a:lnTo>
                    <a:pt x="806" y="188"/>
                  </a:lnTo>
                  <a:lnTo>
                    <a:pt x="822" y="188"/>
                  </a:lnTo>
                  <a:lnTo>
                    <a:pt x="845" y="188"/>
                  </a:lnTo>
                  <a:lnTo>
                    <a:pt x="868" y="188"/>
                  </a:lnTo>
                  <a:lnTo>
                    <a:pt x="884" y="188"/>
                  </a:lnTo>
                  <a:lnTo>
                    <a:pt x="907" y="188"/>
                  </a:lnTo>
                  <a:lnTo>
                    <a:pt x="930" y="188"/>
                  </a:lnTo>
                  <a:lnTo>
                    <a:pt x="946" y="188"/>
                  </a:lnTo>
                  <a:lnTo>
                    <a:pt x="969" y="188"/>
                  </a:lnTo>
                  <a:lnTo>
                    <a:pt x="985" y="188"/>
                  </a:lnTo>
                  <a:lnTo>
                    <a:pt x="1008" y="188"/>
                  </a:lnTo>
                  <a:lnTo>
                    <a:pt x="1031" y="188"/>
                  </a:lnTo>
                  <a:lnTo>
                    <a:pt x="1047" y="188"/>
                  </a:lnTo>
                  <a:lnTo>
                    <a:pt x="1070" y="188"/>
                  </a:lnTo>
                  <a:lnTo>
                    <a:pt x="1093" y="188"/>
                  </a:lnTo>
                  <a:lnTo>
                    <a:pt x="1109" y="188"/>
                  </a:lnTo>
                  <a:lnTo>
                    <a:pt x="1132" y="182"/>
                  </a:lnTo>
                  <a:lnTo>
                    <a:pt x="1155" y="188"/>
                  </a:lnTo>
                  <a:lnTo>
                    <a:pt x="1171" y="188"/>
                  </a:lnTo>
                  <a:lnTo>
                    <a:pt x="1194" y="188"/>
                  </a:lnTo>
                  <a:lnTo>
                    <a:pt x="1217" y="188"/>
                  </a:lnTo>
                  <a:lnTo>
                    <a:pt x="1233" y="188"/>
                  </a:lnTo>
                  <a:lnTo>
                    <a:pt x="1256" y="188"/>
                  </a:lnTo>
                  <a:lnTo>
                    <a:pt x="1279" y="188"/>
                  </a:lnTo>
                  <a:lnTo>
                    <a:pt x="1295" y="195"/>
                  </a:lnTo>
                  <a:lnTo>
                    <a:pt x="1318" y="188"/>
                  </a:lnTo>
                  <a:lnTo>
                    <a:pt x="1341" y="221"/>
                  </a:lnTo>
                  <a:lnTo>
                    <a:pt x="1357" y="253"/>
                  </a:lnTo>
                  <a:lnTo>
                    <a:pt x="1380" y="91"/>
                  </a:lnTo>
                  <a:lnTo>
                    <a:pt x="1411" y="91"/>
                  </a:lnTo>
                  <a:lnTo>
                    <a:pt x="1419" y="91"/>
                  </a:lnTo>
                  <a:lnTo>
                    <a:pt x="1442" y="91"/>
                  </a:lnTo>
                  <a:lnTo>
                    <a:pt x="1473" y="91"/>
                  </a:lnTo>
                  <a:lnTo>
                    <a:pt x="1481" y="91"/>
                  </a:lnTo>
                  <a:lnTo>
                    <a:pt x="1504" y="91"/>
                  </a:lnTo>
                  <a:lnTo>
                    <a:pt x="1535" y="97"/>
                  </a:lnTo>
                  <a:lnTo>
                    <a:pt x="1543" y="91"/>
                  </a:lnTo>
                  <a:lnTo>
                    <a:pt x="1566" y="91"/>
                  </a:lnTo>
                  <a:lnTo>
                    <a:pt x="1597" y="91"/>
                  </a:lnTo>
                  <a:lnTo>
                    <a:pt x="1605" y="91"/>
                  </a:lnTo>
                  <a:lnTo>
                    <a:pt x="1628" y="91"/>
                  </a:lnTo>
                  <a:lnTo>
                    <a:pt x="1643" y="91"/>
                  </a:lnTo>
                  <a:lnTo>
                    <a:pt x="1667" y="91"/>
                  </a:lnTo>
                  <a:lnTo>
                    <a:pt x="1690" y="91"/>
                  </a:lnTo>
                  <a:lnTo>
                    <a:pt x="1706" y="91"/>
                  </a:lnTo>
                  <a:lnTo>
                    <a:pt x="1729" y="91"/>
                  </a:lnTo>
                  <a:lnTo>
                    <a:pt x="1760" y="91"/>
                  </a:lnTo>
                  <a:lnTo>
                    <a:pt x="1768" y="97"/>
                  </a:lnTo>
                  <a:lnTo>
                    <a:pt x="1791" y="91"/>
                  </a:lnTo>
                  <a:lnTo>
                    <a:pt x="1822" y="91"/>
                  </a:lnTo>
                  <a:lnTo>
                    <a:pt x="1830" y="91"/>
                  </a:lnTo>
                  <a:lnTo>
                    <a:pt x="1853" y="91"/>
                  </a:lnTo>
                  <a:lnTo>
                    <a:pt x="1884" y="91"/>
                  </a:lnTo>
                  <a:lnTo>
                    <a:pt x="1892" y="58"/>
                  </a:lnTo>
                  <a:lnTo>
                    <a:pt x="1915" y="46"/>
                  </a:lnTo>
                  <a:lnTo>
                    <a:pt x="1946" y="46"/>
                  </a:lnTo>
                  <a:lnTo>
                    <a:pt x="1954" y="46"/>
                  </a:lnTo>
                  <a:lnTo>
                    <a:pt x="1977" y="46"/>
                  </a:lnTo>
                  <a:lnTo>
                    <a:pt x="2008" y="46"/>
                  </a:lnTo>
                  <a:lnTo>
                    <a:pt x="2016" y="46"/>
                  </a:lnTo>
                  <a:lnTo>
                    <a:pt x="2039" y="46"/>
                  </a:lnTo>
                  <a:lnTo>
                    <a:pt x="2070" y="46"/>
                  </a:lnTo>
                  <a:lnTo>
                    <a:pt x="2078" y="46"/>
                  </a:lnTo>
                  <a:lnTo>
                    <a:pt x="2101" y="46"/>
                  </a:lnTo>
                  <a:lnTo>
                    <a:pt x="2132" y="46"/>
                  </a:lnTo>
                  <a:lnTo>
                    <a:pt x="2140" y="46"/>
                  </a:lnTo>
                  <a:lnTo>
                    <a:pt x="2171" y="46"/>
                  </a:lnTo>
                  <a:lnTo>
                    <a:pt x="2194" y="46"/>
                  </a:lnTo>
                  <a:lnTo>
                    <a:pt x="2202" y="46"/>
                  </a:lnTo>
                  <a:lnTo>
                    <a:pt x="2233" y="123"/>
                  </a:lnTo>
                  <a:lnTo>
                    <a:pt x="2240" y="156"/>
                  </a:lnTo>
                  <a:lnTo>
                    <a:pt x="2264" y="156"/>
                  </a:lnTo>
                  <a:lnTo>
                    <a:pt x="2295" y="0"/>
                  </a:lnTo>
                  <a:lnTo>
                    <a:pt x="2302" y="0"/>
                  </a:lnTo>
                  <a:lnTo>
                    <a:pt x="2326" y="0"/>
                  </a:lnTo>
                  <a:lnTo>
                    <a:pt x="2357" y="0"/>
                  </a:lnTo>
                  <a:lnTo>
                    <a:pt x="2364" y="0"/>
                  </a:lnTo>
                  <a:lnTo>
                    <a:pt x="2388" y="0"/>
                  </a:lnTo>
                  <a:lnTo>
                    <a:pt x="2419" y="0"/>
                  </a:lnTo>
                  <a:lnTo>
                    <a:pt x="2426" y="0"/>
                  </a:lnTo>
                  <a:lnTo>
                    <a:pt x="2450" y="0"/>
                  </a:lnTo>
                  <a:lnTo>
                    <a:pt x="2481" y="0"/>
                  </a:lnTo>
                  <a:lnTo>
                    <a:pt x="2488" y="0"/>
                  </a:lnTo>
                  <a:lnTo>
                    <a:pt x="2519" y="0"/>
                  </a:lnTo>
                  <a:lnTo>
                    <a:pt x="2543" y="0"/>
                  </a:lnTo>
                  <a:lnTo>
                    <a:pt x="2550" y="0"/>
                  </a:lnTo>
                  <a:lnTo>
                    <a:pt x="2581" y="0"/>
                  </a:lnTo>
                  <a:lnTo>
                    <a:pt x="2605" y="0"/>
                  </a:lnTo>
                  <a:lnTo>
                    <a:pt x="2612" y="0"/>
                  </a:lnTo>
                  <a:lnTo>
                    <a:pt x="2643" y="0"/>
                  </a:lnTo>
                  <a:lnTo>
                    <a:pt x="2667" y="46"/>
                  </a:lnTo>
                  <a:lnTo>
                    <a:pt x="2674" y="46"/>
                  </a:lnTo>
                  <a:lnTo>
                    <a:pt x="2705" y="46"/>
                  </a:lnTo>
                  <a:lnTo>
                    <a:pt x="2729" y="46"/>
                  </a:lnTo>
                  <a:lnTo>
                    <a:pt x="2736" y="46"/>
                  </a:lnTo>
                  <a:lnTo>
                    <a:pt x="2767" y="46"/>
                  </a:lnTo>
                  <a:lnTo>
                    <a:pt x="2775" y="46"/>
                  </a:lnTo>
                  <a:lnTo>
                    <a:pt x="2798" y="46"/>
                  </a:lnTo>
                  <a:lnTo>
                    <a:pt x="2829" y="201"/>
                  </a:lnTo>
                  <a:lnTo>
                    <a:pt x="2837" y="123"/>
                  </a:lnTo>
                  <a:lnTo>
                    <a:pt x="2860" y="91"/>
                  </a:lnTo>
                  <a:lnTo>
                    <a:pt x="2891" y="97"/>
                  </a:lnTo>
                  <a:lnTo>
                    <a:pt x="2899" y="91"/>
                  </a:lnTo>
                  <a:lnTo>
                    <a:pt x="2930" y="91"/>
                  </a:lnTo>
                  <a:lnTo>
                    <a:pt x="2954" y="91"/>
                  </a:lnTo>
                  <a:lnTo>
                    <a:pt x="2961" y="91"/>
                  </a:lnTo>
                  <a:lnTo>
                    <a:pt x="2992" y="91"/>
                  </a:lnTo>
                  <a:lnTo>
                    <a:pt x="3016" y="91"/>
                  </a:lnTo>
                  <a:lnTo>
                    <a:pt x="3023" y="136"/>
                  </a:lnTo>
                  <a:lnTo>
                    <a:pt x="3054" y="136"/>
                  </a:lnTo>
                  <a:lnTo>
                    <a:pt x="3078" y="143"/>
                  </a:lnTo>
                  <a:lnTo>
                    <a:pt x="3085" y="143"/>
                  </a:lnTo>
                  <a:lnTo>
                    <a:pt x="3116" y="143"/>
                  </a:lnTo>
                  <a:lnTo>
                    <a:pt x="3140" y="188"/>
                  </a:lnTo>
                  <a:lnTo>
                    <a:pt x="3147" y="188"/>
                  </a:lnTo>
                  <a:lnTo>
                    <a:pt x="3178" y="188"/>
                  </a:lnTo>
                  <a:lnTo>
                    <a:pt x="3202" y="188"/>
                  </a:lnTo>
                  <a:lnTo>
                    <a:pt x="3209" y="188"/>
                  </a:lnTo>
                  <a:lnTo>
                    <a:pt x="3240" y="351"/>
                  </a:lnTo>
                  <a:lnTo>
                    <a:pt x="3264" y="331"/>
                  </a:lnTo>
                  <a:lnTo>
                    <a:pt x="3264" y="532"/>
                  </a:lnTo>
                </a:path>
              </a:pathLst>
            </a:cu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106" name="Freeform 122"/>
            <p:cNvSpPr>
              <a:spLocks/>
            </p:cNvSpPr>
            <p:nvPr/>
          </p:nvSpPr>
          <p:spPr bwMode="auto">
            <a:xfrm>
              <a:off x="4199" y="1442"/>
              <a:ext cx="573" cy="298"/>
            </a:xfrm>
            <a:custGeom>
              <a:avLst/>
              <a:gdLst>
                <a:gd name="T0" fmla="*/ 0 w 573"/>
                <a:gd name="T1" fmla="*/ 298 h 298"/>
                <a:gd name="T2" fmla="*/ 15 w 573"/>
                <a:gd name="T3" fmla="*/ 0 h 298"/>
                <a:gd name="T4" fmla="*/ 39 w 573"/>
                <a:gd name="T5" fmla="*/ 0 h 298"/>
                <a:gd name="T6" fmla="*/ 54 w 573"/>
                <a:gd name="T7" fmla="*/ 0 h 298"/>
                <a:gd name="T8" fmla="*/ 77 w 573"/>
                <a:gd name="T9" fmla="*/ 0 h 298"/>
                <a:gd name="T10" fmla="*/ 101 w 573"/>
                <a:gd name="T11" fmla="*/ 0 h 298"/>
                <a:gd name="T12" fmla="*/ 116 w 573"/>
                <a:gd name="T13" fmla="*/ 0 h 298"/>
                <a:gd name="T14" fmla="*/ 139 w 573"/>
                <a:gd name="T15" fmla="*/ 6 h 298"/>
                <a:gd name="T16" fmla="*/ 163 w 573"/>
                <a:gd name="T17" fmla="*/ 0 h 298"/>
                <a:gd name="T18" fmla="*/ 178 w 573"/>
                <a:gd name="T19" fmla="*/ 0 h 298"/>
                <a:gd name="T20" fmla="*/ 201 w 573"/>
                <a:gd name="T21" fmla="*/ 0 h 298"/>
                <a:gd name="T22" fmla="*/ 225 w 573"/>
                <a:gd name="T23" fmla="*/ 0 h 298"/>
                <a:gd name="T24" fmla="*/ 240 w 573"/>
                <a:gd name="T25" fmla="*/ 0 h 298"/>
                <a:gd name="T26" fmla="*/ 263 w 573"/>
                <a:gd name="T27" fmla="*/ 0 h 298"/>
                <a:gd name="T28" fmla="*/ 287 w 573"/>
                <a:gd name="T29" fmla="*/ 0 h 298"/>
                <a:gd name="T30" fmla="*/ 302 w 573"/>
                <a:gd name="T31" fmla="*/ 0 h 298"/>
                <a:gd name="T32" fmla="*/ 325 w 573"/>
                <a:gd name="T33" fmla="*/ 0 h 298"/>
                <a:gd name="T34" fmla="*/ 349 w 573"/>
                <a:gd name="T35" fmla="*/ 0 h 298"/>
                <a:gd name="T36" fmla="*/ 364 w 573"/>
                <a:gd name="T37" fmla="*/ 0 h 298"/>
                <a:gd name="T38" fmla="*/ 387 w 573"/>
                <a:gd name="T39" fmla="*/ 0 h 298"/>
                <a:gd name="T40" fmla="*/ 411 w 573"/>
                <a:gd name="T41" fmla="*/ 0 h 298"/>
                <a:gd name="T42" fmla="*/ 426 w 573"/>
                <a:gd name="T43" fmla="*/ 0 h 298"/>
                <a:gd name="T44" fmla="*/ 449 w 573"/>
                <a:gd name="T45" fmla="*/ 0 h 298"/>
                <a:gd name="T46" fmla="*/ 473 w 573"/>
                <a:gd name="T47" fmla="*/ 6 h 298"/>
                <a:gd name="T48" fmla="*/ 488 w 573"/>
                <a:gd name="T49" fmla="*/ 0 h 298"/>
                <a:gd name="T50" fmla="*/ 511 w 573"/>
                <a:gd name="T51" fmla="*/ 6 h 298"/>
                <a:gd name="T52" fmla="*/ 535 w 573"/>
                <a:gd name="T53" fmla="*/ 0 h 298"/>
                <a:gd name="T54" fmla="*/ 550 w 573"/>
                <a:gd name="T55" fmla="*/ 52 h 298"/>
                <a:gd name="T56" fmla="*/ 573 w 573"/>
                <a:gd name="T57" fmla="*/ 52 h 298"/>
                <a:gd name="T58" fmla="*/ 573 w 573"/>
                <a:gd name="T59" fmla="*/ 52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73" h="298">
                  <a:moveTo>
                    <a:pt x="0" y="298"/>
                  </a:moveTo>
                  <a:lnTo>
                    <a:pt x="15" y="0"/>
                  </a:lnTo>
                  <a:lnTo>
                    <a:pt x="39" y="0"/>
                  </a:lnTo>
                  <a:lnTo>
                    <a:pt x="54" y="0"/>
                  </a:lnTo>
                  <a:lnTo>
                    <a:pt x="77" y="0"/>
                  </a:lnTo>
                  <a:lnTo>
                    <a:pt x="101" y="0"/>
                  </a:lnTo>
                  <a:lnTo>
                    <a:pt x="116" y="0"/>
                  </a:lnTo>
                  <a:lnTo>
                    <a:pt x="139" y="6"/>
                  </a:lnTo>
                  <a:lnTo>
                    <a:pt x="163" y="0"/>
                  </a:lnTo>
                  <a:lnTo>
                    <a:pt x="178" y="0"/>
                  </a:lnTo>
                  <a:lnTo>
                    <a:pt x="201" y="0"/>
                  </a:lnTo>
                  <a:lnTo>
                    <a:pt x="225" y="0"/>
                  </a:lnTo>
                  <a:lnTo>
                    <a:pt x="240" y="0"/>
                  </a:lnTo>
                  <a:lnTo>
                    <a:pt x="263" y="0"/>
                  </a:lnTo>
                  <a:lnTo>
                    <a:pt x="287" y="0"/>
                  </a:lnTo>
                  <a:lnTo>
                    <a:pt x="302" y="0"/>
                  </a:lnTo>
                  <a:lnTo>
                    <a:pt x="325" y="0"/>
                  </a:lnTo>
                  <a:lnTo>
                    <a:pt x="349" y="0"/>
                  </a:lnTo>
                  <a:lnTo>
                    <a:pt x="364" y="0"/>
                  </a:lnTo>
                  <a:lnTo>
                    <a:pt x="387" y="0"/>
                  </a:lnTo>
                  <a:lnTo>
                    <a:pt x="411" y="0"/>
                  </a:lnTo>
                  <a:lnTo>
                    <a:pt x="426" y="0"/>
                  </a:lnTo>
                  <a:lnTo>
                    <a:pt x="449" y="0"/>
                  </a:lnTo>
                  <a:lnTo>
                    <a:pt x="473" y="6"/>
                  </a:lnTo>
                  <a:lnTo>
                    <a:pt x="488" y="0"/>
                  </a:lnTo>
                  <a:lnTo>
                    <a:pt x="511" y="6"/>
                  </a:lnTo>
                  <a:lnTo>
                    <a:pt x="535" y="0"/>
                  </a:lnTo>
                  <a:lnTo>
                    <a:pt x="550" y="52"/>
                  </a:lnTo>
                  <a:lnTo>
                    <a:pt x="573" y="52"/>
                  </a:lnTo>
                  <a:lnTo>
                    <a:pt x="573" y="52"/>
                  </a:lnTo>
                </a:path>
              </a:pathLst>
            </a:cu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107" name="Rectangle 123"/>
            <p:cNvSpPr>
              <a:spLocks noChangeArrowheads="1"/>
            </p:cNvSpPr>
            <p:nvPr/>
          </p:nvSpPr>
          <p:spPr bwMode="auto">
            <a:xfrm rot="16200000">
              <a:off x="605" y="1376"/>
              <a:ext cx="127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altLang="en-US" sz="1100">
                  <a:latin typeface="Helvetica" pitchFamily="34" charset="0"/>
                </a:rPr>
                <a:t>J/S</a:t>
              </a:r>
              <a:endParaRPr lang="en-US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426108" name="Rectangle 124"/>
            <p:cNvSpPr>
              <a:spLocks noChangeArrowheads="1"/>
            </p:cNvSpPr>
            <p:nvPr/>
          </p:nvSpPr>
          <p:spPr bwMode="auto">
            <a:xfrm>
              <a:off x="912" y="2798"/>
              <a:ext cx="3860" cy="63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109" name="Rectangle 125"/>
            <p:cNvSpPr>
              <a:spLocks noChangeArrowheads="1"/>
            </p:cNvSpPr>
            <p:nvPr/>
          </p:nvSpPr>
          <p:spPr bwMode="auto">
            <a:xfrm>
              <a:off x="912" y="2798"/>
              <a:ext cx="3860" cy="636"/>
            </a:xfrm>
            <a:prstGeom prst="rect">
              <a:avLst/>
            </a:prstGeom>
            <a:noFill/>
            <a:ln w="0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110" name="Freeform 126"/>
            <p:cNvSpPr>
              <a:spLocks/>
            </p:cNvSpPr>
            <p:nvPr/>
          </p:nvSpPr>
          <p:spPr bwMode="auto">
            <a:xfrm>
              <a:off x="1284" y="2798"/>
              <a:ext cx="1" cy="636"/>
            </a:xfrm>
            <a:custGeom>
              <a:avLst/>
              <a:gdLst>
                <a:gd name="T0" fmla="*/ 98 h 98"/>
                <a:gd name="T1" fmla="*/ 0 h 98"/>
                <a:gd name="T2" fmla="*/ 0 h 9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98">
                  <a:moveTo>
                    <a:pt x="0" y="98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111" name="Freeform 127"/>
            <p:cNvSpPr>
              <a:spLocks/>
            </p:cNvSpPr>
            <p:nvPr/>
          </p:nvSpPr>
          <p:spPr bwMode="auto">
            <a:xfrm>
              <a:off x="1912" y="2798"/>
              <a:ext cx="1" cy="636"/>
            </a:xfrm>
            <a:custGeom>
              <a:avLst/>
              <a:gdLst>
                <a:gd name="T0" fmla="*/ 98 h 98"/>
                <a:gd name="T1" fmla="*/ 0 h 98"/>
                <a:gd name="T2" fmla="*/ 0 h 9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98">
                  <a:moveTo>
                    <a:pt x="0" y="98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112" name="Freeform 128"/>
            <p:cNvSpPr>
              <a:spLocks/>
            </p:cNvSpPr>
            <p:nvPr/>
          </p:nvSpPr>
          <p:spPr bwMode="auto">
            <a:xfrm>
              <a:off x="2532" y="2798"/>
              <a:ext cx="1" cy="636"/>
            </a:xfrm>
            <a:custGeom>
              <a:avLst/>
              <a:gdLst>
                <a:gd name="T0" fmla="*/ 98 h 98"/>
                <a:gd name="T1" fmla="*/ 0 h 98"/>
                <a:gd name="T2" fmla="*/ 0 h 9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98">
                  <a:moveTo>
                    <a:pt x="0" y="98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113" name="Freeform 129"/>
            <p:cNvSpPr>
              <a:spLocks/>
            </p:cNvSpPr>
            <p:nvPr/>
          </p:nvSpPr>
          <p:spPr bwMode="auto">
            <a:xfrm>
              <a:off x="3152" y="2798"/>
              <a:ext cx="1" cy="636"/>
            </a:xfrm>
            <a:custGeom>
              <a:avLst/>
              <a:gdLst>
                <a:gd name="T0" fmla="*/ 98 h 98"/>
                <a:gd name="T1" fmla="*/ 0 h 98"/>
                <a:gd name="T2" fmla="*/ 0 h 9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98">
                  <a:moveTo>
                    <a:pt x="0" y="98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114" name="Freeform 130"/>
            <p:cNvSpPr>
              <a:spLocks/>
            </p:cNvSpPr>
            <p:nvPr/>
          </p:nvSpPr>
          <p:spPr bwMode="auto">
            <a:xfrm>
              <a:off x="3772" y="2798"/>
              <a:ext cx="1" cy="636"/>
            </a:xfrm>
            <a:custGeom>
              <a:avLst/>
              <a:gdLst>
                <a:gd name="T0" fmla="*/ 98 h 98"/>
                <a:gd name="T1" fmla="*/ 0 h 98"/>
                <a:gd name="T2" fmla="*/ 0 h 9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98">
                  <a:moveTo>
                    <a:pt x="0" y="98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115" name="Freeform 131"/>
            <p:cNvSpPr>
              <a:spLocks/>
            </p:cNvSpPr>
            <p:nvPr/>
          </p:nvSpPr>
          <p:spPr bwMode="auto">
            <a:xfrm>
              <a:off x="4400" y="2798"/>
              <a:ext cx="1" cy="636"/>
            </a:xfrm>
            <a:custGeom>
              <a:avLst/>
              <a:gdLst>
                <a:gd name="T0" fmla="*/ 98 h 98"/>
                <a:gd name="T1" fmla="*/ 0 h 98"/>
                <a:gd name="T2" fmla="*/ 0 h 9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98">
                  <a:moveTo>
                    <a:pt x="0" y="98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116" name="Freeform 132"/>
            <p:cNvSpPr>
              <a:spLocks/>
            </p:cNvSpPr>
            <p:nvPr/>
          </p:nvSpPr>
          <p:spPr bwMode="auto">
            <a:xfrm>
              <a:off x="912" y="3344"/>
              <a:ext cx="3860" cy="1"/>
            </a:xfrm>
            <a:custGeom>
              <a:avLst/>
              <a:gdLst>
                <a:gd name="T0" fmla="*/ 0 w 498"/>
                <a:gd name="T1" fmla="*/ 498 w 498"/>
                <a:gd name="T2" fmla="*/ 498 w 49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498">
                  <a:moveTo>
                    <a:pt x="0" y="0"/>
                  </a:moveTo>
                  <a:lnTo>
                    <a:pt x="498" y="0"/>
                  </a:lnTo>
                  <a:lnTo>
                    <a:pt x="498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117" name="Freeform 133"/>
            <p:cNvSpPr>
              <a:spLocks/>
            </p:cNvSpPr>
            <p:nvPr/>
          </p:nvSpPr>
          <p:spPr bwMode="auto">
            <a:xfrm>
              <a:off x="912" y="3162"/>
              <a:ext cx="3860" cy="1"/>
            </a:xfrm>
            <a:custGeom>
              <a:avLst/>
              <a:gdLst>
                <a:gd name="T0" fmla="*/ 0 w 498"/>
                <a:gd name="T1" fmla="*/ 498 w 498"/>
                <a:gd name="T2" fmla="*/ 498 w 49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498">
                  <a:moveTo>
                    <a:pt x="0" y="0"/>
                  </a:moveTo>
                  <a:lnTo>
                    <a:pt x="498" y="0"/>
                  </a:lnTo>
                  <a:lnTo>
                    <a:pt x="498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118" name="Freeform 134"/>
            <p:cNvSpPr>
              <a:spLocks/>
            </p:cNvSpPr>
            <p:nvPr/>
          </p:nvSpPr>
          <p:spPr bwMode="auto">
            <a:xfrm>
              <a:off x="912" y="2980"/>
              <a:ext cx="3860" cy="1"/>
            </a:xfrm>
            <a:custGeom>
              <a:avLst/>
              <a:gdLst>
                <a:gd name="T0" fmla="*/ 0 w 498"/>
                <a:gd name="T1" fmla="*/ 498 w 498"/>
                <a:gd name="T2" fmla="*/ 498 w 49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498">
                  <a:moveTo>
                    <a:pt x="0" y="0"/>
                  </a:moveTo>
                  <a:lnTo>
                    <a:pt x="498" y="0"/>
                  </a:lnTo>
                  <a:lnTo>
                    <a:pt x="498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119" name="Freeform 135"/>
            <p:cNvSpPr>
              <a:spLocks/>
            </p:cNvSpPr>
            <p:nvPr/>
          </p:nvSpPr>
          <p:spPr bwMode="auto">
            <a:xfrm>
              <a:off x="912" y="2798"/>
              <a:ext cx="3860" cy="1"/>
            </a:xfrm>
            <a:custGeom>
              <a:avLst/>
              <a:gdLst>
                <a:gd name="T0" fmla="*/ 0 w 498"/>
                <a:gd name="T1" fmla="*/ 498 w 498"/>
                <a:gd name="T2" fmla="*/ 498 w 49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498">
                  <a:moveTo>
                    <a:pt x="0" y="0"/>
                  </a:moveTo>
                  <a:lnTo>
                    <a:pt x="498" y="0"/>
                  </a:lnTo>
                  <a:lnTo>
                    <a:pt x="498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120" name="Line 136"/>
            <p:cNvSpPr>
              <a:spLocks noChangeShapeType="1"/>
            </p:cNvSpPr>
            <p:nvPr/>
          </p:nvSpPr>
          <p:spPr bwMode="auto">
            <a:xfrm>
              <a:off x="912" y="2798"/>
              <a:ext cx="386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121" name="Line 137"/>
            <p:cNvSpPr>
              <a:spLocks noChangeShapeType="1"/>
            </p:cNvSpPr>
            <p:nvPr/>
          </p:nvSpPr>
          <p:spPr bwMode="auto">
            <a:xfrm>
              <a:off x="912" y="3434"/>
              <a:ext cx="386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122" name="Line 138"/>
            <p:cNvSpPr>
              <a:spLocks noChangeShapeType="1"/>
            </p:cNvSpPr>
            <p:nvPr/>
          </p:nvSpPr>
          <p:spPr bwMode="auto">
            <a:xfrm flipV="1">
              <a:off x="4772" y="2798"/>
              <a:ext cx="1" cy="63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123" name="Line 139"/>
            <p:cNvSpPr>
              <a:spLocks noChangeShapeType="1"/>
            </p:cNvSpPr>
            <p:nvPr/>
          </p:nvSpPr>
          <p:spPr bwMode="auto">
            <a:xfrm flipV="1">
              <a:off x="912" y="2798"/>
              <a:ext cx="1" cy="63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124" name="Line 140"/>
            <p:cNvSpPr>
              <a:spLocks noChangeShapeType="1"/>
            </p:cNvSpPr>
            <p:nvPr/>
          </p:nvSpPr>
          <p:spPr bwMode="auto">
            <a:xfrm>
              <a:off x="912" y="3434"/>
              <a:ext cx="386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125" name="Line 141"/>
            <p:cNvSpPr>
              <a:spLocks noChangeShapeType="1"/>
            </p:cNvSpPr>
            <p:nvPr/>
          </p:nvSpPr>
          <p:spPr bwMode="auto">
            <a:xfrm flipV="1">
              <a:off x="912" y="2798"/>
              <a:ext cx="1" cy="63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126" name="Line 142"/>
            <p:cNvSpPr>
              <a:spLocks noChangeShapeType="1"/>
            </p:cNvSpPr>
            <p:nvPr/>
          </p:nvSpPr>
          <p:spPr bwMode="auto">
            <a:xfrm flipV="1">
              <a:off x="1284" y="3402"/>
              <a:ext cx="1" cy="3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127" name="Line 143"/>
            <p:cNvSpPr>
              <a:spLocks noChangeShapeType="1"/>
            </p:cNvSpPr>
            <p:nvPr/>
          </p:nvSpPr>
          <p:spPr bwMode="auto">
            <a:xfrm>
              <a:off x="1284" y="2798"/>
              <a:ext cx="1" cy="3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128" name="Rectangle 144"/>
            <p:cNvSpPr>
              <a:spLocks noChangeArrowheads="1"/>
            </p:cNvSpPr>
            <p:nvPr/>
          </p:nvSpPr>
          <p:spPr bwMode="auto">
            <a:xfrm>
              <a:off x="1137" y="3460"/>
              <a:ext cx="269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altLang="en-US" sz="1100">
                  <a:latin typeface="Helvetica" pitchFamily="34" charset="0"/>
                </a:rPr>
                <a:t>2.8505</a:t>
              </a:r>
              <a:endParaRPr lang="en-US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426129" name="Line 145"/>
            <p:cNvSpPr>
              <a:spLocks noChangeShapeType="1"/>
            </p:cNvSpPr>
            <p:nvPr/>
          </p:nvSpPr>
          <p:spPr bwMode="auto">
            <a:xfrm flipV="1">
              <a:off x="1912" y="3402"/>
              <a:ext cx="1" cy="3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130" name="Line 146"/>
            <p:cNvSpPr>
              <a:spLocks noChangeShapeType="1"/>
            </p:cNvSpPr>
            <p:nvPr/>
          </p:nvSpPr>
          <p:spPr bwMode="auto">
            <a:xfrm>
              <a:off x="1912" y="2798"/>
              <a:ext cx="1" cy="3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131" name="Rectangle 147"/>
            <p:cNvSpPr>
              <a:spLocks noChangeArrowheads="1"/>
            </p:cNvSpPr>
            <p:nvPr/>
          </p:nvSpPr>
          <p:spPr bwMode="auto">
            <a:xfrm>
              <a:off x="1788" y="3460"/>
              <a:ext cx="220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altLang="en-US" sz="1100">
                  <a:latin typeface="Helvetica" pitchFamily="34" charset="0"/>
                </a:rPr>
                <a:t>2.851</a:t>
              </a:r>
              <a:endParaRPr lang="en-US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426132" name="Line 148"/>
            <p:cNvSpPr>
              <a:spLocks noChangeShapeType="1"/>
            </p:cNvSpPr>
            <p:nvPr/>
          </p:nvSpPr>
          <p:spPr bwMode="auto">
            <a:xfrm flipV="1">
              <a:off x="2532" y="3402"/>
              <a:ext cx="1" cy="3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133" name="Line 149"/>
            <p:cNvSpPr>
              <a:spLocks noChangeShapeType="1"/>
            </p:cNvSpPr>
            <p:nvPr/>
          </p:nvSpPr>
          <p:spPr bwMode="auto">
            <a:xfrm>
              <a:off x="2532" y="2798"/>
              <a:ext cx="1" cy="3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134" name="Rectangle 150"/>
            <p:cNvSpPr>
              <a:spLocks noChangeArrowheads="1"/>
            </p:cNvSpPr>
            <p:nvPr/>
          </p:nvSpPr>
          <p:spPr bwMode="auto">
            <a:xfrm>
              <a:off x="2385" y="3460"/>
              <a:ext cx="269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altLang="en-US" sz="1100">
                  <a:latin typeface="Helvetica" pitchFamily="34" charset="0"/>
                </a:rPr>
                <a:t>2.8515</a:t>
              </a:r>
              <a:endParaRPr lang="en-US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426135" name="Line 151"/>
            <p:cNvSpPr>
              <a:spLocks noChangeShapeType="1"/>
            </p:cNvSpPr>
            <p:nvPr/>
          </p:nvSpPr>
          <p:spPr bwMode="auto">
            <a:xfrm flipV="1">
              <a:off x="3152" y="3402"/>
              <a:ext cx="1" cy="3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136" name="Line 152"/>
            <p:cNvSpPr>
              <a:spLocks noChangeShapeType="1"/>
            </p:cNvSpPr>
            <p:nvPr/>
          </p:nvSpPr>
          <p:spPr bwMode="auto">
            <a:xfrm>
              <a:off x="3152" y="2798"/>
              <a:ext cx="1" cy="3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137" name="Rectangle 153"/>
            <p:cNvSpPr>
              <a:spLocks noChangeArrowheads="1"/>
            </p:cNvSpPr>
            <p:nvPr/>
          </p:nvSpPr>
          <p:spPr bwMode="auto">
            <a:xfrm>
              <a:off x="3028" y="3460"/>
              <a:ext cx="220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altLang="en-US" sz="1100">
                  <a:latin typeface="Helvetica" pitchFamily="34" charset="0"/>
                </a:rPr>
                <a:t>2.852</a:t>
              </a:r>
              <a:endParaRPr lang="en-US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426138" name="Line 154"/>
            <p:cNvSpPr>
              <a:spLocks noChangeShapeType="1"/>
            </p:cNvSpPr>
            <p:nvPr/>
          </p:nvSpPr>
          <p:spPr bwMode="auto">
            <a:xfrm flipV="1">
              <a:off x="3772" y="3402"/>
              <a:ext cx="1" cy="3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139" name="Line 155"/>
            <p:cNvSpPr>
              <a:spLocks noChangeShapeType="1"/>
            </p:cNvSpPr>
            <p:nvPr/>
          </p:nvSpPr>
          <p:spPr bwMode="auto">
            <a:xfrm>
              <a:off x="3772" y="2798"/>
              <a:ext cx="1" cy="3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140" name="Rectangle 156"/>
            <p:cNvSpPr>
              <a:spLocks noChangeArrowheads="1"/>
            </p:cNvSpPr>
            <p:nvPr/>
          </p:nvSpPr>
          <p:spPr bwMode="auto">
            <a:xfrm>
              <a:off x="3625" y="3460"/>
              <a:ext cx="269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altLang="en-US" sz="1100">
                  <a:latin typeface="Helvetica" pitchFamily="34" charset="0"/>
                </a:rPr>
                <a:t>2.8525</a:t>
              </a:r>
              <a:endParaRPr lang="en-US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426141" name="Line 157"/>
            <p:cNvSpPr>
              <a:spLocks noChangeShapeType="1"/>
            </p:cNvSpPr>
            <p:nvPr/>
          </p:nvSpPr>
          <p:spPr bwMode="auto">
            <a:xfrm flipV="1">
              <a:off x="4400" y="3402"/>
              <a:ext cx="1" cy="3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142" name="Line 158"/>
            <p:cNvSpPr>
              <a:spLocks noChangeShapeType="1"/>
            </p:cNvSpPr>
            <p:nvPr/>
          </p:nvSpPr>
          <p:spPr bwMode="auto">
            <a:xfrm>
              <a:off x="4400" y="2798"/>
              <a:ext cx="1" cy="3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143" name="Rectangle 159"/>
            <p:cNvSpPr>
              <a:spLocks noChangeArrowheads="1"/>
            </p:cNvSpPr>
            <p:nvPr/>
          </p:nvSpPr>
          <p:spPr bwMode="auto">
            <a:xfrm>
              <a:off x="4276" y="3460"/>
              <a:ext cx="220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altLang="en-US" sz="1100">
                  <a:latin typeface="Helvetica" pitchFamily="34" charset="0"/>
                </a:rPr>
                <a:t>2.853</a:t>
              </a:r>
              <a:endParaRPr lang="en-US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426144" name="Rectangle 160"/>
            <p:cNvSpPr>
              <a:spLocks noChangeArrowheads="1"/>
            </p:cNvSpPr>
            <p:nvPr/>
          </p:nvSpPr>
          <p:spPr bwMode="auto">
            <a:xfrm>
              <a:off x="4540" y="3616"/>
              <a:ext cx="166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altLang="en-US" sz="1100">
                  <a:latin typeface="Helvetica" pitchFamily="34" charset="0"/>
                </a:rPr>
                <a:t>x 10</a:t>
              </a:r>
              <a:endParaRPr lang="en-US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426145" name="Rectangle 161"/>
            <p:cNvSpPr>
              <a:spLocks noChangeArrowheads="1"/>
            </p:cNvSpPr>
            <p:nvPr/>
          </p:nvSpPr>
          <p:spPr bwMode="auto">
            <a:xfrm>
              <a:off x="4734" y="3584"/>
              <a:ext cx="31" cy="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altLang="en-US" sz="700">
                  <a:latin typeface="Helvetica" pitchFamily="34" charset="0"/>
                </a:rPr>
                <a:t>5</a:t>
              </a:r>
              <a:endParaRPr lang="en-US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426146" name="Line 162"/>
            <p:cNvSpPr>
              <a:spLocks noChangeShapeType="1"/>
            </p:cNvSpPr>
            <p:nvPr/>
          </p:nvSpPr>
          <p:spPr bwMode="auto">
            <a:xfrm>
              <a:off x="912" y="3344"/>
              <a:ext cx="39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147" name="Line 163"/>
            <p:cNvSpPr>
              <a:spLocks noChangeShapeType="1"/>
            </p:cNvSpPr>
            <p:nvPr/>
          </p:nvSpPr>
          <p:spPr bwMode="auto">
            <a:xfrm flipH="1">
              <a:off x="4734" y="3344"/>
              <a:ext cx="3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148" name="Rectangle 164"/>
            <p:cNvSpPr>
              <a:spLocks noChangeArrowheads="1"/>
            </p:cNvSpPr>
            <p:nvPr/>
          </p:nvSpPr>
          <p:spPr bwMode="auto">
            <a:xfrm>
              <a:off x="742" y="3292"/>
              <a:ext cx="127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altLang="en-US" sz="1100">
                  <a:latin typeface="Helvetica" pitchFamily="34" charset="0"/>
                </a:rPr>
                <a:t>-60</a:t>
              </a:r>
              <a:endParaRPr lang="en-US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426149" name="Line 165"/>
            <p:cNvSpPr>
              <a:spLocks noChangeShapeType="1"/>
            </p:cNvSpPr>
            <p:nvPr/>
          </p:nvSpPr>
          <p:spPr bwMode="auto">
            <a:xfrm>
              <a:off x="912" y="3162"/>
              <a:ext cx="39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150" name="Line 166"/>
            <p:cNvSpPr>
              <a:spLocks noChangeShapeType="1"/>
            </p:cNvSpPr>
            <p:nvPr/>
          </p:nvSpPr>
          <p:spPr bwMode="auto">
            <a:xfrm flipH="1">
              <a:off x="4734" y="3162"/>
              <a:ext cx="3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151" name="Rectangle 167"/>
            <p:cNvSpPr>
              <a:spLocks noChangeArrowheads="1"/>
            </p:cNvSpPr>
            <p:nvPr/>
          </p:nvSpPr>
          <p:spPr bwMode="auto">
            <a:xfrm>
              <a:off x="742" y="3110"/>
              <a:ext cx="127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altLang="en-US" sz="1100">
                  <a:latin typeface="Helvetica" pitchFamily="34" charset="0"/>
                </a:rPr>
                <a:t>-40</a:t>
              </a:r>
              <a:endParaRPr lang="en-US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426152" name="Line 168"/>
            <p:cNvSpPr>
              <a:spLocks noChangeShapeType="1"/>
            </p:cNvSpPr>
            <p:nvPr/>
          </p:nvSpPr>
          <p:spPr bwMode="auto">
            <a:xfrm>
              <a:off x="912" y="2980"/>
              <a:ext cx="39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153" name="Line 169"/>
            <p:cNvSpPr>
              <a:spLocks noChangeShapeType="1"/>
            </p:cNvSpPr>
            <p:nvPr/>
          </p:nvSpPr>
          <p:spPr bwMode="auto">
            <a:xfrm flipH="1">
              <a:off x="4734" y="2980"/>
              <a:ext cx="3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154" name="Rectangle 170"/>
            <p:cNvSpPr>
              <a:spLocks noChangeArrowheads="1"/>
            </p:cNvSpPr>
            <p:nvPr/>
          </p:nvSpPr>
          <p:spPr bwMode="auto">
            <a:xfrm>
              <a:off x="742" y="2928"/>
              <a:ext cx="127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altLang="en-US" sz="1100">
                  <a:latin typeface="Helvetica" pitchFamily="34" charset="0"/>
                </a:rPr>
                <a:t>-20</a:t>
              </a:r>
              <a:endParaRPr lang="en-US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426155" name="Line 171"/>
            <p:cNvSpPr>
              <a:spLocks noChangeShapeType="1"/>
            </p:cNvSpPr>
            <p:nvPr/>
          </p:nvSpPr>
          <p:spPr bwMode="auto">
            <a:xfrm>
              <a:off x="912" y="2798"/>
              <a:ext cx="39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156" name="Line 172"/>
            <p:cNvSpPr>
              <a:spLocks noChangeShapeType="1"/>
            </p:cNvSpPr>
            <p:nvPr/>
          </p:nvSpPr>
          <p:spPr bwMode="auto">
            <a:xfrm flipH="1">
              <a:off x="4734" y="2798"/>
              <a:ext cx="3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157" name="Rectangle 173"/>
            <p:cNvSpPr>
              <a:spLocks noChangeArrowheads="1"/>
            </p:cNvSpPr>
            <p:nvPr/>
          </p:nvSpPr>
          <p:spPr bwMode="auto">
            <a:xfrm>
              <a:off x="827" y="2746"/>
              <a:ext cx="49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altLang="en-US" sz="1100">
                  <a:latin typeface="Helvetica" pitchFamily="34" charset="0"/>
                </a:rPr>
                <a:t>0</a:t>
              </a:r>
              <a:endParaRPr lang="en-US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426158" name="Line 174"/>
            <p:cNvSpPr>
              <a:spLocks noChangeShapeType="1"/>
            </p:cNvSpPr>
            <p:nvPr/>
          </p:nvSpPr>
          <p:spPr bwMode="auto">
            <a:xfrm>
              <a:off x="912" y="2798"/>
              <a:ext cx="386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159" name="Line 175"/>
            <p:cNvSpPr>
              <a:spLocks noChangeShapeType="1"/>
            </p:cNvSpPr>
            <p:nvPr/>
          </p:nvSpPr>
          <p:spPr bwMode="auto">
            <a:xfrm>
              <a:off x="912" y="3434"/>
              <a:ext cx="386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160" name="Line 176"/>
            <p:cNvSpPr>
              <a:spLocks noChangeShapeType="1"/>
            </p:cNvSpPr>
            <p:nvPr/>
          </p:nvSpPr>
          <p:spPr bwMode="auto">
            <a:xfrm flipV="1">
              <a:off x="4772" y="2798"/>
              <a:ext cx="1" cy="63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161" name="Line 177"/>
            <p:cNvSpPr>
              <a:spLocks noChangeShapeType="1"/>
            </p:cNvSpPr>
            <p:nvPr/>
          </p:nvSpPr>
          <p:spPr bwMode="auto">
            <a:xfrm flipV="1">
              <a:off x="912" y="2798"/>
              <a:ext cx="1" cy="63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162" name="Freeform 178"/>
            <p:cNvSpPr>
              <a:spLocks/>
            </p:cNvSpPr>
            <p:nvPr/>
          </p:nvSpPr>
          <p:spPr bwMode="auto">
            <a:xfrm>
              <a:off x="912" y="2850"/>
              <a:ext cx="3860" cy="20"/>
            </a:xfrm>
            <a:custGeom>
              <a:avLst/>
              <a:gdLst>
                <a:gd name="T0" fmla="*/ 39 w 3860"/>
                <a:gd name="T1" fmla="*/ 13 h 20"/>
                <a:gd name="T2" fmla="*/ 101 w 3860"/>
                <a:gd name="T3" fmla="*/ 13 h 20"/>
                <a:gd name="T4" fmla="*/ 163 w 3860"/>
                <a:gd name="T5" fmla="*/ 13 h 20"/>
                <a:gd name="T6" fmla="*/ 225 w 3860"/>
                <a:gd name="T7" fmla="*/ 13 h 20"/>
                <a:gd name="T8" fmla="*/ 287 w 3860"/>
                <a:gd name="T9" fmla="*/ 13 h 20"/>
                <a:gd name="T10" fmla="*/ 349 w 3860"/>
                <a:gd name="T11" fmla="*/ 13 h 20"/>
                <a:gd name="T12" fmla="*/ 411 w 3860"/>
                <a:gd name="T13" fmla="*/ 13 h 20"/>
                <a:gd name="T14" fmla="*/ 473 w 3860"/>
                <a:gd name="T15" fmla="*/ 20 h 20"/>
                <a:gd name="T16" fmla="*/ 535 w 3860"/>
                <a:gd name="T17" fmla="*/ 13 h 20"/>
                <a:gd name="T18" fmla="*/ 597 w 3860"/>
                <a:gd name="T19" fmla="*/ 13 h 20"/>
                <a:gd name="T20" fmla="*/ 659 w 3860"/>
                <a:gd name="T21" fmla="*/ 13 h 20"/>
                <a:gd name="T22" fmla="*/ 721 w 3860"/>
                <a:gd name="T23" fmla="*/ 13 h 20"/>
                <a:gd name="T24" fmla="*/ 783 w 3860"/>
                <a:gd name="T25" fmla="*/ 13 h 20"/>
                <a:gd name="T26" fmla="*/ 845 w 3860"/>
                <a:gd name="T27" fmla="*/ 13 h 20"/>
                <a:gd name="T28" fmla="*/ 907 w 3860"/>
                <a:gd name="T29" fmla="*/ 13 h 20"/>
                <a:gd name="T30" fmla="*/ 969 w 3860"/>
                <a:gd name="T31" fmla="*/ 13 h 20"/>
                <a:gd name="T32" fmla="*/ 1031 w 3860"/>
                <a:gd name="T33" fmla="*/ 13 h 20"/>
                <a:gd name="T34" fmla="*/ 1093 w 3860"/>
                <a:gd name="T35" fmla="*/ 13 h 20"/>
                <a:gd name="T36" fmla="*/ 1155 w 3860"/>
                <a:gd name="T37" fmla="*/ 13 h 20"/>
                <a:gd name="T38" fmla="*/ 1217 w 3860"/>
                <a:gd name="T39" fmla="*/ 13 h 20"/>
                <a:gd name="T40" fmla="*/ 1279 w 3860"/>
                <a:gd name="T41" fmla="*/ 13 h 20"/>
                <a:gd name="T42" fmla="*/ 1341 w 3860"/>
                <a:gd name="T43" fmla="*/ 13 h 20"/>
                <a:gd name="T44" fmla="*/ 1411 w 3860"/>
                <a:gd name="T45" fmla="*/ 13 h 20"/>
                <a:gd name="T46" fmla="*/ 1473 w 3860"/>
                <a:gd name="T47" fmla="*/ 13 h 20"/>
                <a:gd name="T48" fmla="*/ 1535 w 3860"/>
                <a:gd name="T49" fmla="*/ 13 h 20"/>
                <a:gd name="T50" fmla="*/ 1597 w 3860"/>
                <a:gd name="T51" fmla="*/ 13 h 20"/>
                <a:gd name="T52" fmla="*/ 1659 w 3860"/>
                <a:gd name="T53" fmla="*/ 13 h 20"/>
                <a:gd name="T54" fmla="*/ 1721 w 3860"/>
                <a:gd name="T55" fmla="*/ 13 h 20"/>
                <a:gd name="T56" fmla="*/ 1783 w 3860"/>
                <a:gd name="T57" fmla="*/ 13 h 20"/>
                <a:gd name="T58" fmla="*/ 1845 w 3860"/>
                <a:gd name="T59" fmla="*/ 13 h 20"/>
                <a:gd name="T60" fmla="*/ 1907 w 3860"/>
                <a:gd name="T61" fmla="*/ 13 h 20"/>
                <a:gd name="T62" fmla="*/ 1969 w 3860"/>
                <a:gd name="T63" fmla="*/ 13 h 20"/>
                <a:gd name="T64" fmla="*/ 2031 w 3860"/>
                <a:gd name="T65" fmla="*/ 13 h 20"/>
                <a:gd name="T66" fmla="*/ 2093 w 3860"/>
                <a:gd name="T67" fmla="*/ 7 h 20"/>
                <a:gd name="T68" fmla="*/ 2155 w 3860"/>
                <a:gd name="T69" fmla="*/ 0 h 20"/>
                <a:gd name="T70" fmla="*/ 2217 w 3860"/>
                <a:gd name="T71" fmla="*/ 0 h 20"/>
                <a:gd name="T72" fmla="*/ 2279 w 3860"/>
                <a:gd name="T73" fmla="*/ 0 h 20"/>
                <a:gd name="T74" fmla="*/ 2341 w 3860"/>
                <a:gd name="T75" fmla="*/ 0 h 20"/>
                <a:gd name="T76" fmla="*/ 2403 w 3860"/>
                <a:gd name="T77" fmla="*/ 0 h 20"/>
                <a:gd name="T78" fmla="*/ 2465 w 3860"/>
                <a:gd name="T79" fmla="*/ 0 h 20"/>
                <a:gd name="T80" fmla="*/ 2527 w 3860"/>
                <a:gd name="T81" fmla="*/ 0 h 20"/>
                <a:gd name="T82" fmla="*/ 2589 w 3860"/>
                <a:gd name="T83" fmla="*/ 0 h 20"/>
                <a:gd name="T84" fmla="*/ 2651 w 3860"/>
                <a:gd name="T85" fmla="*/ 0 h 20"/>
                <a:gd name="T86" fmla="*/ 2713 w 3860"/>
                <a:gd name="T87" fmla="*/ 0 h 20"/>
                <a:gd name="T88" fmla="*/ 2775 w 3860"/>
                <a:gd name="T89" fmla="*/ 7 h 20"/>
                <a:gd name="T90" fmla="*/ 2837 w 3860"/>
                <a:gd name="T91" fmla="*/ 0 h 20"/>
                <a:gd name="T92" fmla="*/ 2899 w 3860"/>
                <a:gd name="T93" fmla="*/ 7 h 20"/>
                <a:gd name="T94" fmla="*/ 2961 w 3860"/>
                <a:gd name="T95" fmla="*/ 13 h 20"/>
                <a:gd name="T96" fmla="*/ 3023 w 3860"/>
                <a:gd name="T97" fmla="*/ 13 h 20"/>
                <a:gd name="T98" fmla="*/ 3085 w 3860"/>
                <a:gd name="T99" fmla="*/ 13 h 20"/>
                <a:gd name="T100" fmla="*/ 3147 w 3860"/>
                <a:gd name="T101" fmla="*/ 13 h 20"/>
                <a:gd name="T102" fmla="*/ 3209 w 3860"/>
                <a:gd name="T103" fmla="*/ 13 h 20"/>
                <a:gd name="T104" fmla="*/ 3271 w 3860"/>
                <a:gd name="T105" fmla="*/ 13 h 20"/>
                <a:gd name="T106" fmla="*/ 3341 w 3860"/>
                <a:gd name="T107" fmla="*/ 20 h 20"/>
                <a:gd name="T108" fmla="*/ 3403 w 3860"/>
                <a:gd name="T109" fmla="*/ 13 h 20"/>
                <a:gd name="T110" fmla="*/ 3465 w 3860"/>
                <a:gd name="T111" fmla="*/ 20 h 20"/>
                <a:gd name="T112" fmla="*/ 3527 w 3860"/>
                <a:gd name="T113" fmla="*/ 20 h 20"/>
                <a:gd name="T114" fmla="*/ 3589 w 3860"/>
                <a:gd name="T115" fmla="*/ 20 h 20"/>
                <a:gd name="T116" fmla="*/ 3651 w 3860"/>
                <a:gd name="T117" fmla="*/ 20 h 20"/>
                <a:gd name="T118" fmla="*/ 3713 w 3860"/>
                <a:gd name="T119" fmla="*/ 20 h 20"/>
                <a:gd name="T120" fmla="*/ 3775 w 3860"/>
                <a:gd name="T121" fmla="*/ 20 h 20"/>
                <a:gd name="T122" fmla="*/ 3837 w 3860"/>
                <a:gd name="T12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60" h="20">
                  <a:moveTo>
                    <a:pt x="0" y="13"/>
                  </a:moveTo>
                  <a:lnTo>
                    <a:pt x="0" y="13"/>
                  </a:lnTo>
                  <a:lnTo>
                    <a:pt x="16" y="13"/>
                  </a:lnTo>
                  <a:lnTo>
                    <a:pt x="23" y="13"/>
                  </a:lnTo>
                  <a:lnTo>
                    <a:pt x="39" y="13"/>
                  </a:lnTo>
                  <a:lnTo>
                    <a:pt x="47" y="13"/>
                  </a:lnTo>
                  <a:lnTo>
                    <a:pt x="62" y="13"/>
                  </a:lnTo>
                  <a:lnTo>
                    <a:pt x="78" y="13"/>
                  </a:lnTo>
                  <a:lnTo>
                    <a:pt x="85" y="13"/>
                  </a:lnTo>
                  <a:lnTo>
                    <a:pt x="101" y="13"/>
                  </a:lnTo>
                  <a:lnTo>
                    <a:pt x="109" y="13"/>
                  </a:lnTo>
                  <a:lnTo>
                    <a:pt x="124" y="13"/>
                  </a:lnTo>
                  <a:lnTo>
                    <a:pt x="140" y="13"/>
                  </a:lnTo>
                  <a:lnTo>
                    <a:pt x="147" y="13"/>
                  </a:lnTo>
                  <a:lnTo>
                    <a:pt x="163" y="13"/>
                  </a:lnTo>
                  <a:lnTo>
                    <a:pt x="171" y="13"/>
                  </a:lnTo>
                  <a:lnTo>
                    <a:pt x="186" y="13"/>
                  </a:lnTo>
                  <a:lnTo>
                    <a:pt x="202" y="13"/>
                  </a:lnTo>
                  <a:lnTo>
                    <a:pt x="209" y="13"/>
                  </a:lnTo>
                  <a:lnTo>
                    <a:pt x="225" y="13"/>
                  </a:lnTo>
                  <a:lnTo>
                    <a:pt x="240" y="13"/>
                  </a:lnTo>
                  <a:lnTo>
                    <a:pt x="248" y="13"/>
                  </a:lnTo>
                  <a:lnTo>
                    <a:pt x="264" y="13"/>
                  </a:lnTo>
                  <a:lnTo>
                    <a:pt x="271" y="13"/>
                  </a:lnTo>
                  <a:lnTo>
                    <a:pt x="287" y="13"/>
                  </a:lnTo>
                  <a:lnTo>
                    <a:pt x="302" y="7"/>
                  </a:lnTo>
                  <a:lnTo>
                    <a:pt x="310" y="13"/>
                  </a:lnTo>
                  <a:lnTo>
                    <a:pt x="326" y="7"/>
                  </a:lnTo>
                  <a:lnTo>
                    <a:pt x="333" y="13"/>
                  </a:lnTo>
                  <a:lnTo>
                    <a:pt x="349" y="13"/>
                  </a:lnTo>
                  <a:lnTo>
                    <a:pt x="364" y="13"/>
                  </a:lnTo>
                  <a:lnTo>
                    <a:pt x="372" y="13"/>
                  </a:lnTo>
                  <a:lnTo>
                    <a:pt x="388" y="13"/>
                  </a:lnTo>
                  <a:lnTo>
                    <a:pt x="395" y="13"/>
                  </a:lnTo>
                  <a:lnTo>
                    <a:pt x="411" y="13"/>
                  </a:lnTo>
                  <a:lnTo>
                    <a:pt x="426" y="13"/>
                  </a:lnTo>
                  <a:lnTo>
                    <a:pt x="434" y="13"/>
                  </a:lnTo>
                  <a:lnTo>
                    <a:pt x="450" y="13"/>
                  </a:lnTo>
                  <a:lnTo>
                    <a:pt x="458" y="13"/>
                  </a:lnTo>
                  <a:lnTo>
                    <a:pt x="473" y="20"/>
                  </a:lnTo>
                  <a:lnTo>
                    <a:pt x="489" y="13"/>
                  </a:lnTo>
                  <a:lnTo>
                    <a:pt x="496" y="13"/>
                  </a:lnTo>
                  <a:lnTo>
                    <a:pt x="512" y="13"/>
                  </a:lnTo>
                  <a:lnTo>
                    <a:pt x="520" y="13"/>
                  </a:lnTo>
                  <a:lnTo>
                    <a:pt x="535" y="13"/>
                  </a:lnTo>
                  <a:lnTo>
                    <a:pt x="551" y="13"/>
                  </a:lnTo>
                  <a:lnTo>
                    <a:pt x="558" y="13"/>
                  </a:lnTo>
                  <a:lnTo>
                    <a:pt x="574" y="13"/>
                  </a:lnTo>
                  <a:lnTo>
                    <a:pt x="589" y="13"/>
                  </a:lnTo>
                  <a:lnTo>
                    <a:pt x="597" y="13"/>
                  </a:lnTo>
                  <a:lnTo>
                    <a:pt x="613" y="13"/>
                  </a:lnTo>
                  <a:lnTo>
                    <a:pt x="620" y="13"/>
                  </a:lnTo>
                  <a:lnTo>
                    <a:pt x="636" y="13"/>
                  </a:lnTo>
                  <a:lnTo>
                    <a:pt x="651" y="13"/>
                  </a:lnTo>
                  <a:lnTo>
                    <a:pt x="659" y="13"/>
                  </a:lnTo>
                  <a:lnTo>
                    <a:pt x="675" y="13"/>
                  </a:lnTo>
                  <a:lnTo>
                    <a:pt x="682" y="13"/>
                  </a:lnTo>
                  <a:lnTo>
                    <a:pt x="698" y="13"/>
                  </a:lnTo>
                  <a:lnTo>
                    <a:pt x="713" y="13"/>
                  </a:lnTo>
                  <a:lnTo>
                    <a:pt x="721" y="13"/>
                  </a:lnTo>
                  <a:lnTo>
                    <a:pt x="737" y="13"/>
                  </a:lnTo>
                  <a:lnTo>
                    <a:pt x="744" y="13"/>
                  </a:lnTo>
                  <a:lnTo>
                    <a:pt x="760" y="13"/>
                  </a:lnTo>
                  <a:lnTo>
                    <a:pt x="775" y="13"/>
                  </a:lnTo>
                  <a:lnTo>
                    <a:pt x="783" y="13"/>
                  </a:lnTo>
                  <a:lnTo>
                    <a:pt x="799" y="13"/>
                  </a:lnTo>
                  <a:lnTo>
                    <a:pt x="806" y="13"/>
                  </a:lnTo>
                  <a:lnTo>
                    <a:pt x="822" y="13"/>
                  </a:lnTo>
                  <a:lnTo>
                    <a:pt x="837" y="13"/>
                  </a:lnTo>
                  <a:lnTo>
                    <a:pt x="845" y="13"/>
                  </a:lnTo>
                  <a:lnTo>
                    <a:pt x="861" y="13"/>
                  </a:lnTo>
                  <a:lnTo>
                    <a:pt x="868" y="13"/>
                  </a:lnTo>
                  <a:lnTo>
                    <a:pt x="884" y="13"/>
                  </a:lnTo>
                  <a:lnTo>
                    <a:pt x="899" y="13"/>
                  </a:lnTo>
                  <a:lnTo>
                    <a:pt x="907" y="13"/>
                  </a:lnTo>
                  <a:lnTo>
                    <a:pt x="923" y="13"/>
                  </a:lnTo>
                  <a:lnTo>
                    <a:pt x="930" y="13"/>
                  </a:lnTo>
                  <a:lnTo>
                    <a:pt x="946" y="13"/>
                  </a:lnTo>
                  <a:lnTo>
                    <a:pt x="961" y="13"/>
                  </a:lnTo>
                  <a:lnTo>
                    <a:pt x="969" y="13"/>
                  </a:lnTo>
                  <a:lnTo>
                    <a:pt x="985" y="13"/>
                  </a:lnTo>
                  <a:lnTo>
                    <a:pt x="1000" y="13"/>
                  </a:lnTo>
                  <a:lnTo>
                    <a:pt x="1008" y="13"/>
                  </a:lnTo>
                  <a:lnTo>
                    <a:pt x="1023" y="13"/>
                  </a:lnTo>
                  <a:lnTo>
                    <a:pt x="1031" y="13"/>
                  </a:lnTo>
                  <a:lnTo>
                    <a:pt x="1047" y="13"/>
                  </a:lnTo>
                  <a:lnTo>
                    <a:pt x="1062" y="13"/>
                  </a:lnTo>
                  <a:lnTo>
                    <a:pt x="1070" y="13"/>
                  </a:lnTo>
                  <a:lnTo>
                    <a:pt x="1085" y="13"/>
                  </a:lnTo>
                  <a:lnTo>
                    <a:pt x="1093" y="13"/>
                  </a:lnTo>
                  <a:lnTo>
                    <a:pt x="1109" y="13"/>
                  </a:lnTo>
                  <a:lnTo>
                    <a:pt x="1124" y="13"/>
                  </a:lnTo>
                  <a:lnTo>
                    <a:pt x="1132" y="13"/>
                  </a:lnTo>
                  <a:lnTo>
                    <a:pt x="1147" y="13"/>
                  </a:lnTo>
                  <a:lnTo>
                    <a:pt x="1155" y="13"/>
                  </a:lnTo>
                  <a:lnTo>
                    <a:pt x="1171" y="13"/>
                  </a:lnTo>
                  <a:lnTo>
                    <a:pt x="1186" y="13"/>
                  </a:lnTo>
                  <a:lnTo>
                    <a:pt x="1194" y="13"/>
                  </a:lnTo>
                  <a:lnTo>
                    <a:pt x="1209" y="13"/>
                  </a:lnTo>
                  <a:lnTo>
                    <a:pt x="1217" y="13"/>
                  </a:lnTo>
                  <a:lnTo>
                    <a:pt x="1233" y="13"/>
                  </a:lnTo>
                  <a:lnTo>
                    <a:pt x="1248" y="13"/>
                  </a:lnTo>
                  <a:lnTo>
                    <a:pt x="1256" y="13"/>
                  </a:lnTo>
                  <a:lnTo>
                    <a:pt x="1271" y="13"/>
                  </a:lnTo>
                  <a:lnTo>
                    <a:pt x="1279" y="13"/>
                  </a:lnTo>
                  <a:lnTo>
                    <a:pt x="1295" y="13"/>
                  </a:lnTo>
                  <a:lnTo>
                    <a:pt x="1310" y="13"/>
                  </a:lnTo>
                  <a:lnTo>
                    <a:pt x="1318" y="13"/>
                  </a:lnTo>
                  <a:lnTo>
                    <a:pt x="1333" y="13"/>
                  </a:lnTo>
                  <a:lnTo>
                    <a:pt x="1341" y="13"/>
                  </a:lnTo>
                  <a:lnTo>
                    <a:pt x="1357" y="13"/>
                  </a:lnTo>
                  <a:lnTo>
                    <a:pt x="1372" y="13"/>
                  </a:lnTo>
                  <a:lnTo>
                    <a:pt x="1380" y="13"/>
                  </a:lnTo>
                  <a:lnTo>
                    <a:pt x="1395" y="13"/>
                  </a:lnTo>
                  <a:lnTo>
                    <a:pt x="1411" y="13"/>
                  </a:lnTo>
                  <a:lnTo>
                    <a:pt x="1419" y="13"/>
                  </a:lnTo>
                  <a:lnTo>
                    <a:pt x="1434" y="13"/>
                  </a:lnTo>
                  <a:lnTo>
                    <a:pt x="1442" y="13"/>
                  </a:lnTo>
                  <a:lnTo>
                    <a:pt x="1457" y="13"/>
                  </a:lnTo>
                  <a:lnTo>
                    <a:pt x="1473" y="13"/>
                  </a:lnTo>
                  <a:lnTo>
                    <a:pt x="1481" y="13"/>
                  </a:lnTo>
                  <a:lnTo>
                    <a:pt x="1496" y="13"/>
                  </a:lnTo>
                  <a:lnTo>
                    <a:pt x="1504" y="13"/>
                  </a:lnTo>
                  <a:lnTo>
                    <a:pt x="1519" y="13"/>
                  </a:lnTo>
                  <a:lnTo>
                    <a:pt x="1535" y="13"/>
                  </a:lnTo>
                  <a:lnTo>
                    <a:pt x="1543" y="13"/>
                  </a:lnTo>
                  <a:lnTo>
                    <a:pt x="1558" y="13"/>
                  </a:lnTo>
                  <a:lnTo>
                    <a:pt x="1566" y="13"/>
                  </a:lnTo>
                  <a:lnTo>
                    <a:pt x="1581" y="13"/>
                  </a:lnTo>
                  <a:lnTo>
                    <a:pt x="1597" y="13"/>
                  </a:lnTo>
                  <a:lnTo>
                    <a:pt x="1605" y="13"/>
                  </a:lnTo>
                  <a:lnTo>
                    <a:pt x="1620" y="13"/>
                  </a:lnTo>
                  <a:lnTo>
                    <a:pt x="1628" y="13"/>
                  </a:lnTo>
                  <a:lnTo>
                    <a:pt x="1643" y="13"/>
                  </a:lnTo>
                  <a:lnTo>
                    <a:pt x="1659" y="13"/>
                  </a:lnTo>
                  <a:lnTo>
                    <a:pt x="1667" y="13"/>
                  </a:lnTo>
                  <a:lnTo>
                    <a:pt x="1682" y="13"/>
                  </a:lnTo>
                  <a:lnTo>
                    <a:pt x="1690" y="13"/>
                  </a:lnTo>
                  <a:lnTo>
                    <a:pt x="1706" y="13"/>
                  </a:lnTo>
                  <a:lnTo>
                    <a:pt x="1721" y="13"/>
                  </a:lnTo>
                  <a:lnTo>
                    <a:pt x="1729" y="13"/>
                  </a:lnTo>
                  <a:lnTo>
                    <a:pt x="1744" y="13"/>
                  </a:lnTo>
                  <a:lnTo>
                    <a:pt x="1760" y="13"/>
                  </a:lnTo>
                  <a:lnTo>
                    <a:pt x="1768" y="13"/>
                  </a:lnTo>
                  <a:lnTo>
                    <a:pt x="1783" y="13"/>
                  </a:lnTo>
                  <a:lnTo>
                    <a:pt x="1791" y="13"/>
                  </a:lnTo>
                  <a:lnTo>
                    <a:pt x="1806" y="13"/>
                  </a:lnTo>
                  <a:lnTo>
                    <a:pt x="1822" y="13"/>
                  </a:lnTo>
                  <a:lnTo>
                    <a:pt x="1830" y="13"/>
                  </a:lnTo>
                  <a:lnTo>
                    <a:pt x="1845" y="13"/>
                  </a:lnTo>
                  <a:lnTo>
                    <a:pt x="1853" y="13"/>
                  </a:lnTo>
                  <a:lnTo>
                    <a:pt x="1868" y="13"/>
                  </a:lnTo>
                  <a:lnTo>
                    <a:pt x="1884" y="13"/>
                  </a:lnTo>
                  <a:lnTo>
                    <a:pt x="1892" y="13"/>
                  </a:lnTo>
                  <a:lnTo>
                    <a:pt x="1907" y="13"/>
                  </a:lnTo>
                  <a:lnTo>
                    <a:pt x="1915" y="13"/>
                  </a:lnTo>
                  <a:lnTo>
                    <a:pt x="1930" y="13"/>
                  </a:lnTo>
                  <a:lnTo>
                    <a:pt x="1946" y="13"/>
                  </a:lnTo>
                  <a:lnTo>
                    <a:pt x="1954" y="13"/>
                  </a:lnTo>
                  <a:lnTo>
                    <a:pt x="1969" y="13"/>
                  </a:lnTo>
                  <a:lnTo>
                    <a:pt x="1977" y="13"/>
                  </a:lnTo>
                  <a:lnTo>
                    <a:pt x="1992" y="13"/>
                  </a:lnTo>
                  <a:lnTo>
                    <a:pt x="2008" y="13"/>
                  </a:lnTo>
                  <a:lnTo>
                    <a:pt x="2016" y="13"/>
                  </a:lnTo>
                  <a:lnTo>
                    <a:pt x="2031" y="13"/>
                  </a:lnTo>
                  <a:lnTo>
                    <a:pt x="2039" y="7"/>
                  </a:lnTo>
                  <a:lnTo>
                    <a:pt x="2054" y="7"/>
                  </a:lnTo>
                  <a:lnTo>
                    <a:pt x="2070" y="7"/>
                  </a:lnTo>
                  <a:lnTo>
                    <a:pt x="2078" y="7"/>
                  </a:lnTo>
                  <a:lnTo>
                    <a:pt x="2093" y="7"/>
                  </a:lnTo>
                  <a:lnTo>
                    <a:pt x="2101" y="7"/>
                  </a:lnTo>
                  <a:lnTo>
                    <a:pt x="2116" y="7"/>
                  </a:lnTo>
                  <a:lnTo>
                    <a:pt x="2132" y="7"/>
                  </a:lnTo>
                  <a:lnTo>
                    <a:pt x="2140" y="7"/>
                  </a:lnTo>
                  <a:lnTo>
                    <a:pt x="2155" y="0"/>
                  </a:lnTo>
                  <a:lnTo>
                    <a:pt x="2171" y="7"/>
                  </a:lnTo>
                  <a:lnTo>
                    <a:pt x="2178" y="7"/>
                  </a:lnTo>
                  <a:lnTo>
                    <a:pt x="2194" y="7"/>
                  </a:lnTo>
                  <a:lnTo>
                    <a:pt x="2202" y="7"/>
                  </a:lnTo>
                  <a:lnTo>
                    <a:pt x="2217" y="0"/>
                  </a:lnTo>
                  <a:lnTo>
                    <a:pt x="2233" y="0"/>
                  </a:lnTo>
                  <a:lnTo>
                    <a:pt x="2240" y="0"/>
                  </a:lnTo>
                  <a:lnTo>
                    <a:pt x="2256" y="0"/>
                  </a:lnTo>
                  <a:lnTo>
                    <a:pt x="2264" y="0"/>
                  </a:lnTo>
                  <a:lnTo>
                    <a:pt x="2279" y="0"/>
                  </a:lnTo>
                  <a:lnTo>
                    <a:pt x="2295" y="0"/>
                  </a:lnTo>
                  <a:lnTo>
                    <a:pt x="2302" y="0"/>
                  </a:lnTo>
                  <a:lnTo>
                    <a:pt x="2318" y="0"/>
                  </a:lnTo>
                  <a:lnTo>
                    <a:pt x="2326" y="0"/>
                  </a:lnTo>
                  <a:lnTo>
                    <a:pt x="2341" y="0"/>
                  </a:lnTo>
                  <a:lnTo>
                    <a:pt x="2357" y="0"/>
                  </a:lnTo>
                  <a:lnTo>
                    <a:pt x="2364" y="0"/>
                  </a:lnTo>
                  <a:lnTo>
                    <a:pt x="2380" y="0"/>
                  </a:lnTo>
                  <a:lnTo>
                    <a:pt x="2388" y="0"/>
                  </a:lnTo>
                  <a:lnTo>
                    <a:pt x="2403" y="0"/>
                  </a:lnTo>
                  <a:lnTo>
                    <a:pt x="2419" y="0"/>
                  </a:lnTo>
                  <a:lnTo>
                    <a:pt x="2426" y="0"/>
                  </a:lnTo>
                  <a:lnTo>
                    <a:pt x="2442" y="0"/>
                  </a:lnTo>
                  <a:lnTo>
                    <a:pt x="2450" y="0"/>
                  </a:lnTo>
                  <a:lnTo>
                    <a:pt x="2465" y="0"/>
                  </a:lnTo>
                  <a:lnTo>
                    <a:pt x="2481" y="0"/>
                  </a:lnTo>
                  <a:lnTo>
                    <a:pt x="2488" y="0"/>
                  </a:lnTo>
                  <a:lnTo>
                    <a:pt x="2504" y="0"/>
                  </a:lnTo>
                  <a:lnTo>
                    <a:pt x="2519" y="0"/>
                  </a:lnTo>
                  <a:lnTo>
                    <a:pt x="2527" y="0"/>
                  </a:lnTo>
                  <a:lnTo>
                    <a:pt x="2543" y="0"/>
                  </a:lnTo>
                  <a:lnTo>
                    <a:pt x="2550" y="0"/>
                  </a:lnTo>
                  <a:lnTo>
                    <a:pt x="2566" y="0"/>
                  </a:lnTo>
                  <a:lnTo>
                    <a:pt x="2581" y="0"/>
                  </a:lnTo>
                  <a:lnTo>
                    <a:pt x="2589" y="0"/>
                  </a:lnTo>
                  <a:lnTo>
                    <a:pt x="2605" y="0"/>
                  </a:lnTo>
                  <a:lnTo>
                    <a:pt x="2612" y="0"/>
                  </a:lnTo>
                  <a:lnTo>
                    <a:pt x="2628" y="0"/>
                  </a:lnTo>
                  <a:lnTo>
                    <a:pt x="2643" y="0"/>
                  </a:lnTo>
                  <a:lnTo>
                    <a:pt x="2651" y="0"/>
                  </a:lnTo>
                  <a:lnTo>
                    <a:pt x="2667" y="0"/>
                  </a:lnTo>
                  <a:lnTo>
                    <a:pt x="2674" y="0"/>
                  </a:lnTo>
                  <a:lnTo>
                    <a:pt x="2690" y="0"/>
                  </a:lnTo>
                  <a:lnTo>
                    <a:pt x="2705" y="13"/>
                  </a:lnTo>
                  <a:lnTo>
                    <a:pt x="2713" y="0"/>
                  </a:lnTo>
                  <a:lnTo>
                    <a:pt x="2729" y="7"/>
                  </a:lnTo>
                  <a:lnTo>
                    <a:pt x="2736" y="7"/>
                  </a:lnTo>
                  <a:lnTo>
                    <a:pt x="2752" y="7"/>
                  </a:lnTo>
                  <a:lnTo>
                    <a:pt x="2767" y="7"/>
                  </a:lnTo>
                  <a:lnTo>
                    <a:pt x="2775" y="7"/>
                  </a:lnTo>
                  <a:lnTo>
                    <a:pt x="2791" y="7"/>
                  </a:lnTo>
                  <a:lnTo>
                    <a:pt x="2798" y="7"/>
                  </a:lnTo>
                  <a:lnTo>
                    <a:pt x="2814" y="7"/>
                  </a:lnTo>
                  <a:lnTo>
                    <a:pt x="2829" y="7"/>
                  </a:lnTo>
                  <a:lnTo>
                    <a:pt x="2837" y="0"/>
                  </a:lnTo>
                  <a:lnTo>
                    <a:pt x="2853" y="0"/>
                  </a:lnTo>
                  <a:lnTo>
                    <a:pt x="2860" y="7"/>
                  </a:lnTo>
                  <a:lnTo>
                    <a:pt x="2876" y="7"/>
                  </a:lnTo>
                  <a:lnTo>
                    <a:pt x="2891" y="7"/>
                  </a:lnTo>
                  <a:lnTo>
                    <a:pt x="2899" y="7"/>
                  </a:lnTo>
                  <a:lnTo>
                    <a:pt x="2915" y="13"/>
                  </a:lnTo>
                  <a:lnTo>
                    <a:pt x="2930" y="13"/>
                  </a:lnTo>
                  <a:lnTo>
                    <a:pt x="2938" y="7"/>
                  </a:lnTo>
                  <a:lnTo>
                    <a:pt x="2954" y="13"/>
                  </a:lnTo>
                  <a:lnTo>
                    <a:pt x="2961" y="13"/>
                  </a:lnTo>
                  <a:lnTo>
                    <a:pt x="2977" y="13"/>
                  </a:lnTo>
                  <a:lnTo>
                    <a:pt x="2992" y="13"/>
                  </a:lnTo>
                  <a:lnTo>
                    <a:pt x="3000" y="13"/>
                  </a:lnTo>
                  <a:lnTo>
                    <a:pt x="3016" y="13"/>
                  </a:lnTo>
                  <a:lnTo>
                    <a:pt x="3023" y="13"/>
                  </a:lnTo>
                  <a:lnTo>
                    <a:pt x="3039" y="13"/>
                  </a:lnTo>
                  <a:lnTo>
                    <a:pt x="3054" y="13"/>
                  </a:lnTo>
                  <a:lnTo>
                    <a:pt x="3062" y="13"/>
                  </a:lnTo>
                  <a:lnTo>
                    <a:pt x="3078" y="13"/>
                  </a:lnTo>
                  <a:lnTo>
                    <a:pt x="3085" y="13"/>
                  </a:lnTo>
                  <a:lnTo>
                    <a:pt x="3101" y="13"/>
                  </a:lnTo>
                  <a:lnTo>
                    <a:pt x="3116" y="13"/>
                  </a:lnTo>
                  <a:lnTo>
                    <a:pt x="3124" y="13"/>
                  </a:lnTo>
                  <a:lnTo>
                    <a:pt x="3140" y="13"/>
                  </a:lnTo>
                  <a:lnTo>
                    <a:pt x="3147" y="13"/>
                  </a:lnTo>
                  <a:lnTo>
                    <a:pt x="3163" y="13"/>
                  </a:lnTo>
                  <a:lnTo>
                    <a:pt x="3178" y="13"/>
                  </a:lnTo>
                  <a:lnTo>
                    <a:pt x="3186" y="13"/>
                  </a:lnTo>
                  <a:lnTo>
                    <a:pt x="3202" y="13"/>
                  </a:lnTo>
                  <a:lnTo>
                    <a:pt x="3209" y="13"/>
                  </a:lnTo>
                  <a:lnTo>
                    <a:pt x="3225" y="13"/>
                  </a:lnTo>
                  <a:lnTo>
                    <a:pt x="3240" y="13"/>
                  </a:lnTo>
                  <a:lnTo>
                    <a:pt x="3248" y="13"/>
                  </a:lnTo>
                  <a:lnTo>
                    <a:pt x="3264" y="13"/>
                  </a:lnTo>
                  <a:lnTo>
                    <a:pt x="3271" y="13"/>
                  </a:lnTo>
                  <a:lnTo>
                    <a:pt x="3287" y="13"/>
                  </a:lnTo>
                  <a:lnTo>
                    <a:pt x="3302" y="13"/>
                  </a:lnTo>
                  <a:lnTo>
                    <a:pt x="3310" y="13"/>
                  </a:lnTo>
                  <a:lnTo>
                    <a:pt x="3326" y="13"/>
                  </a:lnTo>
                  <a:lnTo>
                    <a:pt x="3341" y="20"/>
                  </a:lnTo>
                  <a:lnTo>
                    <a:pt x="3349" y="13"/>
                  </a:lnTo>
                  <a:lnTo>
                    <a:pt x="3364" y="13"/>
                  </a:lnTo>
                  <a:lnTo>
                    <a:pt x="3372" y="13"/>
                  </a:lnTo>
                  <a:lnTo>
                    <a:pt x="3388" y="13"/>
                  </a:lnTo>
                  <a:lnTo>
                    <a:pt x="3403" y="13"/>
                  </a:lnTo>
                  <a:lnTo>
                    <a:pt x="3411" y="13"/>
                  </a:lnTo>
                  <a:lnTo>
                    <a:pt x="3426" y="20"/>
                  </a:lnTo>
                  <a:lnTo>
                    <a:pt x="3434" y="20"/>
                  </a:lnTo>
                  <a:lnTo>
                    <a:pt x="3450" y="20"/>
                  </a:lnTo>
                  <a:lnTo>
                    <a:pt x="3465" y="20"/>
                  </a:lnTo>
                  <a:lnTo>
                    <a:pt x="3473" y="20"/>
                  </a:lnTo>
                  <a:lnTo>
                    <a:pt x="3488" y="20"/>
                  </a:lnTo>
                  <a:lnTo>
                    <a:pt x="3496" y="20"/>
                  </a:lnTo>
                  <a:lnTo>
                    <a:pt x="3512" y="20"/>
                  </a:lnTo>
                  <a:lnTo>
                    <a:pt x="3527" y="20"/>
                  </a:lnTo>
                  <a:lnTo>
                    <a:pt x="3535" y="20"/>
                  </a:lnTo>
                  <a:lnTo>
                    <a:pt x="3550" y="20"/>
                  </a:lnTo>
                  <a:lnTo>
                    <a:pt x="3558" y="20"/>
                  </a:lnTo>
                  <a:lnTo>
                    <a:pt x="3574" y="20"/>
                  </a:lnTo>
                  <a:lnTo>
                    <a:pt x="3589" y="20"/>
                  </a:lnTo>
                  <a:lnTo>
                    <a:pt x="3597" y="20"/>
                  </a:lnTo>
                  <a:lnTo>
                    <a:pt x="3612" y="20"/>
                  </a:lnTo>
                  <a:lnTo>
                    <a:pt x="3620" y="20"/>
                  </a:lnTo>
                  <a:lnTo>
                    <a:pt x="3636" y="20"/>
                  </a:lnTo>
                  <a:lnTo>
                    <a:pt x="3651" y="20"/>
                  </a:lnTo>
                  <a:lnTo>
                    <a:pt x="3659" y="13"/>
                  </a:lnTo>
                  <a:lnTo>
                    <a:pt x="3674" y="13"/>
                  </a:lnTo>
                  <a:lnTo>
                    <a:pt x="3690" y="20"/>
                  </a:lnTo>
                  <a:lnTo>
                    <a:pt x="3698" y="20"/>
                  </a:lnTo>
                  <a:lnTo>
                    <a:pt x="3713" y="20"/>
                  </a:lnTo>
                  <a:lnTo>
                    <a:pt x="3721" y="20"/>
                  </a:lnTo>
                  <a:lnTo>
                    <a:pt x="3736" y="20"/>
                  </a:lnTo>
                  <a:lnTo>
                    <a:pt x="3752" y="20"/>
                  </a:lnTo>
                  <a:lnTo>
                    <a:pt x="3760" y="20"/>
                  </a:lnTo>
                  <a:lnTo>
                    <a:pt x="3775" y="20"/>
                  </a:lnTo>
                  <a:lnTo>
                    <a:pt x="3783" y="20"/>
                  </a:lnTo>
                  <a:lnTo>
                    <a:pt x="3798" y="20"/>
                  </a:lnTo>
                  <a:lnTo>
                    <a:pt x="3814" y="20"/>
                  </a:lnTo>
                  <a:lnTo>
                    <a:pt x="3822" y="20"/>
                  </a:lnTo>
                  <a:lnTo>
                    <a:pt x="3837" y="20"/>
                  </a:lnTo>
                  <a:lnTo>
                    <a:pt x="3845" y="20"/>
                  </a:lnTo>
                  <a:lnTo>
                    <a:pt x="3860" y="13"/>
                  </a:lnTo>
                  <a:lnTo>
                    <a:pt x="3860" y="13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163" name="Freeform 179"/>
            <p:cNvSpPr>
              <a:spLocks/>
            </p:cNvSpPr>
            <p:nvPr/>
          </p:nvSpPr>
          <p:spPr bwMode="auto">
            <a:xfrm>
              <a:off x="912" y="2928"/>
              <a:ext cx="3860" cy="33"/>
            </a:xfrm>
            <a:custGeom>
              <a:avLst/>
              <a:gdLst>
                <a:gd name="T0" fmla="*/ 39 w 3860"/>
                <a:gd name="T1" fmla="*/ 20 h 33"/>
                <a:gd name="T2" fmla="*/ 101 w 3860"/>
                <a:gd name="T3" fmla="*/ 20 h 33"/>
                <a:gd name="T4" fmla="*/ 163 w 3860"/>
                <a:gd name="T5" fmla="*/ 26 h 33"/>
                <a:gd name="T6" fmla="*/ 225 w 3860"/>
                <a:gd name="T7" fmla="*/ 26 h 33"/>
                <a:gd name="T8" fmla="*/ 287 w 3860"/>
                <a:gd name="T9" fmla="*/ 26 h 33"/>
                <a:gd name="T10" fmla="*/ 349 w 3860"/>
                <a:gd name="T11" fmla="*/ 26 h 33"/>
                <a:gd name="T12" fmla="*/ 411 w 3860"/>
                <a:gd name="T13" fmla="*/ 33 h 33"/>
                <a:gd name="T14" fmla="*/ 473 w 3860"/>
                <a:gd name="T15" fmla="*/ 26 h 33"/>
                <a:gd name="T16" fmla="*/ 535 w 3860"/>
                <a:gd name="T17" fmla="*/ 26 h 33"/>
                <a:gd name="T18" fmla="*/ 597 w 3860"/>
                <a:gd name="T19" fmla="*/ 26 h 33"/>
                <a:gd name="T20" fmla="*/ 659 w 3860"/>
                <a:gd name="T21" fmla="*/ 26 h 33"/>
                <a:gd name="T22" fmla="*/ 721 w 3860"/>
                <a:gd name="T23" fmla="*/ 26 h 33"/>
                <a:gd name="T24" fmla="*/ 783 w 3860"/>
                <a:gd name="T25" fmla="*/ 26 h 33"/>
                <a:gd name="T26" fmla="*/ 845 w 3860"/>
                <a:gd name="T27" fmla="*/ 26 h 33"/>
                <a:gd name="T28" fmla="*/ 907 w 3860"/>
                <a:gd name="T29" fmla="*/ 26 h 33"/>
                <a:gd name="T30" fmla="*/ 969 w 3860"/>
                <a:gd name="T31" fmla="*/ 26 h 33"/>
                <a:gd name="T32" fmla="*/ 1031 w 3860"/>
                <a:gd name="T33" fmla="*/ 26 h 33"/>
                <a:gd name="T34" fmla="*/ 1093 w 3860"/>
                <a:gd name="T35" fmla="*/ 26 h 33"/>
                <a:gd name="T36" fmla="*/ 1155 w 3860"/>
                <a:gd name="T37" fmla="*/ 26 h 33"/>
                <a:gd name="T38" fmla="*/ 1217 w 3860"/>
                <a:gd name="T39" fmla="*/ 26 h 33"/>
                <a:gd name="T40" fmla="*/ 1279 w 3860"/>
                <a:gd name="T41" fmla="*/ 26 h 33"/>
                <a:gd name="T42" fmla="*/ 1341 w 3860"/>
                <a:gd name="T43" fmla="*/ 26 h 33"/>
                <a:gd name="T44" fmla="*/ 1411 w 3860"/>
                <a:gd name="T45" fmla="*/ 26 h 33"/>
                <a:gd name="T46" fmla="*/ 1473 w 3860"/>
                <a:gd name="T47" fmla="*/ 26 h 33"/>
                <a:gd name="T48" fmla="*/ 1535 w 3860"/>
                <a:gd name="T49" fmla="*/ 26 h 33"/>
                <a:gd name="T50" fmla="*/ 1597 w 3860"/>
                <a:gd name="T51" fmla="*/ 26 h 33"/>
                <a:gd name="T52" fmla="*/ 1659 w 3860"/>
                <a:gd name="T53" fmla="*/ 26 h 33"/>
                <a:gd name="T54" fmla="*/ 1721 w 3860"/>
                <a:gd name="T55" fmla="*/ 26 h 33"/>
                <a:gd name="T56" fmla="*/ 1783 w 3860"/>
                <a:gd name="T57" fmla="*/ 26 h 33"/>
                <a:gd name="T58" fmla="*/ 1845 w 3860"/>
                <a:gd name="T59" fmla="*/ 26 h 33"/>
                <a:gd name="T60" fmla="*/ 1907 w 3860"/>
                <a:gd name="T61" fmla="*/ 26 h 33"/>
                <a:gd name="T62" fmla="*/ 1969 w 3860"/>
                <a:gd name="T63" fmla="*/ 26 h 33"/>
                <a:gd name="T64" fmla="*/ 2031 w 3860"/>
                <a:gd name="T65" fmla="*/ 26 h 33"/>
                <a:gd name="T66" fmla="*/ 2093 w 3860"/>
                <a:gd name="T67" fmla="*/ 26 h 33"/>
                <a:gd name="T68" fmla="*/ 2155 w 3860"/>
                <a:gd name="T69" fmla="*/ 20 h 33"/>
                <a:gd name="T70" fmla="*/ 2217 w 3860"/>
                <a:gd name="T71" fmla="*/ 20 h 33"/>
                <a:gd name="T72" fmla="*/ 2279 w 3860"/>
                <a:gd name="T73" fmla="*/ 20 h 33"/>
                <a:gd name="T74" fmla="*/ 2341 w 3860"/>
                <a:gd name="T75" fmla="*/ 20 h 33"/>
                <a:gd name="T76" fmla="*/ 2403 w 3860"/>
                <a:gd name="T77" fmla="*/ 20 h 33"/>
                <a:gd name="T78" fmla="*/ 2465 w 3860"/>
                <a:gd name="T79" fmla="*/ 20 h 33"/>
                <a:gd name="T80" fmla="*/ 2527 w 3860"/>
                <a:gd name="T81" fmla="*/ 20 h 33"/>
                <a:gd name="T82" fmla="*/ 2589 w 3860"/>
                <a:gd name="T83" fmla="*/ 20 h 33"/>
                <a:gd name="T84" fmla="*/ 2651 w 3860"/>
                <a:gd name="T85" fmla="*/ 20 h 33"/>
                <a:gd name="T86" fmla="*/ 2713 w 3860"/>
                <a:gd name="T87" fmla="*/ 0 h 33"/>
                <a:gd name="T88" fmla="*/ 2775 w 3860"/>
                <a:gd name="T89" fmla="*/ 13 h 33"/>
                <a:gd name="T90" fmla="*/ 2837 w 3860"/>
                <a:gd name="T91" fmla="*/ 0 h 33"/>
                <a:gd name="T92" fmla="*/ 2899 w 3860"/>
                <a:gd name="T93" fmla="*/ 7 h 33"/>
                <a:gd name="T94" fmla="*/ 2961 w 3860"/>
                <a:gd name="T95" fmla="*/ 7 h 33"/>
                <a:gd name="T96" fmla="*/ 3023 w 3860"/>
                <a:gd name="T97" fmla="*/ 7 h 33"/>
                <a:gd name="T98" fmla="*/ 3085 w 3860"/>
                <a:gd name="T99" fmla="*/ 0 h 33"/>
                <a:gd name="T100" fmla="*/ 3147 w 3860"/>
                <a:gd name="T101" fmla="*/ 13 h 33"/>
                <a:gd name="T102" fmla="*/ 3209 w 3860"/>
                <a:gd name="T103" fmla="*/ 13 h 33"/>
                <a:gd name="T104" fmla="*/ 3271 w 3860"/>
                <a:gd name="T105" fmla="*/ 7 h 33"/>
                <a:gd name="T106" fmla="*/ 3341 w 3860"/>
                <a:gd name="T107" fmla="*/ 7 h 33"/>
                <a:gd name="T108" fmla="*/ 3403 w 3860"/>
                <a:gd name="T109" fmla="*/ 13 h 33"/>
                <a:gd name="T110" fmla="*/ 3465 w 3860"/>
                <a:gd name="T111" fmla="*/ 7 h 33"/>
                <a:gd name="T112" fmla="*/ 3527 w 3860"/>
                <a:gd name="T113" fmla="*/ 20 h 33"/>
                <a:gd name="T114" fmla="*/ 3589 w 3860"/>
                <a:gd name="T115" fmla="*/ 20 h 33"/>
                <a:gd name="T116" fmla="*/ 3651 w 3860"/>
                <a:gd name="T117" fmla="*/ 20 h 33"/>
                <a:gd name="T118" fmla="*/ 3713 w 3860"/>
                <a:gd name="T119" fmla="*/ 20 h 33"/>
                <a:gd name="T120" fmla="*/ 3775 w 3860"/>
                <a:gd name="T121" fmla="*/ 20 h 33"/>
                <a:gd name="T122" fmla="*/ 3837 w 3860"/>
                <a:gd name="T123" fmla="*/ 2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60" h="33">
                  <a:moveTo>
                    <a:pt x="0" y="20"/>
                  </a:moveTo>
                  <a:lnTo>
                    <a:pt x="0" y="20"/>
                  </a:lnTo>
                  <a:lnTo>
                    <a:pt x="16" y="26"/>
                  </a:lnTo>
                  <a:lnTo>
                    <a:pt x="23" y="20"/>
                  </a:lnTo>
                  <a:lnTo>
                    <a:pt x="39" y="20"/>
                  </a:lnTo>
                  <a:lnTo>
                    <a:pt x="47" y="20"/>
                  </a:lnTo>
                  <a:lnTo>
                    <a:pt x="62" y="20"/>
                  </a:lnTo>
                  <a:lnTo>
                    <a:pt x="78" y="20"/>
                  </a:lnTo>
                  <a:lnTo>
                    <a:pt x="85" y="20"/>
                  </a:lnTo>
                  <a:lnTo>
                    <a:pt x="101" y="20"/>
                  </a:lnTo>
                  <a:lnTo>
                    <a:pt x="109" y="20"/>
                  </a:lnTo>
                  <a:lnTo>
                    <a:pt x="124" y="20"/>
                  </a:lnTo>
                  <a:lnTo>
                    <a:pt x="140" y="20"/>
                  </a:lnTo>
                  <a:lnTo>
                    <a:pt x="147" y="33"/>
                  </a:lnTo>
                  <a:lnTo>
                    <a:pt x="163" y="26"/>
                  </a:lnTo>
                  <a:lnTo>
                    <a:pt x="171" y="26"/>
                  </a:lnTo>
                  <a:lnTo>
                    <a:pt x="186" y="26"/>
                  </a:lnTo>
                  <a:lnTo>
                    <a:pt x="202" y="26"/>
                  </a:lnTo>
                  <a:lnTo>
                    <a:pt x="209" y="26"/>
                  </a:lnTo>
                  <a:lnTo>
                    <a:pt x="225" y="26"/>
                  </a:lnTo>
                  <a:lnTo>
                    <a:pt x="240" y="26"/>
                  </a:lnTo>
                  <a:lnTo>
                    <a:pt x="248" y="26"/>
                  </a:lnTo>
                  <a:lnTo>
                    <a:pt x="264" y="26"/>
                  </a:lnTo>
                  <a:lnTo>
                    <a:pt x="271" y="26"/>
                  </a:lnTo>
                  <a:lnTo>
                    <a:pt x="287" y="26"/>
                  </a:lnTo>
                  <a:lnTo>
                    <a:pt x="302" y="26"/>
                  </a:lnTo>
                  <a:lnTo>
                    <a:pt x="310" y="26"/>
                  </a:lnTo>
                  <a:lnTo>
                    <a:pt x="326" y="26"/>
                  </a:lnTo>
                  <a:lnTo>
                    <a:pt x="333" y="33"/>
                  </a:lnTo>
                  <a:lnTo>
                    <a:pt x="349" y="26"/>
                  </a:lnTo>
                  <a:lnTo>
                    <a:pt x="364" y="26"/>
                  </a:lnTo>
                  <a:lnTo>
                    <a:pt x="372" y="26"/>
                  </a:lnTo>
                  <a:lnTo>
                    <a:pt x="388" y="26"/>
                  </a:lnTo>
                  <a:lnTo>
                    <a:pt x="395" y="26"/>
                  </a:lnTo>
                  <a:lnTo>
                    <a:pt x="411" y="33"/>
                  </a:lnTo>
                  <a:lnTo>
                    <a:pt x="426" y="33"/>
                  </a:lnTo>
                  <a:lnTo>
                    <a:pt x="434" y="33"/>
                  </a:lnTo>
                  <a:lnTo>
                    <a:pt x="450" y="33"/>
                  </a:lnTo>
                  <a:lnTo>
                    <a:pt x="458" y="33"/>
                  </a:lnTo>
                  <a:lnTo>
                    <a:pt x="473" y="26"/>
                  </a:lnTo>
                  <a:lnTo>
                    <a:pt x="489" y="26"/>
                  </a:lnTo>
                  <a:lnTo>
                    <a:pt x="496" y="26"/>
                  </a:lnTo>
                  <a:lnTo>
                    <a:pt x="512" y="26"/>
                  </a:lnTo>
                  <a:lnTo>
                    <a:pt x="520" y="26"/>
                  </a:lnTo>
                  <a:lnTo>
                    <a:pt x="535" y="26"/>
                  </a:lnTo>
                  <a:lnTo>
                    <a:pt x="551" y="26"/>
                  </a:lnTo>
                  <a:lnTo>
                    <a:pt x="558" y="26"/>
                  </a:lnTo>
                  <a:lnTo>
                    <a:pt x="574" y="26"/>
                  </a:lnTo>
                  <a:lnTo>
                    <a:pt x="589" y="26"/>
                  </a:lnTo>
                  <a:lnTo>
                    <a:pt x="597" y="26"/>
                  </a:lnTo>
                  <a:lnTo>
                    <a:pt x="613" y="26"/>
                  </a:lnTo>
                  <a:lnTo>
                    <a:pt x="620" y="26"/>
                  </a:lnTo>
                  <a:lnTo>
                    <a:pt x="636" y="26"/>
                  </a:lnTo>
                  <a:lnTo>
                    <a:pt x="651" y="26"/>
                  </a:lnTo>
                  <a:lnTo>
                    <a:pt x="659" y="26"/>
                  </a:lnTo>
                  <a:lnTo>
                    <a:pt x="675" y="26"/>
                  </a:lnTo>
                  <a:lnTo>
                    <a:pt x="682" y="26"/>
                  </a:lnTo>
                  <a:lnTo>
                    <a:pt x="698" y="26"/>
                  </a:lnTo>
                  <a:lnTo>
                    <a:pt x="713" y="26"/>
                  </a:lnTo>
                  <a:lnTo>
                    <a:pt x="721" y="26"/>
                  </a:lnTo>
                  <a:lnTo>
                    <a:pt x="737" y="26"/>
                  </a:lnTo>
                  <a:lnTo>
                    <a:pt x="744" y="26"/>
                  </a:lnTo>
                  <a:lnTo>
                    <a:pt x="760" y="26"/>
                  </a:lnTo>
                  <a:lnTo>
                    <a:pt x="775" y="26"/>
                  </a:lnTo>
                  <a:lnTo>
                    <a:pt x="783" y="26"/>
                  </a:lnTo>
                  <a:lnTo>
                    <a:pt x="799" y="26"/>
                  </a:lnTo>
                  <a:lnTo>
                    <a:pt x="806" y="26"/>
                  </a:lnTo>
                  <a:lnTo>
                    <a:pt x="822" y="26"/>
                  </a:lnTo>
                  <a:lnTo>
                    <a:pt x="837" y="26"/>
                  </a:lnTo>
                  <a:lnTo>
                    <a:pt x="845" y="26"/>
                  </a:lnTo>
                  <a:lnTo>
                    <a:pt x="861" y="26"/>
                  </a:lnTo>
                  <a:lnTo>
                    <a:pt x="868" y="26"/>
                  </a:lnTo>
                  <a:lnTo>
                    <a:pt x="884" y="26"/>
                  </a:lnTo>
                  <a:lnTo>
                    <a:pt x="899" y="26"/>
                  </a:lnTo>
                  <a:lnTo>
                    <a:pt x="907" y="26"/>
                  </a:lnTo>
                  <a:lnTo>
                    <a:pt x="923" y="26"/>
                  </a:lnTo>
                  <a:lnTo>
                    <a:pt x="930" y="26"/>
                  </a:lnTo>
                  <a:lnTo>
                    <a:pt x="946" y="26"/>
                  </a:lnTo>
                  <a:lnTo>
                    <a:pt x="961" y="26"/>
                  </a:lnTo>
                  <a:lnTo>
                    <a:pt x="969" y="26"/>
                  </a:lnTo>
                  <a:lnTo>
                    <a:pt x="985" y="26"/>
                  </a:lnTo>
                  <a:lnTo>
                    <a:pt x="1000" y="26"/>
                  </a:lnTo>
                  <a:lnTo>
                    <a:pt x="1008" y="26"/>
                  </a:lnTo>
                  <a:lnTo>
                    <a:pt x="1023" y="26"/>
                  </a:lnTo>
                  <a:lnTo>
                    <a:pt x="1031" y="26"/>
                  </a:lnTo>
                  <a:lnTo>
                    <a:pt x="1047" y="26"/>
                  </a:lnTo>
                  <a:lnTo>
                    <a:pt x="1062" y="26"/>
                  </a:lnTo>
                  <a:lnTo>
                    <a:pt x="1070" y="26"/>
                  </a:lnTo>
                  <a:lnTo>
                    <a:pt x="1085" y="26"/>
                  </a:lnTo>
                  <a:lnTo>
                    <a:pt x="1093" y="26"/>
                  </a:lnTo>
                  <a:lnTo>
                    <a:pt x="1109" y="26"/>
                  </a:lnTo>
                  <a:lnTo>
                    <a:pt x="1124" y="26"/>
                  </a:lnTo>
                  <a:lnTo>
                    <a:pt x="1132" y="26"/>
                  </a:lnTo>
                  <a:lnTo>
                    <a:pt x="1147" y="26"/>
                  </a:lnTo>
                  <a:lnTo>
                    <a:pt x="1155" y="26"/>
                  </a:lnTo>
                  <a:lnTo>
                    <a:pt x="1171" y="26"/>
                  </a:lnTo>
                  <a:lnTo>
                    <a:pt x="1186" y="26"/>
                  </a:lnTo>
                  <a:lnTo>
                    <a:pt x="1194" y="26"/>
                  </a:lnTo>
                  <a:lnTo>
                    <a:pt x="1209" y="26"/>
                  </a:lnTo>
                  <a:lnTo>
                    <a:pt x="1217" y="26"/>
                  </a:lnTo>
                  <a:lnTo>
                    <a:pt x="1233" y="26"/>
                  </a:lnTo>
                  <a:lnTo>
                    <a:pt x="1248" y="26"/>
                  </a:lnTo>
                  <a:lnTo>
                    <a:pt x="1256" y="26"/>
                  </a:lnTo>
                  <a:lnTo>
                    <a:pt x="1271" y="26"/>
                  </a:lnTo>
                  <a:lnTo>
                    <a:pt x="1279" y="26"/>
                  </a:lnTo>
                  <a:lnTo>
                    <a:pt x="1295" y="26"/>
                  </a:lnTo>
                  <a:lnTo>
                    <a:pt x="1310" y="26"/>
                  </a:lnTo>
                  <a:lnTo>
                    <a:pt x="1318" y="26"/>
                  </a:lnTo>
                  <a:lnTo>
                    <a:pt x="1333" y="26"/>
                  </a:lnTo>
                  <a:lnTo>
                    <a:pt x="1341" y="26"/>
                  </a:lnTo>
                  <a:lnTo>
                    <a:pt x="1357" y="26"/>
                  </a:lnTo>
                  <a:lnTo>
                    <a:pt x="1372" y="26"/>
                  </a:lnTo>
                  <a:lnTo>
                    <a:pt x="1380" y="26"/>
                  </a:lnTo>
                  <a:lnTo>
                    <a:pt x="1395" y="26"/>
                  </a:lnTo>
                  <a:lnTo>
                    <a:pt x="1411" y="26"/>
                  </a:lnTo>
                  <a:lnTo>
                    <a:pt x="1419" y="26"/>
                  </a:lnTo>
                  <a:lnTo>
                    <a:pt x="1434" y="26"/>
                  </a:lnTo>
                  <a:lnTo>
                    <a:pt x="1442" y="26"/>
                  </a:lnTo>
                  <a:lnTo>
                    <a:pt x="1457" y="26"/>
                  </a:lnTo>
                  <a:lnTo>
                    <a:pt x="1473" y="26"/>
                  </a:lnTo>
                  <a:lnTo>
                    <a:pt x="1481" y="26"/>
                  </a:lnTo>
                  <a:lnTo>
                    <a:pt x="1496" y="26"/>
                  </a:lnTo>
                  <a:lnTo>
                    <a:pt x="1504" y="26"/>
                  </a:lnTo>
                  <a:lnTo>
                    <a:pt x="1519" y="26"/>
                  </a:lnTo>
                  <a:lnTo>
                    <a:pt x="1535" y="26"/>
                  </a:lnTo>
                  <a:lnTo>
                    <a:pt x="1543" y="26"/>
                  </a:lnTo>
                  <a:lnTo>
                    <a:pt x="1558" y="26"/>
                  </a:lnTo>
                  <a:lnTo>
                    <a:pt x="1566" y="26"/>
                  </a:lnTo>
                  <a:lnTo>
                    <a:pt x="1581" y="26"/>
                  </a:lnTo>
                  <a:lnTo>
                    <a:pt x="1597" y="26"/>
                  </a:lnTo>
                  <a:lnTo>
                    <a:pt x="1605" y="26"/>
                  </a:lnTo>
                  <a:lnTo>
                    <a:pt x="1620" y="26"/>
                  </a:lnTo>
                  <a:lnTo>
                    <a:pt x="1628" y="26"/>
                  </a:lnTo>
                  <a:lnTo>
                    <a:pt x="1643" y="26"/>
                  </a:lnTo>
                  <a:lnTo>
                    <a:pt x="1659" y="26"/>
                  </a:lnTo>
                  <a:lnTo>
                    <a:pt x="1667" y="26"/>
                  </a:lnTo>
                  <a:lnTo>
                    <a:pt x="1682" y="26"/>
                  </a:lnTo>
                  <a:lnTo>
                    <a:pt x="1690" y="26"/>
                  </a:lnTo>
                  <a:lnTo>
                    <a:pt x="1706" y="26"/>
                  </a:lnTo>
                  <a:lnTo>
                    <a:pt x="1721" y="26"/>
                  </a:lnTo>
                  <a:lnTo>
                    <a:pt x="1729" y="26"/>
                  </a:lnTo>
                  <a:lnTo>
                    <a:pt x="1744" y="26"/>
                  </a:lnTo>
                  <a:lnTo>
                    <a:pt x="1760" y="26"/>
                  </a:lnTo>
                  <a:lnTo>
                    <a:pt x="1768" y="26"/>
                  </a:lnTo>
                  <a:lnTo>
                    <a:pt x="1783" y="26"/>
                  </a:lnTo>
                  <a:lnTo>
                    <a:pt x="1791" y="26"/>
                  </a:lnTo>
                  <a:lnTo>
                    <a:pt x="1806" y="26"/>
                  </a:lnTo>
                  <a:lnTo>
                    <a:pt x="1822" y="26"/>
                  </a:lnTo>
                  <a:lnTo>
                    <a:pt x="1830" y="26"/>
                  </a:lnTo>
                  <a:lnTo>
                    <a:pt x="1845" y="26"/>
                  </a:lnTo>
                  <a:lnTo>
                    <a:pt x="1853" y="26"/>
                  </a:lnTo>
                  <a:lnTo>
                    <a:pt x="1868" y="26"/>
                  </a:lnTo>
                  <a:lnTo>
                    <a:pt x="1884" y="26"/>
                  </a:lnTo>
                  <a:lnTo>
                    <a:pt x="1892" y="26"/>
                  </a:lnTo>
                  <a:lnTo>
                    <a:pt x="1907" y="26"/>
                  </a:lnTo>
                  <a:lnTo>
                    <a:pt x="1915" y="26"/>
                  </a:lnTo>
                  <a:lnTo>
                    <a:pt x="1930" y="26"/>
                  </a:lnTo>
                  <a:lnTo>
                    <a:pt x="1946" y="26"/>
                  </a:lnTo>
                  <a:lnTo>
                    <a:pt x="1954" y="26"/>
                  </a:lnTo>
                  <a:lnTo>
                    <a:pt x="1969" y="26"/>
                  </a:lnTo>
                  <a:lnTo>
                    <a:pt x="1977" y="26"/>
                  </a:lnTo>
                  <a:lnTo>
                    <a:pt x="1992" y="26"/>
                  </a:lnTo>
                  <a:lnTo>
                    <a:pt x="2008" y="26"/>
                  </a:lnTo>
                  <a:lnTo>
                    <a:pt x="2016" y="26"/>
                  </a:lnTo>
                  <a:lnTo>
                    <a:pt x="2031" y="26"/>
                  </a:lnTo>
                  <a:lnTo>
                    <a:pt x="2039" y="26"/>
                  </a:lnTo>
                  <a:lnTo>
                    <a:pt x="2054" y="26"/>
                  </a:lnTo>
                  <a:lnTo>
                    <a:pt x="2070" y="26"/>
                  </a:lnTo>
                  <a:lnTo>
                    <a:pt x="2078" y="26"/>
                  </a:lnTo>
                  <a:lnTo>
                    <a:pt x="2093" y="26"/>
                  </a:lnTo>
                  <a:lnTo>
                    <a:pt x="2101" y="26"/>
                  </a:lnTo>
                  <a:lnTo>
                    <a:pt x="2116" y="26"/>
                  </a:lnTo>
                  <a:lnTo>
                    <a:pt x="2132" y="26"/>
                  </a:lnTo>
                  <a:lnTo>
                    <a:pt x="2140" y="26"/>
                  </a:lnTo>
                  <a:lnTo>
                    <a:pt x="2155" y="20"/>
                  </a:lnTo>
                  <a:lnTo>
                    <a:pt x="2171" y="20"/>
                  </a:lnTo>
                  <a:lnTo>
                    <a:pt x="2178" y="26"/>
                  </a:lnTo>
                  <a:lnTo>
                    <a:pt x="2194" y="26"/>
                  </a:lnTo>
                  <a:lnTo>
                    <a:pt x="2202" y="26"/>
                  </a:lnTo>
                  <a:lnTo>
                    <a:pt x="2217" y="20"/>
                  </a:lnTo>
                  <a:lnTo>
                    <a:pt x="2233" y="20"/>
                  </a:lnTo>
                  <a:lnTo>
                    <a:pt x="2240" y="20"/>
                  </a:lnTo>
                  <a:lnTo>
                    <a:pt x="2256" y="20"/>
                  </a:lnTo>
                  <a:lnTo>
                    <a:pt x="2264" y="20"/>
                  </a:lnTo>
                  <a:lnTo>
                    <a:pt x="2279" y="20"/>
                  </a:lnTo>
                  <a:lnTo>
                    <a:pt x="2295" y="20"/>
                  </a:lnTo>
                  <a:lnTo>
                    <a:pt x="2302" y="20"/>
                  </a:lnTo>
                  <a:lnTo>
                    <a:pt x="2318" y="20"/>
                  </a:lnTo>
                  <a:lnTo>
                    <a:pt x="2326" y="20"/>
                  </a:lnTo>
                  <a:lnTo>
                    <a:pt x="2341" y="20"/>
                  </a:lnTo>
                  <a:lnTo>
                    <a:pt x="2357" y="20"/>
                  </a:lnTo>
                  <a:lnTo>
                    <a:pt x="2364" y="20"/>
                  </a:lnTo>
                  <a:lnTo>
                    <a:pt x="2380" y="20"/>
                  </a:lnTo>
                  <a:lnTo>
                    <a:pt x="2388" y="20"/>
                  </a:lnTo>
                  <a:lnTo>
                    <a:pt x="2403" y="20"/>
                  </a:lnTo>
                  <a:lnTo>
                    <a:pt x="2419" y="20"/>
                  </a:lnTo>
                  <a:lnTo>
                    <a:pt x="2426" y="20"/>
                  </a:lnTo>
                  <a:lnTo>
                    <a:pt x="2442" y="20"/>
                  </a:lnTo>
                  <a:lnTo>
                    <a:pt x="2450" y="20"/>
                  </a:lnTo>
                  <a:lnTo>
                    <a:pt x="2465" y="20"/>
                  </a:lnTo>
                  <a:lnTo>
                    <a:pt x="2481" y="20"/>
                  </a:lnTo>
                  <a:lnTo>
                    <a:pt x="2488" y="20"/>
                  </a:lnTo>
                  <a:lnTo>
                    <a:pt x="2504" y="20"/>
                  </a:lnTo>
                  <a:lnTo>
                    <a:pt x="2519" y="20"/>
                  </a:lnTo>
                  <a:lnTo>
                    <a:pt x="2527" y="20"/>
                  </a:lnTo>
                  <a:lnTo>
                    <a:pt x="2543" y="20"/>
                  </a:lnTo>
                  <a:lnTo>
                    <a:pt x="2550" y="20"/>
                  </a:lnTo>
                  <a:lnTo>
                    <a:pt x="2566" y="20"/>
                  </a:lnTo>
                  <a:lnTo>
                    <a:pt x="2581" y="20"/>
                  </a:lnTo>
                  <a:lnTo>
                    <a:pt x="2589" y="20"/>
                  </a:lnTo>
                  <a:lnTo>
                    <a:pt x="2605" y="20"/>
                  </a:lnTo>
                  <a:lnTo>
                    <a:pt x="2612" y="20"/>
                  </a:lnTo>
                  <a:lnTo>
                    <a:pt x="2628" y="20"/>
                  </a:lnTo>
                  <a:lnTo>
                    <a:pt x="2643" y="20"/>
                  </a:lnTo>
                  <a:lnTo>
                    <a:pt x="2651" y="20"/>
                  </a:lnTo>
                  <a:lnTo>
                    <a:pt x="2667" y="20"/>
                  </a:lnTo>
                  <a:lnTo>
                    <a:pt x="2674" y="20"/>
                  </a:lnTo>
                  <a:lnTo>
                    <a:pt x="2690" y="20"/>
                  </a:lnTo>
                  <a:lnTo>
                    <a:pt x="2705" y="0"/>
                  </a:lnTo>
                  <a:lnTo>
                    <a:pt x="2713" y="0"/>
                  </a:lnTo>
                  <a:lnTo>
                    <a:pt x="2729" y="0"/>
                  </a:lnTo>
                  <a:lnTo>
                    <a:pt x="2736" y="0"/>
                  </a:lnTo>
                  <a:lnTo>
                    <a:pt x="2752" y="0"/>
                  </a:lnTo>
                  <a:lnTo>
                    <a:pt x="2767" y="7"/>
                  </a:lnTo>
                  <a:lnTo>
                    <a:pt x="2775" y="13"/>
                  </a:lnTo>
                  <a:lnTo>
                    <a:pt x="2791" y="0"/>
                  </a:lnTo>
                  <a:lnTo>
                    <a:pt x="2798" y="7"/>
                  </a:lnTo>
                  <a:lnTo>
                    <a:pt x="2814" y="7"/>
                  </a:lnTo>
                  <a:lnTo>
                    <a:pt x="2829" y="0"/>
                  </a:lnTo>
                  <a:lnTo>
                    <a:pt x="2837" y="0"/>
                  </a:lnTo>
                  <a:lnTo>
                    <a:pt x="2853" y="0"/>
                  </a:lnTo>
                  <a:lnTo>
                    <a:pt x="2860" y="0"/>
                  </a:lnTo>
                  <a:lnTo>
                    <a:pt x="2876" y="7"/>
                  </a:lnTo>
                  <a:lnTo>
                    <a:pt x="2891" y="7"/>
                  </a:lnTo>
                  <a:lnTo>
                    <a:pt x="2899" y="7"/>
                  </a:lnTo>
                  <a:lnTo>
                    <a:pt x="2915" y="7"/>
                  </a:lnTo>
                  <a:lnTo>
                    <a:pt x="2930" y="7"/>
                  </a:lnTo>
                  <a:lnTo>
                    <a:pt x="2938" y="7"/>
                  </a:lnTo>
                  <a:lnTo>
                    <a:pt x="2954" y="7"/>
                  </a:lnTo>
                  <a:lnTo>
                    <a:pt x="2961" y="7"/>
                  </a:lnTo>
                  <a:lnTo>
                    <a:pt x="2977" y="0"/>
                  </a:lnTo>
                  <a:lnTo>
                    <a:pt x="2992" y="0"/>
                  </a:lnTo>
                  <a:lnTo>
                    <a:pt x="3000" y="7"/>
                  </a:lnTo>
                  <a:lnTo>
                    <a:pt x="3016" y="7"/>
                  </a:lnTo>
                  <a:lnTo>
                    <a:pt x="3023" y="7"/>
                  </a:lnTo>
                  <a:lnTo>
                    <a:pt x="3039" y="7"/>
                  </a:lnTo>
                  <a:lnTo>
                    <a:pt x="3054" y="7"/>
                  </a:lnTo>
                  <a:lnTo>
                    <a:pt x="3062" y="7"/>
                  </a:lnTo>
                  <a:lnTo>
                    <a:pt x="3078" y="0"/>
                  </a:lnTo>
                  <a:lnTo>
                    <a:pt x="3085" y="0"/>
                  </a:lnTo>
                  <a:lnTo>
                    <a:pt x="3101" y="0"/>
                  </a:lnTo>
                  <a:lnTo>
                    <a:pt x="3116" y="13"/>
                  </a:lnTo>
                  <a:lnTo>
                    <a:pt x="3124" y="13"/>
                  </a:lnTo>
                  <a:lnTo>
                    <a:pt x="3140" y="13"/>
                  </a:lnTo>
                  <a:lnTo>
                    <a:pt x="3147" y="13"/>
                  </a:lnTo>
                  <a:lnTo>
                    <a:pt x="3163" y="13"/>
                  </a:lnTo>
                  <a:lnTo>
                    <a:pt x="3178" y="13"/>
                  </a:lnTo>
                  <a:lnTo>
                    <a:pt x="3186" y="13"/>
                  </a:lnTo>
                  <a:lnTo>
                    <a:pt x="3202" y="13"/>
                  </a:lnTo>
                  <a:lnTo>
                    <a:pt x="3209" y="13"/>
                  </a:lnTo>
                  <a:lnTo>
                    <a:pt x="3225" y="13"/>
                  </a:lnTo>
                  <a:lnTo>
                    <a:pt x="3240" y="13"/>
                  </a:lnTo>
                  <a:lnTo>
                    <a:pt x="3248" y="7"/>
                  </a:lnTo>
                  <a:lnTo>
                    <a:pt x="3264" y="7"/>
                  </a:lnTo>
                  <a:lnTo>
                    <a:pt x="3271" y="7"/>
                  </a:lnTo>
                  <a:lnTo>
                    <a:pt x="3287" y="7"/>
                  </a:lnTo>
                  <a:lnTo>
                    <a:pt x="3302" y="13"/>
                  </a:lnTo>
                  <a:lnTo>
                    <a:pt x="3310" y="13"/>
                  </a:lnTo>
                  <a:lnTo>
                    <a:pt x="3326" y="13"/>
                  </a:lnTo>
                  <a:lnTo>
                    <a:pt x="3341" y="7"/>
                  </a:lnTo>
                  <a:lnTo>
                    <a:pt x="3349" y="7"/>
                  </a:lnTo>
                  <a:lnTo>
                    <a:pt x="3364" y="7"/>
                  </a:lnTo>
                  <a:lnTo>
                    <a:pt x="3372" y="7"/>
                  </a:lnTo>
                  <a:lnTo>
                    <a:pt x="3388" y="13"/>
                  </a:lnTo>
                  <a:lnTo>
                    <a:pt x="3403" y="13"/>
                  </a:lnTo>
                  <a:lnTo>
                    <a:pt x="3411" y="13"/>
                  </a:lnTo>
                  <a:lnTo>
                    <a:pt x="3426" y="7"/>
                  </a:lnTo>
                  <a:lnTo>
                    <a:pt x="3434" y="7"/>
                  </a:lnTo>
                  <a:lnTo>
                    <a:pt x="3450" y="7"/>
                  </a:lnTo>
                  <a:lnTo>
                    <a:pt x="3465" y="7"/>
                  </a:lnTo>
                  <a:lnTo>
                    <a:pt x="3473" y="7"/>
                  </a:lnTo>
                  <a:lnTo>
                    <a:pt x="3488" y="7"/>
                  </a:lnTo>
                  <a:lnTo>
                    <a:pt x="3496" y="7"/>
                  </a:lnTo>
                  <a:lnTo>
                    <a:pt x="3512" y="20"/>
                  </a:lnTo>
                  <a:lnTo>
                    <a:pt x="3527" y="20"/>
                  </a:lnTo>
                  <a:lnTo>
                    <a:pt x="3535" y="20"/>
                  </a:lnTo>
                  <a:lnTo>
                    <a:pt x="3550" y="20"/>
                  </a:lnTo>
                  <a:lnTo>
                    <a:pt x="3558" y="20"/>
                  </a:lnTo>
                  <a:lnTo>
                    <a:pt x="3574" y="20"/>
                  </a:lnTo>
                  <a:lnTo>
                    <a:pt x="3589" y="20"/>
                  </a:lnTo>
                  <a:lnTo>
                    <a:pt x="3597" y="20"/>
                  </a:lnTo>
                  <a:lnTo>
                    <a:pt x="3612" y="20"/>
                  </a:lnTo>
                  <a:lnTo>
                    <a:pt x="3620" y="20"/>
                  </a:lnTo>
                  <a:lnTo>
                    <a:pt x="3636" y="20"/>
                  </a:lnTo>
                  <a:lnTo>
                    <a:pt x="3651" y="20"/>
                  </a:lnTo>
                  <a:lnTo>
                    <a:pt x="3659" y="13"/>
                  </a:lnTo>
                  <a:lnTo>
                    <a:pt x="3674" y="13"/>
                  </a:lnTo>
                  <a:lnTo>
                    <a:pt x="3690" y="20"/>
                  </a:lnTo>
                  <a:lnTo>
                    <a:pt x="3698" y="20"/>
                  </a:lnTo>
                  <a:lnTo>
                    <a:pt x="3713" y="20"/>
                  </a:lnTo>
                  <a:lnTo>
                    <a:pt x="3721" y="20"/>
                  </a:lnTo>
                  <a:lnTo>
                    <a:pt x="3736" y="20"/>
                  </a:lnTo>
                  <a:lnTo>
                    <a:pt x="3752" y="20"/>
                  </a:lnTo>
                  <a:lnTo>
                    <a:pt x="3760" y="20"/>
                  </a:lnTo>
                  <a:lnTo>
                    <a:pt x="3775" y="20"/>
                  </a:lnTo>
                  <a:lnTo>
                    <a:pt x="3783" y="20"/>
                  </a:lnTo>
                  <a:lnTo>
                    <a:pt x="3798" y="20"/>
                  </a:lnTo>
                  <a:lnTo>
                    <a:pt x="3814" y="20"/>
                  </a:lnTo>
                  <a:lnTo>
                    <a:pt x="3822" y="20"/>
                  </a:lnTo>
                  <a:lnTo>
                    <a:pt x="3837" y="20"/>
                  </a:lnTo>
                  <a:lnTo>
                    <a:pt x="3845" y="20"/>
                  </a:lnTo>
                  <a:lnTo>
                    <a:pt x="3860" y="13"/>
                  </a:lnTo>
                  <a:lnTo>
                    <a:pt x="3860" y="13"/>
                  </a:lnTo>
                </a:path>
              </a:pathLst>
            </a:custGeom>
            <a:noFill/>
            <a:ln w="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164" name="Freeform 180"/>
            <p:cNvSpPr>
              <a:spLocks/>
            </p:cNvSpPr>
            <p:nvPr/>
          </p:nvSpPr>
          <p:spPr bwMode="auto">
            <a:xfrm>
              <a:off x="912" y="3142"/>
              <a:ext cx="3860" cy="208"/>
            </a:xfrm>
            <a:custGeom>
              <a:avLst/>
              <a:gdLst>
                <a:gd name="T0" fmla="*/ 39 w 3860"/>
                <a:gd name="T1" fmla="*/ 46 h 208"/>
                <a:gd name="T2" fmla="*/ 101 w 3860"/>
                <a:gd name="T3" fmla="*/ 46 h 208"/>
                <a:gd name="T4" fmla="*/ 163 w 3860"/>
                <a:gd name="T5" fmla="*/ 33 h 208"/>
                <a:gd name="T6" fmla="*/ 225 w 3860"/>
                <a:gd name="T7" fmla="*/ 33 h 208"/>
                <a:gd name="T8" fmla="*/ 287 w 3860"/>
                <a:gd name="T9" fmla="*/ 13 h 208"/>
                <a:gd name="T10" fmla="*/ 349 w 3860"/>
                <a:gd name="T11" fmla="*/ 13 h 208"/>
                <a:gd name="T12" fmla="*/ 411 w 3860"/>
                <a:gd name="T13" fmla="*/ 13 h 208"/>
                <a:gd name="T14" fmla="*/ 473 w 3860"/>
                <a:gd name="T15" fmla="*/ 7 h 208"/>
                <a:gd name="T16" fmla="*/ 535 w 3860"/>
                <a:gd name="T17" fmla="*/ 0 h 208"/>
                <a:gd name="T18" fmla="*/ 597 w 3860"/>
                <a:gd name="T19" fmla="*/ 0 h 208"/>
                <a:gd name="T20" fmla="*/ 659 w 3860"/>
                <a:gd name="T21" fmla="*/ 0 h 208"/>
                <a:gd name="T22" fmla="*/ 721 w 3860"/>
                <a:gd name="T23" fmla="*/ 0 h 208"/>
                <a:gd name="T24" fmla="*/ 783 w 3860"/>
                <a:gd name="T25" fmla="*/ 0 h 208"/>
                <a:gd name="T26" fmla="*/ 845 w 3860"/>
                <a:gd name="T27" fmla="*/ 0 h 208"/>
                <a:gd name="T28" fmla="*/ 907 w 3860"/>
                <a:gd name="T29" fmla="*/ 0 h 208"/>
                <a:gd name="T30" fmla="*/ 969 w 3860"/>
                <a:gd name="T31" fmla="*/ 0 h 208"/>
                <a:gd name="T32" fmla="*/ 1031 w 3860"/>
                <a:gd name="T33" fmla="*/ 0 h 208"/>
                <a:gd name="T34" fmla="*/ 1093 w 3860"/>
                <a:gd name="T35" fmla="*/ 0 h 208"/>
                <a:gd name="T36" fmla="*/ 1155 w 3860"/>
                <a:gd name="T37" fmla="*/ 0 h 208"/>
                <a:gd name="T38" fmla="*/ 1217 w 3860"/>
                <a:gd name="T39" fmla="*/ 0 h 208"/>
                <a:gd name="T40" fmla="*/ 1279 w 3860"/>
                <a:gd name="T41" fmla="*/ 0 h 208"/>
                <a:gd name="T42" fmla="*/ 1341 w 3860"/>
                <a:gd name="T43" fmla="*/ 0 h 208"/>
                <a:gd name="T44" fmla="*/ 1411 w 3860"/>
                <a:gd name="T45" fmla="*/ 0 h 208"/>
                <a:gd name="T46" fmla="*/ 1473 w 3860"/>
                <a:gd name="T47" fmla="*/ 0 h 208"/>
                <a:gd name="T48" fmla="*/ 1535 w 3860"/>
                <a:gd name="T49" fmla="*/ 0 h 208"/>
                <a:gd name="T50" fmla="*/ 1597 w 3860"/>
                <a:gd name="T51" fmla="*/ 0 h 208"/>
                <a:gd name="T52" fmla="*/ 1659 w 3860"/>
                <a:gd name="T53" fmla="*/ 0 h 208"/>
                <a:gd name="T54" fmla="*/ 1721 w 3860"/>
                <a:gd name="T55" fmla="*/ 0 h 208"/>
                <a:gd name="T56" fmla="*/ 1783 w 3860"/>
                <a:gd name="T57" fmla="*/ 0 h 208"/>
                <a:gd name="T58" fmla="*/ 1845 w 3860"/>
                <a:gd name="T59" fmla="*/ 0 h 208"/>
                <a:gd name="T60" fmla="*/ 1907 w 3860"/>
                <a:gd name="T61" fmla="*/ 0 h 208"/>
                <a:gd name="T62" fmla="*/ 1969 w 3860"/>
                <a:gd name="T63" fmla="*/ 0 h 208"/>
                <a:gd name="T64" fmla="*/ 2031 w 3860"/>
                <a:gd name="T65" fmla="*/ 0 h 208"/>
                <a:gd name="T66" fmla="*/ 2093 w 3860"/>
                <a:gd name="T67" fmla="*/ 7 h 208"/>
                <a:gd name="T68" fmla="*/ 2155 w 3860"/>
                <a:gd name="T69" fmla="*/ 7 h 208"/>
                <a:gd name="T70" fmla="*/ 2217 w 3860"/>
                <a:gd name="T71" fmla="*/ 7 h 208"/>
                <a:gd name="T72" fmla="*/ 2279 w 3860"/>
                <a:gd name="T73" fmla="*/ 7 h 208"/>
                <a:gd name="T74" fmla="*/ 2341 w 3860"/>
                <a:gd name="T75" fmla="*/ 7 h 208"/>
                <a:gd name="T76" fmla="*/ 2403 w 3860"/>
                <a:gd name="T77" fmla="*/ 7 h 208"/>
                <a:gd name="T78" fmla="*/ 2465 w 3860"/>
                <a:gd name="T79" fmla="*/ 7 h 208"/>
                <a:gd name="T80" fmla="*/ 2527 w 3860"/>
                <a:gd name="T81" fmla="*/ 7 h 208"/>
                <a:gd name="T82" fmla="*/ 2589 w 3860"/>
                <a:gd name="T83" fmla="*/ 7 h 208"/>
                <a:gd name="T84" fmla="*/ 2651 w 3860"/>
                <a:gd name="T85" fmla="*/ 7 h 208"/>
                <a:gd name="T86" fmla="*/ 2713 w 3860"/>
                <a:gd name="T87" fmla="*/ 202 h 208"/>
                <a:gd name="T88" fmla="*/ 2775 w 3860"/>
                <a:gd name="T89" fmla="*/ 189 h 208"/>
                <a:gd name="T90" fmla="*/ 2837 w 3860"/>
                <a:gd name="T91" fmla="*/ 176 h 208"/>
                <a:gd name="T92" fmla="*/ 2899 w 3860"/>
                <a:gd name="T93" fmla="*/ 163 h 208"/>
                <a:gd name="T94" fmla="*/ 2961 w 3860"/>
                <a:gd name="T95" fmla="*/ 130 h 208"/>
                <a:gd name="T96" fmla="*/ 3023 w 3860"/>
                <a:gd name="T97" fmla="*/ 117 h 208"/>
                <a:gd name="T98" fmla="*/ 3085 w 3860"/>
                <a:gd name="T99" fmla="*/ 104 h 208"/>
                <a:gd name="T100" fmla="*/ 3147 w 3860"/>
                <a:gd name="T101" fmla="*/ 98 h 208"/>
                <a:gd name="T102" fmla="*/ 3209 w 3860"/>
                <a:gd name="T103" fmla="*/ 98 h 208"/>
                <a:gd name="T104" fmla="*/ 3271 w 3860"/>
                <a:gd name="T105" fmla="*/ 91 h 208"/>
                <a:gd name="T106" fmla="*/ 3341 w 3860"/>
                <a:gd name="T107" fmla="*/ 78 h 208"/>
                <a:gd name="T108" fmla="*/ 3403 w 3860"/>
                <a:gd name="T109" fmla="*/ 65 h 208"/>
                <a:gd name="T110" fmla="*/ 3465 w 3860"/>
                <a:gd name="T111" fmla="*/ 65 h 208"/>
                <a:gd name="T112" fmla="*/ 3527 w 3860"/>
                <a:gd name="T113" fmla="*/ 59 h 208"/>
                <a:gd name="T114" fmla="*/ 3589 w 3860"/>
                <a:gd name="T115" fmla="*/ 59 h 208"/>
                <a:gd name="T116" fmla="*/ 3651 w 3860"/>
                <a:gd name="T117" fmla="*/ 59 h 208"/>
                <a:gd name="T118" fmla="*/ 3713 w 3860"/>
                <a:gd name="T119" fmla="*/ 59 h 208"/>
                <a:gd name="T120" fmla="*/ 3775 w 3860"/>
                <a:gd name="T121" fmla="*/ 59 h 208"/>
                <a:gd name="T122" fmla="*/ 3837 w 3860"/>
                <a:gd name="T123" fmla="*/ 59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60" h="208">
                  <a:moveTo>
                    <a:pt x="0" y="65"/>
                  </a:moveTo>
                  <a:lnTo>
                    <a:pt x="0" y="65"/>
                  </a:lnTo>
                  <a:lnTo>
                    <a:pt x="16" y="59"/>
                  </a:lnTo>
                  <a:lnTo>
                    <a:pt x="23" y="46"/>
                  </a:lnTo>
                  <a:lnTo>
                    <a:pt x="39" y="46"/>
                  </a:lnTo>
                  <a:lnTo>
                    <a:pt x="47" y="46"/>
                  </a:lnTo>
                  <a:lnTo>
                    <a:pt x="62" y="46"/>
                  </a:lnTo>
                  <a:lnTo>
                    <a:pt x="78" y="46"/>
                  </a:lnTo>
                  <a:lnTo>
                    <a:pt x="85" y="46"/>
                  </a:lnTo>
                  <a:lnTo>
                    <a:pt x="101" y="46"/>
                  </a:lnTo>
                  <a:lnTo>
                    <a:pt x="109" y="46"/>
                  </a:lnTo>
                  <a:lnTo>
                    <a:pt x="124" y="46"/>
                  </a:lnTo>
                  <a:lnTo>
                    <a:pt x="140" y="46"/>
                  </a:lnTo>
                  <a:lnTo>
                    <a:pt x="147" y="46"/>
                  </a:lnTo>
                  <a:lnTo>
                    <a:pt x="163" y="33"/>
                  </a:lnTo>
                  <a:lnTo>
                    <a:pt x="171" y="33"/>
                  </a:lnTo>
                  <a:lnTo>
                    <a:pt x="186" y="33"/>
                  </a:lnTo>
                  <a:lnTo>
                    <a:pt x="202" y="33"/>
                  </a:lnTo>
                  <a:lnTo>
                    <a:pt x="209" y="33"/>
                  </a:lnTo>
                  <a:lnTo>
                    <a:pt x="225" y="33"/>
                  </a:lnTo>
                  <a:lnTo>
                    <a:pt x="240" y="13"/>
                  </a:lnTo>
                  <a:lnTo>
                    <a:pt x="248" y="13"/>
                  </a:lnTo>
                  <a:lnTo>
                    <a:pt x="264" y="13"/>
                  </a:lnTo>
                  <a:lnTo>
                    <a:pt x="271" y="13"/>
                  </a:lnTo>
                  <a:lnTo>
                    <a:pt x="287" y="13"/>
                  </a:lnTo>
                  <a:lnTo>
                    <a:pt x="302" y="7"/>
                  </a:lnTo>
                  <a:lnTo>
                    <a:pt x="310" y="0"/>
                  </a:lnTo>
                  <a:lnTo>
                    <a:pt x="326" y="7"/>
                  </a:lnTo>
                  <a:lnTo>
                    <a:pt x="333" y="13"/>
                  </a:lnTo>
                  <a:lnTo>
                    <a:pt x="349" y="13"/>
                  </a:lnTo>
                  <a:lnTo>
                    <a:pt x="364" y="13"/>
                  </a:lnTo>
                  <a:lnTo>
                    <a:pt x="372" y="13"/>
                  </a:lnTo>
                  <a:lnTo>
                    <a:pt x="388" y="13"/>
                  </a:lnTo>
                  <a:lnTo>
                    <a:pt x="395" y="13"/>
                  </a:lnTo>
                  <a:lnTo>
                    <a:pt x="411" y="13"/>
                  </a:lnTo>
                  <a:lnTo>
                    <a:pt x="426" y="13"/>
                  </a:lnTo>
                  <a:lnTo>
                    <a:pt x="434" y="13"/>
                  </a:lnTo>
                  <a:lnTo>
                    <a:pt x="450" y="13"/>
                  </a:lnTo>
                  <a:lnTo>
                    <a:pt x="458" y="13"/>
                  </a:lnTo>
                  <a:lnTo>
                    <a:pt x="473" y="7"/>
                  </a:lnTo>
                  <a:lnTo>
                    <a:pt x="489" y="0"/>
                  </a:lnTo>
                  <a:lnTo>
                    <a:pt x="496" y="0"/>
                  </a:lnTo>
                  <a:lnTo>
                    <a:pt x="512" y="0"/>
                  </a:lnTo>
                  <a:lnTo>
                    <a:pt x="520" y="0"/>
                  </a:lnTo>
                  <a:lnTo>
                    <a:pt x="535" y="0"/>
                  </a:lnTo>
                  <a:lnTo>
                    <a:pt x="551" y="0"/>
                  </a:lnTo>
                  <a:lnTo>
                    <a:pt x="558" y="0"/>
                  </a:lnTo>
                  <a:lnTo>
                    <a:pt x="574" y="0"/>
                  </a:lnTo>
                  <a:lnTo>
                    <a:pt x="589" y="0"/>
                  </a:lnTo>
                  <a:lnTo>
                    <a:pt x="597" y="0"/>
                  </a:lnTo>
                  <a:lnTo>
                    <a:pt x="613" y="0"/>
                  </a:lnTo>
                  <a:lnTo>
                    <a:pt x="620" y="0"/>
                  </a:lnTo>
                  <a:lnTo>
                    <a:pt x="636" y="0"/>
                  </a:lnTo>
                  <a:lnTo>
                    <a:pt x="651" y="0"/>
                  </a:lnTo>
                  <a:lnTo>
                    <a:pt x="659" y="0"/>
                  </a:lnTo>
                  <a:lnTo>
                    <a:pt x="675" y="0"/>
                  </a:lnTo>
                  <a:lnTo>
                    <a:pt x="682" y="0"/>
                  </a:lnTo>
                  <a:lnTo>
                    <a:pt x="698" y="0"/>
                  </a:lnTo>
                  <a:lnTo>
                    <a:pt x="713" y="0"/>
                  </a:lnTo>
                  <a:lnTo>
                    <a:pt x="721" y="0"/>
                  </a:lnTo>
                  <a:lnTo>
                    <a:pt x="737" y="0"/>
                  </a:lnTo>
                  <a:lnTo>
                    <a:pt x="744" y="0"/>
                  </a:lnTo>
                  <a:lnTo>
                    <a:pt x="760" y="0"/>
                  </a:lnTo>
                  <a:lnTo>
                    <a:pt x="775" y="0"/>
                  </a:lnTo>
                  <a:lnTo>
                    <a:pt x="783" y="0"/>
                  </a:lnTo>
                  <a:lnTo>
                    <a:pt x="799" y="0"/>
                  </a:lnTo>
                  <a:lnTo>
                    <a:pt x="806" y="0"/>
                  </a:lnTo>
                  <a:lnTo>
                    <a:pt x="822" y="0"/>
                  </a:lnTo>
                  <a:lnTo>
                    <a:pt x="837" y="0"/>
                  </a:lnTo>
                  <a:lnTo>
                    <a:pt x="845" y="0"/>
                  </a:lnTo>
                  <a:lnTo>
                    <a:pt x="861" y="0"/>
                  </a:lnTo>
                  <a:lnTo>
                    <a:pt x="868" y="0"/>
                  </a:lnTo>
                  <a:lnTo>
                    <a:pt x="884" y="0"/>
                  </a:lnTo>
                  <a:lnTo>
                    <a:pt x="899" y="0"/>
                  </a:lnTo>
                  <a:lnTo>
                    <a:pt x="907" y="0"/>
                  </a:lnTo>
                  <a:lnTo>
                    <a:pt x="923" y="0"/>
                  </a:lnTo>
                  <a:lnTo>
                    <a:pt x="930" y="0"/>
                  </a:lnTo>
                  <a:lnTo>
                    <a:pt x="946" y="0"/>
                  </a:lnTo>
                  <a:lnTo>
                    <a:pt x="961" y="0"/>
                  </a:lnTo>
                  <a:lnTo>
                    <a:pt x="969" y="0"/>
                  </a:lnTo>
                  <a:lnTo>
                    <a:pt x="985" y="0"/>
                  </a:lnTo>
                  <a:lnTo>
                    <a:pt x="1000" y="0"/>
                  </a:lnTo>
                  <a:lnTo>
                    <a:pt x="1008" y="0"/>
                  </a:lnTo>
                  <a:lnTo>
                    <a:pt x="1023" y="0"/>
                  </a:lnTo>
                  <a:lnTo>
                    <a:pt x="1031" y="0"/>
                  </a:lnTo>
                  <a:lnTo>
                    <a:pt x="1047" y="0"/>
                  </a:lnTo>
                  <a:lnTo>
                    <a:pt x="1062" y="0"/>
                  </a:lnTo>
                  <a:lnTo>
                    <a:pt x="1070" y="0"/>
                  </a:lnTo>
                  <a:lnTo>
                    <a:pt x="1085" y="0"/>
                  </a:lnTo>
                  <a:lnTo>
                    <a:pt x="1093" y="0"/>
                  </a:lnTo>
                  <a:lnTo>
                    <a:pt x="1109" y="0"/>
                  </a:lnTo>
                  <a:lnTo>
                    <a:pt x="1124" y="0"/>
                  </a:lnTo>
                  <a:lnTo>
                    <a:pt x="1132" y="0"/>
                  </a:lnTo>
                  <a:lnTo>
                    <a:pt x="1147" y="0"/>
                  </a:lnTo>
                  <a:lnTo>
                    <a:pt x="1155" y="0"/>
                  </a:lnTo>
                  <a:lnTo>
                    <a:pt x="1171" y="0"/>
                  </a:lnTo>
                  <a:lnTo>
                    <a:pt x="1186" y="0"/>
                  </a:lnTo>
                  <a:lnTo>
                    <a:pt x="1194" y="0"/>
                  </a:lnTo>
                  <a:lnTo>
                    <a:pt x="1209" y="0"/>
                  </a:lnTo>
                  <a:lnTo>
                    <a:pt x="1217" y="0"/>
                  </a:lnTo>
                  <a:lnTo>
                    <a:pt x="1233" y="0"/>
                  </a:lnTo>
                  <a:lnTo>
                    <a:pt x="1248" y="0"/>
                  </a:lnTo>
                  <a:lnTo>
                    <a:pt x="1256" y="0"/>
                  </a:lnTo>
                  <a:lnTo>
                    <a:pt x="1271" y="0"/>
                  </a:lnTo>
                  <a:lnTo>
                    <a:pt x="1279" y="0"/>
                  </a:lnTo>
                  <a:lnTo>
                    <a:pt x="1295" y="0"/>
                  </a:lnTo>
                  <a:lnTo>
                    <a:pt x="1310" y="0"/>
                  </a:lnTo>
                  <a:lnTo>
                    <a:pt x="1318" y="0"/>
                  </a:lnTo>
                  <a:lnTo>
                    <a:pt x="1333" y="0"/>
                  </a:lnTo>
                  <a:lnTo>
                    <a:pt x="1341" y="0"/>
                  </a:lnTo>
                  <a:lnTo>
                    <a:pt x="1357" y="0"/>
                  </a:lnTo>
                  <a:lnTo>
                    <a:pt x="1372" y="0"/>
                  </a:lnTo>
                  <a:lnTo>
                    <a:pt x="1380" y="0"/>
                  </a:lnTo>
                  <a:lnTo>
                    <a:pt x="1395" y="0"/>
                  </a:lnTo>
                  <a:lnTo>
                    <a:pt x="1411" y="0"/>
                  </a:lnTo>
                  <a:lnTo>
                    <a:pt x="1419" y="0"/>
                  </a:lnTo>
                  <a:lnTo>
                    <a:pt x="1434" y="0"/>
                  </a:lnTo>
                  <a:lnTo>
                    <a:pt x="1442" y="0"/>
                  </a:lnTo>
                  <a:lnTo>
                    <a:pt x="1457" y="0"/>
                  </a:lnTo>
                  <a:lnTo>
                    <a:pt x="1473" y="0"/>
                  </a:lnTo>
                  <a:lnTo>
                    <a:pt x="1481" y="0"/>
                  </a:lnTo>
                  <a:lnTo>
                    <a:pt x="1496" y="0"/>
                  </a:lnTo>
                  <a:lnTo>
                    <a:pt x="1504" y="0"/>
                  </a:lnTo>
                  <a:lnTo>
                    <a:pt x="1519" y="0"/>
                  </a:lnTo>
                  <a:lnTo>
                    <a:pt x="1535" y="0"/>
                  </a:lnTo>
                  <a:lnTo>
                    <a:pt x="1543" y="0"/>
                  </a:lnTo>
                  <a:lnTo>
                    <a:pt x="1558" y="0"/>
                  </a:lnTo>
                  <a:lnTo>
                    <a:pt x="1566" y="0"/>
                  </a:lnTo>
                  <a:lnTo>
                    <a:pt x="1581" y="0"/>
                  </a:lnTo>
                  <a:lnTo>
                    <a:pt x="1597" y="0"/>
                  </a:lnTo>
                  <a:lnTo>
                    <a:pt x="1605" y="0"/>
                  </a:lnTo>
                  <a:lnTo>
                    <a:pt x="1620" y="0"/>
                  </a:lnTo>
                  <a:lnTo>
                    <a:pt x="1628" y="0"/>
                  </a:lnTo>
                  <a:lnTo>
                    <a:pt x="1643" y="0"/>
                  </a:lnTo>
                  <a:lnTo>
                    <a:pt x="1659" y="0"/>
                  </a:lnTo>
                  <a:lnTo>
                    <a:pt x="1667" y="0"/>
                  </a:lnTo>
                  <a:lnTo>
                    <a:pt x="1682" y="0"/>
                  </a:lnTo>
                  <a:lnTo>
                    <a:pt x="1690" y="0"/>
                  </a:lnTo>
                  <a:lnTo>
                    <a:pt x="1706" y="0"/>
                  </a:lnTo>
                  <a:lnTo>
                    <a:pt x="1721" y="0"/>
                  </a:lnTo>
                  <a:lnTo>
                    <a:pt x="1729" y="0"/>
                  </a:lnTo>
                  <a:lnTo>
                    <a:pt x="1744" y="0"/>
                  </a:lnTo>
                  <a:lnTo>
                    <a:pt x="1760" y="0"/>
                  </a:lnTo>
                  <a:lnTo>
                    <a:pt x="1768" y="0"/>
                  </a:lnTo>
                  <a:lnTo>
                    <a:pt x="1783" y="0"/>
                  </a:lnTo>
                  <a:lnTo>
                    <a:pt x="1791" y="0"/>
                  </a:lnTo>
                  <a:lnTo>
                    <a:pt x="1806" y="0"/>
                  </a:lnTo>
                  <a:lnTo>
                    <a:pt x="1822" y="0"/>
                  </a:lnTo>
                  <a:lnTo>
                    <a:pt x="1830" y="0"/>
                  </a:lnTo>
                  <a:lnTo>
                    <a:pt x="1845" y="0"/>
                  </a:lnTo>
                  <a:lnTo>
                    <a:pt x="1853" y="0"/>
                  </a:lnTo>
                  <a:lnTo>
                    <a:pt x="1868" y="0"/>
                  </a:lnTo>
                  <a:lnTo>
                    <a:pt x="1884" y="0"/>
                  </a:lnTo>
                  <a:lnTo>
                    <a:pt x="1892" y="0"/>
                  </a:lnTo>
                  <a:lnTo>
                    <a:pt x="1907" y="0"/>
                  </a:lnTo>
                  <a:lnTo>
                    <a:pt x="1915" y="0"/>
                  </a:lnTo>
                  <a:lnTo>
                    <a:pt x="1930" y="0"/>
                  </a:lnTo>
                  <a:lnTo>
                    <a:pt x="1946" y="0"/>
                  </a:lnTo>
                  <a:lnTo>
                    <a:pt x="1954" y="0"/>
                  </a:lnTo>
                  <a:lnTo>
                    <a:pt x="1969" y="0"/>
                  </a:lnTo>
                  <a:lnTo>
                    <a:pt x="1977" y="0"/>
                  </a:lnTo>
                  <a:lnTo>
                    <a:pt x="1992" y="0"/>
                  </a:lnTo>
                  <a:lnTo>
                    <a:pt x="2008" y="0"/>
                  </a:lnTo>
                  <a:lnTo>
                    <a:pt x="2016" y="0"/>
                  </a:lnTo>
                  <a:lnTo>
                    <a:pt x="2031" y="0"/>
                  </a:lnTo>
                  <a:lnTo>
                    <a:pt x="2039" y="7"/>
                  </a:lnTo>
                  <a:lnTo>
                    <a:pt x="2054" y="7"/>
                  </a:lnTo>
                  <a:lnTo>
                    <a:pt x="2070" y="7"/>
                  </a:lnTo>
                  <a:lnTo>
                    <a:pt x="2078" y="7"/>
                  </a:lnTo>
                  <a:lnTo>
                    <a:pt x="2093" y="7"/>
                  </a:lnTo>
                  <a:lnTo>
                    <a:pt x="2101" y="7"/>
                  </a:lnTo>
                  <a:lnTo>
                    <a:pt x="2116" y="7"/>
                  </a:lnTo>
                  <a:lnTo>
                    <a:pt x="2132" y="7"/>
                  </a:lnTo>
                  <a:lnTo>
                    <a:pt x="2140" y="7"/>
                  </a:lnTo>
                  <a:lnTo>
                    <a:pt x="2155" y="7"/>
                  </a:lnTo>
                  <a:lnTo>
                    <a:pt x="2171" y="13"/>
                  </a:lnTo>
                  <a:lnTo>
                    <a:pt x="2178" y="7"/>
                  </a:lnTo>
                  <a:lnTo>
                    <a:pt x="2194" y="7"/>
                  </a:lnTo>
                  <a:lnTo>
                    <a:pt x="2202" y="7"/>
                  </a:lnTo>
                  <a:lnTo>
                    <a:pt x="2217" y="7"/>
                  </a:lnTo>
                  <a:lnTo>
                    <a:pt x="2233" y="7"/>
                  </a:lnTo>
                  <a:lnTo>
                    <a:pt x="2240" y="7"/>
                  </a:lnTo>
                  <a:lnTo>
                    <a:pt x="2256" y="7"/>
                  </a:lnTo>
                  <a:lnTo>
                    <a:pt x="2264" y="7"/>
                  </a:lnTo>
                  <a:lnTo>
                    <a:pt x="2279" y="7"/>
                  </a:lnTo>
                  <a:lnTo>
                    <a:pt x="2295" y="7"/>
                  </a:lnTo>
                  <a:lnTo>
                    <a:pt x="2302" y="7"/>
                  </a:lnTo>
                  <a:lnTo>
                    <a:pt x="2318" y="7"/>
                  </a:lnTo>
                  <a:lnTo>
                    <a:pt x="2326" y="7"/>
                  </a:lnTo>
                  <a:lnTo>
                    <a:pt x="2341" y="7"/>
                  </a:lnTo>
                  <a:lnTo>
                    <a:pt x="2357" y="7"/>
                  </a:lnTo>
                  <a:lnTo>
                    <a:pt x="2364" y="7"/>
                  </a:lnTo>
                  <a:lnTo>
                    <a:pt x="2380" y="7"/>
                  </a:lnTo>
                  <a:lnTo>
                    <a:pt x="2388" y="7"/>
                  </a:lnTo>
                  <a:lnTo>
                    <a:pt x="2403" y="7"/>
                  </a:lnTo>
                  <a:lnTo>
                    <a:pt x="2419" y="7"/>
                  </a:lnTo>
                  <a:lnTo>
                    <a:pt x="2426" y="7"/>
                  </a:lnTo>
                  <a:lnTo>
                    <a:pt x="2442" y="7"/>
                  </a:lnTo>
                  <a:lnTo>
                    <a:pt x="2450" y="7"/>
                  </a:lnTo>
                  <a:lnTo>
                    <a:pt x="2465" y="7"/>
                  </a:lnTo>
                  <a:lnTo>
                    <a:pt x="2481" y="7"/>
                  </a:lnTo>
                  <a:lnTo>
                    <a:pt x="2488" y="7"/>
                  </a:lnTo>
                  <a:lnTo>
                    <a:pt x="2504" y="7"/>
                  </a:lnTo>
                  <a:lnTo>
                    <a:pt x="2519" y="7"/>
                  </a:lnTo>
                  <a:lnTo>
                    <a:pt x="2527" y="7"/>
                  </a:lnTo>
                  <a:lnTo>
                    <a:pt x="2543" y="7"/>
                  </a:lnTo>
                  <a:lnTo>
                    <a:pt x="2550" y="7"/>
                  </a:lnTo>
                  <a:lnTo>
                    <a:pt x="2566" y="7"/>
                  </a:lnTo>
                  <a:lnTo>
                    <a:pt x="2581" y="7"/>
                  </a:lnTo>
                  <a:lnTo>
                    <a:pt x="2589" y="7"/>
                  </a:lnTo>
                  <a:lnTo>
                    <a:pt x="2605" y="7"/>
                  </a:lnTo>
                  <a:lnTo>
                    <a:pt x="2612" y="7"/>
                  </a:lnTo>
                  <a:lnTo>
                    <a:pt x="2628" y="7"/>
                  </a:lnTo>
                  <a:lnTo>
                    <a:pt x="2643" y="7"/>
                  </a:lnTo>
                  <a:lnTo>
                    <a:pt x="2651" y="7"/>
                  </a:lnTo>
                  <a:lnTo>
                    <a:pt x="2667" y="7"/>
                  </a:lnTo>
                  <a:lnTo>
                    <a:pt x="2674" y="7"/>
                  </a:lnTo>
                  <a:lnTo>
                    <a:pt x="2690" y="7"/>
                  </a:lnTo>
                  <a:lnTo>
                    <a:pt x="2705" y="150"/>
                  </a:lnTo>
                  <a:lnTo>
                    <a:pt x="2713" y="202"/>
                  </a:lnTo>
                  <a:lnTo>
                    <a:pt x="2729" y="208"/>
                  </a:lnTo>
                  <a:lnTo>
                    <a:pt x="2736" y="208"/>
                  </a:lnTo>
                  <a:lnTo>
                    <a:pt x="2752" y="208"/>
                  </a:lnTo>
                  <a:lnTo>
                    <a:pt x="2767" y="195"/>
                  </a:lnTo>
                  <a:lnTo>
                    <a:pt x="2775" y="189"/>
                  </a:lnTo>
                  <a:lnTo>
                    <a:pt x="2791" y="182"/>
                  </a:lnTo>
                  <a:lnTo>
                    <a:pt x="2798" y="163"/>
                  </a:lnTo>
                  <a:lnTo>
                    <a:pt x="2814" y="163"/>
                  </a:lnTo>
                  <a:lnTo>
                    <a:pt x="2829" y="169"/>
                  </a:lnTo>
                  <a:lnTo>
                    <a:pt x="2837" y="176"/>
                  </a:lnTo>
                  <a:lnTo>
                    <a:pt x="2853" y="176"/>
                  </a:lnTo>
                  <a:lnTo>
                    <a:pt x="2860" y="169"/>
                  </a:lnTo>
                  <a:lnTo>
                    <a:pt x="2876" y="163"/>
                  </a:lnTo>
                  <a:lnTo>
                    <a:pt x="2891" y="163"/>
                  </a:lnTo>
                  <a:lnTo>
                    <a:pt x="2899" y="163"/>
                  </a:lnTo>
                  <a:lnTo>
                    <a:pt x="2915" y="150"/>
                  </a:lnTo>
                  <a:lnTo>
                    <a:pt x="2930" y="150"/>
                  </a:lnTo>
                  <a:lnTo>
                    <a:pt x="2938" y="143"/>
                  </a:lnTo>
                  <a:lnTo>
                    <a:pt x="2954" y="130"/>
                  </a:lnTo>
                  <a:lnTo>
                    <a:pt x="2961" y="130"/>
                  </a:lnTo>
                  <a:lnTo>
                    <a:pt x="2977" y="117"/>
                  </a:lnTo>
                  <a:lnTo>
                    <a:pt x="2992" y="117"/>
                  </a:lnTo>
                  <a:lnTo>
                    <a:pt x="3000" y="117"/>
                  </a:lnTo>
                  <a:lnTo>
                    <a:pt x="3016" y="117"/>
                  </a:lnTo>
                  <a:lnTo>
                    <a:pt x="3023" y="117"/>
                  </a:lnTo>
                  <a:lnTo>
                    <a:pt x="3039" y="117"/>
                  </a:lnTo>
                  <a:lnTo>
                    <a:pt x="3054" y="117"/>
                  </a:lnTo>
                  <a:lnTo>
                    <a:pt x="3062" y="117"/>
                  </a:lnTo>
                  <a:lnTo>
                    <a:pt x="3078" y="104"/>
                  </a:lnTo>
                  <a:lnTo>
                    <a:pt x="3085" y="104"/>
                  </a:lnTo>
                  <a:lnTo>
                    <a:pt x="3101" y="104"/>
                  </a:lnTo>
                  <a:lnTo>
                    <a:pt x="3116" y="98"/>
                  </a:lnTo>
                  <a:lnTo>
                    <a:pt x="3124" y="98"/>
                  </a:lnTo>
                  <a:lnTo>
                    <a:pt x="3140" y="98"/>
                  </a:lnTo>
                  <a:lnTo>
                    <a:pt x="3147" y="98"/>
                  </a:lnTo>
                  <a:lnTo>
                    <a:pt x="3163" y="98"/>
                  </a:lnTo>
                  <a:lnTo>
                    <a:pt x="3178" y="98"/>
                  </a:lnTo>
                  <a:lnTo>
                    <a:pt x="3186" y="98"/>
                  </a:lnTo>
                  <a:lnTo>
                    <a:pt x="3202" y="98"/>
                  </a:lnTo>
                  <a:lnTo>
                    <a:pt x="3209" y="98"/>
                  </a:lnTo>
                  <a:lnTo>
                    <a:pt x="3225" y="98"/>
                  </a:lnTo>
                  <a:lnTo>
                    <a:pt x="3240" y="98"/>
                  </a:lnTo>
                  <a:lnTo>
                    <a:pt x="3248" y="91"/>
                  </a:lnTo>
                  <a:lnTo>
                    <a:pt x="3264" y="91"/>
                  </a:lnTo>
                  <a:lnTo>
                    <a:pt x="3271" y="91"/>
                  </a:lnTo>
                  <a:lnTo>
                    <a:pt x="3287" y="91"/>
                  </a:lnTo>
                  <a:lnTo>
                    <a:pt x="3302" y="85"/>
                  </a:lnTo>
                  <a:lnTo>
                    <a:pt x="3310" y="85"/>
                  </a:lnTo>
                  <a:lnTo>
                    <a:pt x="3326" y="85"/>
                  </a:lnTo>
                  <a:lnTo>
                    <a:pt x="3341" y="78"/>
                  </a:lnTo>
                  <a:lnTo>
                    <a:pt x="3349" y="72"/>
                  </a:lnTo>
                  <a:lnTo>
                    <a:pt x="3364" y="72"/>
                  </a:lnTo>
                  <a:lnTo>
                    <a:pt x="3372" y="72"/>
                  </a:lnTo>
                  <a:lnTo>
                    <a:pt x="3388" y="65"/>
                  </a:lnTo>
                  <a:lnTo>
                    <a:pt x="3403" y="65"/>
                  </a:lnTo>
                  <a:lnTo>
                    <a:pt x="3411" y="65"/>
                  </a:lnTo>
                  <a:lnTo>
                    <a:pt x="3426" y="65"/>
                  </a:lnTo>
                  <a:lnTo>
                    <a:pt x="3434" y="65"/>
                  </a:lnTo>
                  <a:lnTo>
                    <a:pt x="3450" y="65"/>
                  </a:lnTo>
                  <a:lnTo>
                    <a:pt x="3465" y="65"/>
                  </a:lnTo>
                  <a:lnTo>
                    <a:pt x="3473" y="65"/>
                  </a:lnTo>
                  <a:lnTo>
                    <a:pt x="3488" y="65"/>
                  </a:lnTo>
                  <a:lnTo>
                    <a:pt x="3496" y="65"/>
                  </a:lnTo>
                  <a:lnTo>
                    <a:pt x="3512" y="59"/>
                  </a:lnTo>
                  <a:lnTo>
                    <a:pt x="3527" y="59"/>
                  </a:lnTo>
                  <a:lnTo>
                    <a:pt x="3535" y="59"/>
                  </a:lnTo>
                  <a:lnTo>
                    <a:pt x="3550" y="59"/>
                  </a:lnTo>
                  <a:lnTo>
                    <a:pt x="3558" y="59"/>
                  </a:lnTo>
                  <a:lnTo>
                    <a:pt x="3574" y="59"/>
                  </a:lnTo>
                  <a:lnTo>
                    <a:pt x="3589" y="59"/>
                  </a:lnTo>
                  <a:lnTo>
                    <a:pt x="3597" y="59"/>
                  </a:lnTo>
                  <a:lnTo>
                    <a:pt x="3612" y="59"/>
                  </a:lnTo>
                  <a:lnTo>
                    <a:pt x="3620" y="59"/>
                  </a:lnTo>
                  <a:lnTo>
                    <a:pt x="3636" y="59"/>
                  </a:lnTo>
                  <a:lnTo>
                    <a:pt x="3651" y="59"/>
                  </a:lnTo>
                  <a:lnTo>
                    <a:pt x="3659" y="52"/>
                  </a:lnTo>
                  <a:lnTo>
                    <a:pt x="3674" y="52"/>
                  </a:lnTo>
                  <a:lnTo>
                    <a:pt x="3690" y="59"/>
                  </a:lnTo>
                  <a:lnTo>
                    <a:pt x="3698" y="59"/>
                  </a:lnTo>
                  <a:lnTo>
                    <a:pt x="3713" y="59"/>
                  </a:lnTo>
                  <a:lnTo>
                    <a:pt x="3721" y="59"/>
                  </a:lnTo>
                  <a:lnTo>
                    <a:pt x="3736" y="59"/>
                  </a:lnTo>
                  <a:lnTo>
                    <a:pt x="3752" y="59"/>
                  </a:lnTo>
                  <a:lnTo>
                    <a:pt x="3760" y="59"/>
                  </a:lnTo>
                  <a:lnTo>
                    <a:pt x="3775" y="59"/>
                  </a:lnTo>
                  <a:lnTo>
                    <a:pt x="3783" y="59"/>
                  </a:lnTo>
                  <a:lnTo>
                    <a:pt x="3798" y="59"/>
                  </a:lnTo>
                  <a:lnTo>
                    <a:pt x="3814" y="59"/>
                  </a:lnTo>
                  <a:lnTo>
                    <a:pt x="3822" y="59"/>
                  </a:lnTo>
                  <a:lnTo>
                    <a:pt x="3837" y="59"/>
                  </a:lnTo>
                  <a:lnTo>
                    <a:pt x="3845" y="59"/>
                  </a:lnTo>
                  <a:lnTo>
                    <a:pt x="3860" y="52"/>
                  </a:lnTo>
                  <a:lnTo>
                    <a:pt x="3860" y="52"/>
                  </a:lnTo>
                </a:path>
              </a:pathLst>
            </a:cu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165" name="Rectangle 181"/>
            <p:cNvSpPr>
              <a:spLocks noChangeArrowheads="1"/>
            </p:cNvSpPr>
            <p:nvPr/>
          </p:nvSpPr>
          <p:spPr bwMode="auto">
            <a:xfrm>
              <a:off x="2726" y="3571"/>
              <a:ext cx="197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altLang="en-US" sz="1100">
                  <a:latin typeface="Helvetica" pitchFamily="34" charset="0"/>
                </a:rPr>
                <a:t>Time</a:t>
              </a:r>
              <a:endParaRPr lang="en-US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426166" name="Rectangle 182"/>
            <p:cNvSpPr>
              <a:spLocks noChangeArrowheads="1"/>
            </p:cNvSpPr>
            <p:nvPr/>
          </p:nvSpPr>
          <p:spPr bwMode="auto">
            <a:xfrm rot="16200000">
              <a:off x="297" y="3065"/>
              <a:ext cx="681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altLang="en-US" sz="1100">
                  <a:latin typeface="Helvetica" pitchFamily="34" charset="0"/>
                </a:rPr>
                <a:t>Position Estimate</a:t>
              </a:r>
              <a:endParaRPr lang="en-US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426167" name="Rectangle 183"/>
            <p:cNvSpPr>
              <a:spLocks noChangeArrowheads="1"/>
            </p:cNvSpPr>
            <p:nvPr/>
          </p:nvSpPr>
          <p:spPr bwMode="auto">
            <a:xfrm>
              <a:off x="3904" y="2844"/>
              <a:ext cx="814" cy="33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168" name="Rectangle 184"/>
            <p:cNvSpPr>
              <a:spLocks noChangeArrowheads="1"/>
            </p:cNvSpPr>
            <p:nvPr/>
          </p:nvSpPr>
          <p:spPr bwMode="auto">
            <a:xfrm>
              <a:off x="3904" y="2844"/>
              <a:ext cx="814" cy="337"/>
            </a:xfrm>
            <a:prstGeom prst="rect">
              <a:avLst/>
            </a:prstGeom>
            <a:noFill/>
            <a:ln w="0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169" name="Line 185"/>
            <p:cNvSpPr>
              <a:spLocks noChangeShapeType="1"/>
            </p:cNvSpPr>
            <p:nvPr/>
          </p:nvSpPr>
          <p:spPr bwMode="auto">
            <a:xfrm>
              <a:off x="3904" y="2844"/>
              <a:ext cx="81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170" name="Line 186"/>
            <p:cNvSpPr>
              <a:spLocks noChangeShapeType="1"/>
            </p:cNvSpPr>
            <p:nvPr/>
          </p:nvSpPr>
          <p:spPr bwMode="auto">
            <a:xfrm>
              <a:off x="3904" y="3181"/>
              <a:ext cx="81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171" name="Line 187"/>
            <p:cNvSpPr>
              <a:spLocks noChangeShapeType="1"/>
            </p:cNvSpPr>
            <p:nvPr/>
          </p:nvSpPr>
          <p:spPr bwMode="auto">
            <a:xfrm flipV="1">
              <a:off x="4718" y="2844"/>
              <a:ext cx="1" cy="3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172" name="Line 188"/>
            <p:cNvSpPr>
              <a:spLocks noChangeShapeType="1"/>
            </p:cNvSpPr>
            <p:nvPr/>
          </p:nvSpPr>
          <p:spPr bwMode="auto">
            <a:xfrm flipV="1">
              <a:off x="3904" y="2844"/>
              <a:ext cx="1" cy="3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173" name="Line 189"/>
            <p:cNvSpPr>
              <a:spLocks noChangeShapeType="1"/>
            </p:cNvSpPr>
            <p:nvPr/>
          </p:nvSpPr>
          <p:spPr bwMode="auto">
            <a:xfrm>
              <a:off x="3904" y="3181"/>
              <a:ext cx="81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174" name="Line 190"/>
            <p:cNvSpPr>
              <a:spLocks noChangeShapeType="1"/>
            </p:cNvSpPr>
            <p:nvPr/>
          </p:nvSpPr>
          <p:spPr bwMode="auto">
            <a:xfrm flipV="1">
              <a:off x="3904" y="2844"/>
              <a:ext cx="1" cy="3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175" name="Line 191"/>
            <p:cNvSpPr>
              <a:spLocks noChangeShapeType="1"/>
            </p:cNvSpPr>
            <p:nvPr/>
          </p:nvSpPr>
          <p:spPr bwMode="auto">
            <a:xfrm>
              <a:off x="3904" y="2844"/>
              <a:ext cx="81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176" name="Line 192"/>
            <p:cNvSpPr>
              <a:spLocks noChangeShapeType="1"/>
            </p:cNvSpPr>
            <p:nvPr/>
          </p:nvSpPr>
          <p:spPr bwMode="auto">
            <a:xfrm>
              <a:off x="3904" y="3181"/>
              <a:ext cx="81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177" name="Line 193"/>
            <p:cNvSpPr>
              <a:spLocks noChangeShapeType="1"/>
            </p:cNvSpPr>
            <p:nvPr/>
          </p:nvSpPr>
          <p:spPr bwMode="auto">
            <a:xfrm flipV="1">
              <a:off x="4718" y="2844"/>
              <a:ext cx="1" cy="3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178" name="Line 194"/>
            <p:cNvSpPr>
              <a:spLocks noChangeShapeType="1"/>
            </p:cNvSpPr>
            <p:nvPr/>
          </p:nvSpPr>
          <p:spPr bwMode="auto">
            <a:xfrm flipV="1">
              <a:off x="3904" y="2844"/>
              <a:ext cx="1" cy="3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179" name="Rectangle 195"/>
            <p:cNvSpPr>
              <a:spLocks noChangeArrowheads="1"/>
            </p:cNvSpPr>
            <p:nvPr/>
          </p:nvSpPr>
          <p:spPr bwMode="auto">
            <a:xfrm>
              <a:off x="4199" y="2857"/>
              <a:ext cx="380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altLang="en-US" sz="1100">
                  <a:latin typeface="Helvetica" pitchFamily="34" charset="0"/>
                </a:rPr>
                <a:t>East (m)  </a:t>
              </a:r>
              <a:endParaRPr lang="en-US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426180" name="Rectangle 196"/>
            <p:cNvSpPr>
              <a:spLocks noChangeArrowheads="1"/>
            </p:cNvSpPr>
            <p:nvPr/>
          </p:nvSpPr>
          <p:spPr bwMode="auto">
            <a:xfrm>
              <a:off x="4199" y="2961"/>
              <a:ext cx="395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altLang="en-US" sz="1100">
                  <a:latin typeface="Helvetica" pitchFamily="34" charset="0"/>
                </a:rPr>
                <a:t>North (m) </a:t>
              </a:r>
              <a:endParaRPr lang="en-US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426181" name="Rectangle 197"/>
            <p:cNvSpPr>
              <a:spLocks noChangeArrowheads="1"/>
            </p:cNvSpPr>
            <p:nvPr/>
          </p:nvSpPr>
          <p:spPr bwMode="auto">
            <a:xfrm>
              <a:off x="4199" y="3064"/>
              <a:ext cx="396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altLang="en-US" sz="1100">
                  <a:latin typeface="Helvetica" pitchFamily="34" charset="0"/>
                </a:rPr>
                <a:t>height (m)</a:t>
              </a:r>
              <a:endParaRPr lang="en-US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426182" name="Line 198"/>
            <p:cNvSpPr>
              <a:spLocks noChangeShapeType="1"/>
            </p:cNvSpPr>
            <p:nvPr/>
          </p:nvSpPr>
          <p:spPr bwMode="auto">
            <a:xfrm>
              <a:off x="3966" y="2909"/>
              <a:ext cx="17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183" name="Line 199"/>
            <p:cNvSpPr>
              <a:spLocks noChangeShapeType="1"/>
            </p:cNvSpPr>
            <p:nvPr/>
          </p:nvSpPr>
          <p:spPr bwMode="auto">
            <a:xfrm>
              <a:off x="3966" y="3012"/>
              <a:ext cx="171" cy="1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26184" name="Line 200"/>
            <p:cNvSpPr>
              <a:spLocks noChangeShapeType="1"/>
            </p:cNvSpPr>
            <p:nvPr/>
          </p:nvSpPr>
          <p:spPr bwMode="auto">
            <a:xfrm>
              <a:off x="3966" y="3123"/>
              <a:ext cx="171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</p:grpSp>
      <p:sp>
        <p:nvSpPr>
          <p:cNvPr id="426185" name="Rectangle 201"/>
          <p:cNvSpPr>
            <a:spLocks noChangeArrowheads="1"/>
          </p:cNvSpPr>
          <p:nvPr/>
        </p:nvSpPr>
        <p:spPr bwMode="auto">
          <a:xfrm>
            <a:off x="541338" y="1219200"/>
            <a:ext cx="6634162" cy="696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kumimoji="0" lang="en-AU" altLang="en-US" sz="2000" b="1">
                <a:solidFill>
                  <a:srgbClr val="000000"/>
                </a:solidFill>
                <a:latin typeface="Arial Unicode MS" pitchFamily="34" charset="-128"/>
              </a:rPr>
              <a:t>Anti-Jam Results Against a Single Broadband Jammer</a:t>
            </a:r>
            <a:r>
              <a:rPr kumimoji="0" lang="en-AU" altLang="en-US" sz="3200"/>
              <a:t> </a:t>
            </a:r>
            <a:endParaRPr kumimoji="0" lang="en-US" altLang="en-US" sz="3200"/>
          </a:p>
        </p:txBody>
      </p:sp>
      <p:sp>
        <p:nvSpPr>
          <p:cNvPr id="426186" name="Rectangle 202"/>
          <p:cNvSpPr>
            <a:spLocks noChangeArrowheads="1"/>
          </p:cNvSpPr>
          <p:nvPr/>
        </p:nvSpPr>
        <p:spPr bwMode="auto">
          <a:xfrm>
            <a:off x="457200" y="274638"/>
            <a:ext cx="7210425" cy="63341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1pPr>
            <a:lvl2pPr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2pPr>
            <a:lvl3pPr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3pPr>
            <a:lvl4pPr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4pPr>
            <a:lvl5pPr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9pPr>
          </a:lstStyle>
          <a:p>
            <a:pPr eaLnBrk="1" hangingPunct="1"/>
            <a:r>
              <a:rPr lang="en-AU" altLang="en-US" dirty="0">
                <a:effectLst/>
              </a:rPr>
              <a:t>GPS – SMI Null-steering II</a:t>
            </a:r>
          </a:p>
        </p:txBody>
      </p:sp>
    </p:spTree>
  </p:cSld>
  <p:clrMapOvr>
    <a:masterClrMapping/>
  </p:clrMapOvr>
  <p:transition spd="slow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A6D742-CF2C-4DC0-ABDE-A3D916D0F329}" type="slidenum">
              <a:rPr lang="en-AU" altLang="en-US"/>
              <a:pPr/>
              <a:t>38</a:t>
            </a:fld>
            <a:endParaRPr lang="en-AU" altLang="en-US"/>
          </a:p>
        </p:txBody>
      </p:sp>
      <p:sp>
        <p:nvSpPr>
          <p:cNvPr id="4024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52413"/>
            <a:ext cx="3836988" cy="6619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Single Pulse Radar</a:t>
            </a:r>
          </a:p>
        </p:txBody>
      </p:sp>
      <p:sp>
        <p:nvSpPr>
          <p:cNvPr id="402436" name="Rectangle 4"/>
          <p:cNvSpPr>
            <a:spLocks noChangeArrowheads="1"/>
          </p:cNvSpPr>
          <p:nvPr/>
        </p:nvSpPr>
        <p:spPr bwMode="auto">
          <a:xfrm>
            <a:off x="533400" y="876300"/>
            <a:ext cx="8229600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Single pulse/single antenna provides a range profile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Matched filter 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	convolve received signal with replica of 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     transmitted signal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	compresses return energy into range bins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	termed range or fast time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	range sidelobes</a:t>
            </a:r>
          </a:p>
        </p:txBody>
      </p:sp>
      <p:pic>
        <p:nvPicPr>
          <p:cNvPr id="402475" name="Picture 4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689100"/>
            <a:ext cx="2444750" cy="280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2476" name="Line 44"/>
          <p:cNvSpPr>
            <a:spLocks noChangeShapeType="1"/>
          </p:cNvSpPr>
          <p:nvPr/>
        </p:nvSpPr>
        <p:spPr bwMode="auto">
          <a:xfrm flipV="1">
            <a:off x="2971800" y="3467100"/>
            <a:ext cx="35052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402477" name="Line 45"/>
          <p:cNvSpPr>
            <a:spLocks noChangeShapeType="1"/>
          </p:cNvSpPr>
          <p:nvPr/>
        </p:nvSpPr>
        <p:spPr bwMode="auto">
          <a:xfrm>
            <a:off x="6172200" y="2832100"/>
            <a:ext cx="1266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pic>
        <p:nvPicPr>
          <p:cNvPr id="402478" name="Picture 4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000" y="3962400"/>
            <a:ext cx="5638800" cy="2257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2479" name="Picture 47" descr="RigBlack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72200" y="4495800"/>
            <a:ext cx="2819400" cy="1554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67AA8F-C04E-473E-B8DA-269EA888A6AE}" type="slidenum">
              <a:rPr lang="en-AU" altLang="en-US"/>
              <a:pPr/>
              <a:t>39</a:t>
            </a:fld>
            <a:endParaRPr lang="en-AU" altLang="en-US"/>
          </a:p>
        </p:txBody>
      </p:sp>
      <p:sp>
        <p:nvSpPr>
          <p:cNvPr id="407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52413"/>
            <a:ext cx="3836988" cy="6619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Pulsed radar</a:t>
            </a:r>
          </a:p>
        </p:txBody>
      </p:sp>
      <p:sp>
        <p:nvSpPr>
          <p:cNvPr id="407555" name="Rectangle 3"/>
          <p:cNvSpPr>
            <a:spLocks noChangeArrowheads="1"/>
          </p:cNvSpPr>
          <p:nvPr/>
        </p:nvSpPr>
        <p:spPr bwMode="auto">
          <a:xfrm>
            <a:off x="161925" y="1066800"/>
            <a:ext cx="8759825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Multiple pulses/single antenna provide range and Doppler information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Matched filter (signal waveform)</a:t>
            </a:r>
          </a:p>
          <a:p>
            <a:pPr lvl="1"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– range profile -  fast time </a:t>
            </a:r>
          </a:p>
          <a:p>
            <a:pPr lvl="1"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–ambiguities if PRF is too high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Fourier transform</a:t>
            </a:r>
          </a:p>
          <a:p>
            <a:pPr lvl="1"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–  PRF samples the Doppler </a:t>
            </a:r>
          </a:p>
          <a:p>
            <a:pPr lvl="1"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 Unicode MS" pitchFamily="34" charset="-128"/>
              </a:rPr>
              <a:t>–  </a:t>
            </a: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Doppler spectrum -  slow time</a:t>
            </a:r>
          </a:p>
          <a:p>
            <a:pPr lvl="1"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–  Aliasing if PRF is too low</a:t>
            </a:r>
          </a:p>
        </p:txBody>
      </p:sp>
      <p:grpSp>
        <p:nvGrpSpPr>
          <p:cNvPr id="407593" name="Group 41"/>
          <p:cNvGrpSpPr>
            <a:grpSpLocks/>
          </p:cNvGrpSpPr>
          <p:nvPr/>
        </p:nvGrpSpPr>
        <p:grpSpPr bwMode="auto">
          <a:xfrm>
            <a:off x="1055688" y="4464050"/>
            <a:ext cx="6629400" cy="1817688"/>
            <a:chOff x="665" y="2672"/>
            <a:chExt cx="4176" cy="1145"/>
          </a:xfrm>
        </p:grpSpPr>
        <p:grpSp>
          <p:nvGrpSpPr>
            <p:cNvPr id="407557" name="Group 5"/>
            <p:cNvGrpSpPr>
              <a:grpSpLocks/>
            </p:cNvGrpSpPr>
            <p:nvPr/>
          </p:nvGrpSpPr>
          <p:grpSpPr bwMode="auto">
            <a:xfrm>
              <a:off x="959" y="3073"/>
              <a:ext cx="3634" cy="368"/>
              <a:chOff x="2524" y="6439"/>
              <a:chExt cx="6697" cy="511"/>
            </a:xfrm>
          </p:grpSpPr>
          <p:sp>
            <p:nvSpPr>
              <p:cNvPr id="407558" name="Line 6"/>
              <p:cNvSpPr>
                <a:spLocks noChangeShapeType="1"/>
              </p:cNvSpPr>
              <p:nvPr/>
            </p:nvSpPr>
            <p:spPr bwMode="auto">
              <a:xfrm flipV="1">
                <a:off x="2524" y="6689"/>
                <a:ext cx="6697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grpSp>
            <p:nvGrpSpPr>
              <p:cNvPr id="407559" name="Group 7"/>
              <p:cNvGrpSpPr>
                <a:grpSpLocks/>
              </p:cNvGrpSpPr>
              <p:nvPr/>
            </p:nvGrpSpPr>
            <p:grpSpPr bwMode="auto">
              <a:xfrm>
                <a:off x="2922" y="6439"/>
                <a:ext cx="5900" cy="511"/>
                <a:chOff x="2913" y="6508"/>
                <a:chExt cx="5900" cy="511"/>
              </a:xfrm>
            </p:grpSpPr>
            <p:sp>
              <p:nvSpPr>
                <p:cNvPr id="407560" name="Freeform 8"/>
                <p:cNvSpPr>
                  <a:spLocks/>
                </p:cNvSpPr>
                <p:nvPr/>
              </p:nvSpPr>
              <p:spPr bwMode="auto">
                <a:xfrm>
                  <a:off x="2913" y="6508"/>
                  <a:ext cx="1040" cy="511"/>
                </a:xfrm>
                <a:custGeom>
                  <a:avLst/>
                  <a:gdLst>
                    <a:gd name="T0" fmla="*/ 0 w 4310"/>
                    <a:gd name="T1" fmla="*/ 610 h 1247"/>
                    <a:gd name="T2" fmla="*/ 280 w 4310"/>
                    <a:gd name="T3" fmla="*/ 90 h 1247"/>
                    <a:gd name="T4" fmla="*/ 810 w 4310"/>
                    <a:gd name="T5" fmla="*/ 1150 h 1247"/>
                    <a:gd name="T6" fmla="*/ 1350 w 4310"/>
                    <a:gd name="T7" fmla="*/ 90 h 1247"/>
                    <a:gd name="T8" fmla="*/ 1890 w 4310"/>
                    <a:gd name="T9" fmla="*/ 1160 h 1247"/>
                    <a:gd name="T10" fmla="*/ 2420 w 4310"/>
                    <a:gd name="T11" fmla="*/ 90 h 1247"/>
                    <a:gd name="T12" fmla="*/ 2970 w 4310"/>
                    <a:gd name="T13" fmla="*/ 1140 h 1247"/>
                    <a:gd name="T14" fmla="*/ 3520 w 4310"/>
                    <a:gd name="T15" fmla="*/ 90 h 1247"/>
                    <a:gd name="T16" fmla="*/ 4050 w 4310"/>
                    <a:gd name="T17" fmla="*/ 1160 h 1247"/>
                    <a:gd name="T18" fmla="*/ 4310 w 4310"/>
                    <a:gd name="T19" fmla="*/ 610 h 1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310" h="1247">
                      <a:moveTo>
                        <a:pt x="0" y="610"/>
                      </a:moveTo>
                      <a:cubicBezTo>
                        <a:pt x="72" y="305"/>
                        <a:pt x="145" y="0"/>
                        <a:pt x="280" y="90"/>
                      </a:cubicBezTo>
                      <a:cubicBezTo>
                        <a:pt x="415" y="180"/>
                        <a:pt x="632" y="1150"/>
                        <a:pt x="810" y="1150"/>
                      </a:cubicBezTo>
                      <a:cubicBezTo>
                        <a:pt x="988" y="1150"/>
                        <a:pt x="1170" y="88"/>
                        <a:pt x="1350" y="90"/>
                      </a:cubicBezTo>
                      <a:cubicBezTo>
                        <a:pt x="1530" y="92"/>
                        <a:pt x="1712" y="1160"/>
                        <a:pt x="1890" y="1160"/>
                      </a:cubicBezTo>
                      <a:cubicBezTo>
                        <a:pt x="2068" y="1160"/>
                        <a:pt x="2240" y="93"/>
                        <a:pt x="2420" y="90"/>
                      </a:cubicBezTo>
                      <a:cubicBezTo>
                        <a:pt x="2600" y="87"/>
                        <a:pt x="2787" y="1140"/>
                        <a:pt x="2970" y="1140"/>
                      </a:cubicBezTo>
                      <a:cubicBezTo>
                        <a:pt x="3153" y="1140"/>
                        <a:pt x="3340" y="87"/>
                        <a:pt x="3520" y="90"/>
                      </a:cubicBezTo>
                      <a:cubicBezTo>
                        <a:pt x="3700" y="93"/>
                        <a:pt x="3919" y="1073"/>
                        <a:pt x="4050" y="1160"/>
                      </a:cubicBezTo>
                      <a:cubicBezTo>
                        <a:pt x="4181" y="1247"/>
                        <a:pt x="4245" y="928"/>
                        <a:pt x="4310" y="610"/>
                      </a:cubicBez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407561" name="Freeform 9"/>
                <p:cNvSpPr>
                  <a:spLocks/>
                </p:cNvSpPr>
                <p:nvPr/>
              </p:nvSpPr>
              <p:spPr bwMode="auto">
                <a:xfrm>
                  <a:off x="5358" y="6508"/>
                  <a:ext cx="1040" cy="511"/>
                </a:xfrm>
                <a:custGeom>
                  <a:avLst/>
                  <a:gdLst>
                    <a:gd name="T0" fmla="*/ 0 w 4310"/>
                    <a:gd name="T1" fmla="*/ 610 h 1247"/>
                    <a:gd name="T2" fmla="*/ 280 w 4310"/>
                    <a:gd name="T3" fmla="*/ 90 h 1247"/>
                    <a:gd name="T4" fmla="*/ 810 w 4310"/>
                    <a:gd name="T5" fmla="*/ 1150 h 1247"/>
                    <a:gd name="T6" fmla="*/ 1350 w 4310"/>
                    <a:gd name="T7" fmla="*/ 90 h 1247"/>
                    <a:gd name="T8" fmla="*/ 1890 w 4310"/>
                    <a:gd name="T9" fmla="*/ 1160 h 1247"/>
                    <a:gd name="T10" fmla="*/ 2420 w 4310"/>
                    <a:gd name="T11" fmla="*/ 90 h 1247"/>
                    <a:gd name="T12" fmla="*/ 2970 w 4310"/>
                    <a:gd name="T13" fmla="*/ 1140 h 1247"/>
                    <a:gd name="T14" fmla="*/ 3520 w 4310"/>
                    <a:gd name="T15" fmla="*/ 90 h 1247"/>
                    <a:gd name="T16" fmla="*/ 4050 w 4310"/>
                    <a:gd name="T17" fmla="*/ 1160 h 1247"/>
                    <a:gd name="T18" fmla="*/ 4310 w 4310"/>
                    <a:gd name="T19" fmla="*/ 610 h 1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310" h="1247">
                      <a:moveTo>
                        <a:pt x="0" y="610"/>
                      </a:moveTo>
                      <a:cubicBezTo>
                        <a:pt x="72" y="305"/>
                        <a:pt x="145" y="0"/>
                        <a:pt x="280" y="90"/>
                      </a:cubicBezTo>
                      <a:cubicBezTo>
                        <a:pt x="415" y="180"/>
                        <a:pt x="632" y="1150"/>
                        <a:pt x="810" y="1150"/>
                      </a:cubicBezTo>
                      <a:cubicBezTo>
                        <a:pt x="988" y="1150"/>
                        <a:pt x="1170" y="88"/>
                        <a:pt x="1350" y="90"/>
                      </a:cubicBezTo>
                      <a:cubicBezTo>
                        <a:pt x="1530" y="92"/>
                        <a:pt x="1712" y="1160"/>
                        <a:pt x="1890" y="1160"/>
                      </a:cubicBezTo>
                      <a:cubicBezTo>
                        <a:pt x="2068" y="1160"/>
                        <a:pt x="2240" y="93"/>
                        <a:pt x="2420" y="90"/>
                      </a:cubicBezTo>
                      <a:cubicBezTo>
                        <a:pt x="2600" y="87"/>
                        <a:pt x="2787" y="1140"/>
                        <a:pt x="2970" y="1140"/>
                      </a:cubicBezTo>
                      <a:cubicBezTo>
                        <a:pt x="3153" y="1140"/>
                        <a:pt x="3340" y="87"/>
                        <a:pt x="3520" y="90"/>
                      </a:cubicBezTo>
                      <a:cubicBezTo>
                        <a:pt x="3700" y="93"/>
                        <a:pt x="3919" y="1073"/>
                        <a:pt x="4050" y="1160"/>
                      </a:cubicBezTo>
                      <a:cubicBezTo>
                        <a:pt x="4181" y="1247"/>
                        <a:pt x="4245" y="928"/>
                        <a:pt x="4310" y="610"/>
                      </a:cubicBez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407562" name="Freeform 10"/>
                <p:cNvSpPr>
                  <a:spLocks/>
                </p:cNvSpPr>
                <p:nvPr/>
              </p:nvSpPr>
              <p:spPr bwMode="auto">
                <a:xfrm>
                  <a:off x="7773" y="6508"/>
                  <a:ext cx="1040" cy="511"/>
                </a:xfrm>
                <a:custGeom>
                  <a:avLst/>
                  <a:gdLst>
                    <a:gd name="T0" fmla="*/ 0 w 4310"/>
                    <a:gd name="T1" fmla="*/ 610 h 1247"/>
                    <a:gd name="T2" fmla="*/ 280 w 4310"/>
                    <a:gd name="T3" fmla="*/ 90 h 1247"/>
                    <a:gd name="T4" fmla="*/ 810 w 4310"/>
                    <a:gd name="T5" fmla="*/ 1150 h 1247"/>
                    <a:gd name="T6" fmla="*/ 1350 w 4310"/>
                    <a:gd name="T7" fmla="*/ 90 h 1247"/>
                    <a:gd name="T8" fmla="*/ 1890 w 4310"/>
                    <a:gd name="T9" fmla="*/ 1160 h 1247"/>
                    <a:gd name="T10" fmla="*/ 2420 w 4310"/>
                    <a:gd name="T11" fmla="*/ 90 h 1247"/>
                    <a:gd name="T12" fmla="*/ 2970 w 4310"/>
                    <a:gd name="T13" fmla="*/ 1140 h 1247"/>
                    <a:gd name="T14" fmla="*/ 3520 w 4310"/>
                    <a:gd name="T15" fmla="*/ 90 h 1247"/>
                    <a:gd name="T16" fmla="*/ 4050 w 4310"/>
                    <a:gd name="T17" fmla="*/ 1160 h 1247"/>
                    <a:gd name="T18" fmla="*/ 4310 w 4310"/>
                    <a:gd name="T19" fmla="*/ 610 h 1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310" h="1247">
                      <a:moveTo>
                        <a:pt x="0" y="610"/>
                      </a:moveTo>
                      <a:cubicBezTo>
                        <a:pt x="72" y="305"/>
                        <a:pt x="145" y="0"/>
                        <a:pt x="280" y="90"/>
                      </a:cubicBezTo>
                      <a:cubicBezTo>
                        <a:pt x="415" y="180"/>
                        <a:pt x="632" y="1150"/>
                        <a:pt x="810" y="1150"/>
                      </a:cubicBezTo>
                      <a:cubicBezTo>
                        <a:pt x="988" y="1150"/>
                        <a:pt x="1170" y="88"/>
                        <a:pt x="1350" y="90"/>
                      </a:cubicBezTo>
                      <a:cubicBezTo>
                        <a:pt x="1530" y="92"/>
                        <a:pt x="1712" y="1160"/>
                        <a:pt x="1890" y="1160"/>
                      </a:cubicBezTo>
                      <a:cubicBezTo>
                        <a:pt x="2068" y="1160"/>
                        <a:pt x="2240" y="93"/>
                        <a:pt x="2420" y="90"/>
                      </a:cubicBezTo>
                      <a:cubicBezTo>
                        <a:pt x="2600" y="87"/>
                        <a:pt x="2787" y="1140"/>
                        <a:pt x="2970" y="1140"/>
                      </a:cubicBezTo>
                      <a:cubicBezTo>
                        <a:pt x="3153" y="1140"/>
                        <a:pt x="3340" y="87"/>
                        <a:pt x="3520" y="90"/>
                      </a:cubicBezTo>
                      <a:cubicBezTo>
                        <a:pt x="3700" y="93"/>
                        <a:pt x="3919" y="1073"/>
                        <a:pt x="4050" y="1160"/>
                      </a:cubicBezTo>
                      <a:cubicBezTo>
                        <a:pt x="4181" y="1247"/>
                        <a:pt x="4245" y="928"/>
                        <a:pt x="4310" y="610"/>
                      </a:cubicBez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AU"/>
                </a:p>
              </p:txBody>
            </p:sp>
          </p:grpSp>
        </p:grpSp>
        <p:grpSp>
          <p:nvGrpSpPr>
            <p:cNvPr id="407563" name="Group 11"/>
            <p:cNvGrpSpPr>
              <a:grpSpLocks/>
            </p:cNvGrpSpPr>
            <p:nvPr/>
          </p:nvGrpSpPr>
          <p:grpSpPr bwMode="auto">
            <a:xfrm>
              <a:off x="4498" y="3122"/>
              <a:ext cx="343" cy="140"/>
              <a:chOff x="9046" y="6508"/>
              <a:chExt cx="633" cy="195"/>
            </a:xfrm>
          </p:grpSpPr>
          <p:sp>
            <p:nvSpPr>
              <p:cNvPr id="407564" name="Line 12"/>
              <p:cNvSpPr>
                <a:spLocks noChangeShapeType="1"/>
              </p:cNvSpPr>
              <p:nvPr/>
            </p:nvSpPr>
            <p:spPr bwMode="auto">
              <a:xfrm>
                <a:off x="9046" y="6607"/>
                <a:ext cx="387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sm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graphicFrame>
            <p:nvGraphicFramePr>
              <p:cNvPr id="407565" name="Object 13"/>
              <p:cNvGraphicFramePr>
                <a:graphicFrameLocks noChangeAspect="1"/>
              </p:cNvGraphicFramePr>
              <p:nvPr/>
            </p:nvGraphicFramePr>
            <p:xfrm>
              <a:off x="9439" y="6508"/>
              <a:ext cx="240" cy="195"/>
            </p:xfrm>
            <a:graphic>
              <a:graphicData uri="http://schemas.openxmlformats.org/presentationml/2006/ole">
                <p:oleObj spid="_x0000_s407599" name="Equation" r:id="rId3" imgW="152202" imgH="126835" progId="Equation.3">
                  <p:embed/>
                </p:oleObj>
              </a:graphicData>
            </a:graphic>
          </p:graphicFrame>
        </p:grpSp>
        <p:grpSp>
          <p:nvGrpSpPr>
            <p:cNvPr id="407566" name="Group 14"/>
            <p:cNvGrpSpPr>
              <a:grpSpLocks/>
            </p:cNvGrpSpPr>
            <p:nvPr/>
          </p:nvGrpSpPr>
          <p:grpSpPr bwMode="auto">
            <a:xfrm>
              <a:off x="665" y="3122"/>
              <a:ext cx="348" cy="140"/>
              <a:chOff x="1981" y="6508"/>
              <a:chExt cx="641" cy="195"/>
            </a:xfrm>
          </p:grpSpPr>
          <p:sp>
            <p:nvSpPr>
              <p:cNvPr id="407567" name="Line 15"/>
              <p:cNvSpPr>
                <a:spLocks noChangeShapeType="1"/>
              </p:cNvSpPr>
              <p:nvPr/>
            </p:nvSpPr>
            <p:spPr bwMode="auto">
              <a:xfrm flipH="1" flipV="1">
                <a:off x="2226" y="6606"/>
                <a:ext cx="396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sm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graphicFrame>
            <p:nvGraphicFramePr>
              <p:cNvPr id="407568" name="Object 16"/>
              <p:cNvGraphicFramePr>
                <a:graphicFrameLocks noChangeAspect="1"/>
              </p:cNvGraphicFramePr>
              <p:nvPr/>
            </p:nvGraphicFramePr>
            <p:xfrm>
              <a:off x="1981" y="6508"/>
              <a:ext cx="240" cy="195"/>
            </p:xfrm>
            <a:graphic>
              <a:graphicData uri="http://schemas.openxmlformats.org/presentationml/2006/ole">
                <p:oleObj spid="_x0000_s407600" name="Equation" r:id="rId4" imgW="152202" imgH="126835" progId="Equation.3">
                  <p:embed/>
                </p:oleObj>
              </a:graphicData>
            </a:graphic>
          </p:graphicFrame>
        </p:grpSp>
        <p:grpSp>
          <p:nvGrpSpPr>
            <p:cNvPr id="407569" name="Group 17"/>
            <p:cNvGrpSpPr>
              <a:grpSpLocks/>
            </p:cNvGrpSpPr>
            <p:nvPr/>
          </p:nvGrpSpPr>
          <p:grpSpPr bwMode="auto">
            <a:xfrm>
              <a:off x="942" y="2795"/>
              <a:ext cx="896" cy="215"/>
              <a:chOff x="2492" y="6055"/>
              <a:chExt cx="1652" cy="298"/>
            </a:xfrm>
          </p:grpSpPr>
          <p:grpSp>
            <p:nvGrpSpPr>
              <p:cNvPr id="407570" name="Group 18"/>
              <p:cNvGrpSpPr>
                <a:grpSpLocks/>
              </p:cNvGrpSpPr>
              <p:nvPr/>
            </p:nvGrpSpPr>
            <p:grpSpPr bwMode="auto">
              <a:xfrm>
                <a:off x="2492" y="6061"/>
                <a:ext cx="440" cy="292"/>
                <a:chOff x="2492" y="6061"/>
                <a:chExt cx="440" cy="292"/>
              </a:xfrm>
            </p:grpSpPr>
            <p:sp>
              <p:nvSpPr>
                <p:cNvPr id="407571" name="Line 19"/>
                <p:cNvSpPr>
                  <a:spLocks noChangeShapeType="1"/>
                </p:cNvSpPr>
                <p:nvPr/>
              </p:nvSpPr>
              <p:spPr bwMode="auto">
                <a:xfrm>
                  <a:off x="2932" y="6061"/>
                  <a:ext cx="0" cy="292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407572" name="Line 20"/>
                <p:cNvSpPr>
                  <a:spLocks noChangeShapeType="1"/>
                </p:cNvSpPr>
                <p:nvPr/>
              </p:nvSpPr>
              <p:spPr bwMode="auto">
                <a:xfrm>
                  <a:off x="2492" y="6210"/>
                  <a:ext cx="433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sm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AU"/>
                </a:p>
              </p:txBody>
            </p:sp>
          </p:grpSp>
          <p:graphicFrame>
            <p:nvGraphicFramePr>
              <p:cNvPr id="407573" name="Object 21"/>
              <p:cNvGraphicFramePr>
                <a:graphicFrameLocks noChangeAspect="1"/>
              </p:cNvGraphicFramePr>
              <p:nvPr/>
            </p:nvGraphicFramePr>
            <p:xfrm>
              <a:off x="3213" y="6101"/>
              <a:ext cx="201" cy="219"/>
            </p:xfrm>
            <a:graphic>
              <a:graphicData uri="http://schemas.openxmlformats.org/presentationml/2006/ole">
                <p:oleObj spid="_x0000_s407601" name="Equation" r:id="rId5" imgW="126835" imgH="139518" progId="Equation.3">
                  <p:embed/>
                </p:oleObj>
              </a:graphicData>
            </a:graphic>
          </p:graphicFrame>
          <p:grpSp>
            <p:nvGrpSpPr>
              <p:cNvPr id="407574" name="Group 22"/>
              <p:cNvGrpSpPr>
                <a:grpSpLocks/>
              </p:cNvGrpSpPr>
              <p:nvPr/>
            </p:nvGrpSpPr>
            <p:grpSpPr bwMode="auto">
              <a:xfrm flipH="1">
                <a:off x="3704" y="6055"/>
                <a:ext cx="440" cy="292"/>
                <a:chOff x="2492" y="6061"/>
                <a:chExt cx="440" cy="292"/>
              </a:xfrm>
            </p:grpSpPr>
            <p:sp>
              <p:nvSpPr>
                <p:cNvPr id="407575" name="Line 23"/>
                <p:cNvSpPr>
                  <a:spLocks noChangeShapeType="1"/>
                </p:cNvSpPr>
                <p:nvPr/>
              </p:nvSpPr>
              <p:spPr bwMode="auto">
                <a:xfrm>
                  <a:off x="2932" y="6061"/>
                  <a:ext cx="0" cy="292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407576" name="Line 24"/>
                <p:cNvSpPr>
                  <a:spLocks noChangeShapeType="1"/>
                </p:cNvSpPr>
                <p:nvPr/>
              </p:nvSpPr>
              <p:spPr bwMode="auto">
                <a:xfrm>
                  <a:off x="2492" y="6210"/>
                  <a:ext cx="433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sm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AU"/>
                </a:p>
              </p:txBody>
            </p:sp>
          </p:grpSp>
        </p:grpSp>
        <p:graphicFrame>
          <p:nvGraphicFramePr>
            <p:cNvPr id="407578" name="Object 26"/>
            <p:cNvGraphicFramePr>
              <a:graphicFrameLocks noChangeAspect="1"/>
            </p:cNvGraphicFramePr>
            <p:nvPr/>
          </p:nvGraphicFramePr>
          <p:xfrm>
            <a:off x="3253" y="2672"/>
            <a:ext cx="393" cy="487"/>
          </p:xfrm>
          <a:graphic>
            <a:graphicData uri="http://schemas.openxmlformats.org/presentationml/2006/ole">
              <p:oleObj spid="_x0000_s407602" name="Equation" r:id="rId6" imgW="457200" imgH="431800" progId="Equation.3">
                <p:embed/>
              </p:oleObj>
            </a:graphicData>
          </a:graphic>
        </p:graphicFrame>
        <p:grpSp>
          <p:nvGrpSpPr>
            <p:cNvPr id="407579" name="Group 27"/>
            <p:cNvGrpSpPr>
              <a:grpSpLocks/>
            </p:cNvGrpSpPr>
            <p:nvPr/>
          </p:nvGrpSpPr>
          <p:grpSpPr bwMode="auto">
            <a:xfrm>
              <a:off x="3854" y="2798"/>
              <a:ext cx="239" cy="210"/>
              <a:chOff x="2492" y="6061"/>
              <a:chExt cx="440" cy="292"/>
            </a:xfrm>
          </p:grpSpPr>
          <p:sp>
            <p:nvSpPr>
              <p:cNvPr id="407580" name="Line 28"/>
              <p:cNvSpPr>
                <a:spLocks noChangeShapeType="1"/>
              </p:cNvSpPr>
              <p:nvPr/>
            </p:nvSpPr>
            <p:spPr bwMode="auto">
              <a:xfrm>
                <a:off x="2932" y="6061"/>
                <a:ext cx="0" cy="29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407581" name="Line 29"/>
              <p:cNvSpPr>
                <a:spLocks noChangeShapeType="1"/>
              </p:cNvSpPr>
              <p:nvPr/>
            </p:nvSpPr>
            <p:spPr bwMode="auto">
              <a:xfrm>
                <a:off x="2492" y="6210"/>
                <a:ext cx="43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sm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</p:grpSp>
        <p:grpSp>
          <p:nvGrpSpPr>
            <p:cNvPr id="407582" name="Group 30"/>
            <p:cNvGrpSpPr>
              <a:grpSpLocks/>
            </p:cNvGrpSpPr>
            <p:nvPr/>
          </p:nvGrpSpPr>
          <p:grpSpPr bwMode="auto">
            <a:xfrm flipH="1">
              <a:off x="2785" y="2804"/>
              <a:ext cx="239" cy="210"/>
              <a:chOff x="2492" y="6061"/>
              <a:chExt cx="440" cy="292"/>
            </a:xfrm>
          </p:grpSpPr>
          <p:sp>
            <p:nvSpPr>
              <p:cNvPr id="407583" name="Line 31"/>
              <p:cNvSpPr>
                <a:spLocks noChangeShapeType="1"/>
              </p:cNvSpPr>
              <p:nvPr/>
            </p:nvSpPr>
            <p:spPr bwMode="auto">
              <a:xfrm>
                <a:off x="2932" y="6061"/>
                <a:ext cx="0" cy="29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407584" name="Line 32"/>
              <p:cNvSpPr>
                <a:spLocks noChangeShapeType="1"/>
              </p:cNvSpPr>
              <p:nvPr/>
            </p:nvSpPr>
            <p:spPr bwMode="auto">
              <a:xfrm>
                <a:off x="2492" y="6210"/>
                <a:ext cx="43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sm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</p:grpSp>
        <p:grpSp>
          <p:nvGrpSpPr>
            <p:cNvPr id="407585" name="Group 33"/>
            <p:cNvGrpSpPr>
              <a:grpSpLocks/>
            </p:cNvGrpSpPr>
            <p:nvPr/>
          </p:nvGrpSpPr>
          <p:grpSpPr bwMode="auto">
            <a:xfrm>
              <a:off x="2471" y="3497"/>
              <a:ext cx="957" cy="320"/>
              <a:chOff x="5851" y="7014"/>
              <a:chExt cx="1764" cy="444"/>
            </a:xfrm>
          </p:grpSpPr>
          <p:grpSp>
            <p:nvGrpSpPr>
              <p:cNvPr id="407586" name="Group 34"/>
              <p:cNvGrpSpPr>
                <a:grpSpLocks/>
              </p:cNvGrpSpPr>
              <p:nvPr/>
            </p:nvGrpSpPr>
            <p:grpSpPr bwMode="auto">
              <a:xfrm>
                <a:off x="5851" y="7014"/>
                <a:ext cx="440" cy="292"/>
                <a:chOff x="2492" y="6061"/>
                <a:chExt cx="440" cy="292"/>
              </a:xfrm>
            </p:grpSpPr>
            <p:sp>
              <p:nvSpPr>
                <p:cNvPr id="407587" name="Line 35"/>
                <p:cNvSpPr>
                  <a:spLocks noChangeShapeType="1"/>
                </p:cNvSpPr>
                <p:nvPr/>
              </p:nvSpPr>
              <p:spPr bwMode="auto">
                <a:xfrm>
                  <a:off x="2932" y="6061"/>
                  <a:ext cx="0" cy="292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407588" name="Line 36"/>
                <p:cNvSpPr>
                  <a:spLocks noChangeShapeType="1"/>
                </p:cNvSpPr>
                <p:nvPr/>
              </p:nvSpPr>
              <p:spPr bwMode="auto">
                <a:xfrm>
                  <a:off x="2492" y="6210"/>
                  <a:ext cx="433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sm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AU"/>
                </a:p>
              </p:txBody>
            </p:sp>
          </p:grpSp>
          <p:graphicFrame>
            <p:nvGraphicFramePr>
              <p:cNvPr id="407589" name="Object 37"/>
              <p:cNvGraphicFramePr>
                <a:graphicFrameLocks noChangeAspect="1"/>
              </p:cNvGraphicFramePr>
              <p:nvPr/>
            </p:nvGraphicFramePr>
            <p:xfrm>
              <a:off x="6752" y="7100"/>
              <a:ext cx="863" cy="358"/>
            </p:xfrm>
            <a:graphic>
              <a:graphicData uri="http://schemas.openxmlformats.org/presentationml/2006/ole">
                <p:oleObj spid="_x0000_s407603" name="Equation" r:id="rId7" imgW="545863" imgH="228501" progId="Equation.3">
                  <p:embed/>
                </p:oleObj>
              </a:graphicData>
            </a:graphic>
          </p:graphicFrame>
          <p:grpSp>
            <p:nvGrpSpPr>
              <p:cNvPr id="407590" name="Group 38"/>
              <p:cNvGrpSpPr>
                <a:grpSpLocks/>
              </p:cNvGrpSpPr>
              <p:nvPr/>
            </p:nvGrpSpPr>
            <p:grpSpPr bwMode="auto">
              <a:xfrm flipH="1">
                <a:off x="6562" y="7015"/>
                <a:ext cx="440" cy="292"/>
                <a:chOff x="2492" y="6061"/>
                <a:chExt cx="440" cy="292"/>
              </a:xfrm>
            </p:grpSpPr>
            <p:sp>
              <p:nvSpPr>
                <p:cNvPr id="407591" name="Line 39"/>
                <p:cNvSpPr>
                  <a:spLocks noChangeShapeType="1"/>
                </p:cNvSpPr>
                <p:nvPr/>
              </p:nvSpPr>
              <p:spPr bwMode="auto">
                <a:xfrm>
                  <a:off x="2932" y="6061"/>
                  <a:ext cx="0" cy="292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407592" name="Line 40"/>
                <p:cNvSpPr>
                  <a:spLocks noChangeShapeType="1"/>
                </p:cNvSpPr>
                <p:nvPr/>
              </p:nvSpPr>
              <p:spPr bwMode="auto">
                <a:xfrm>
                  <a:off x="2492" y="6210"/>
                  <a:ext cx="433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sm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AU"/>
                </a:p>
              </p:txBody>
            </p:sp>
          </p:grpSp>
        </p:grpSp>
      </p:grpSp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1147DD-7BD2-4A2D-BA44-5199092763D5}" type="slidenum">
              <a:rPr lang="en-AU" altLang="en-US"/>
              <a:pPr/>
              <a:t>4</a:t>
            </a:fld>
            <a:endParaRPr lang="en-AU" altLang="en-US"/>
          </a:p>
        </p:txBody>
      </p:sp>
      <p:sp>
        <p:nvSpPr>
          <p:cNvPr id="3665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19113" y="228600"/>
            <a:ext cx="7772400" cy="60960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Spatial Processing</a:t>
            </a:r>
          </a:p>
        </p:txBody>
      </p:sp>
      <p:sp>
        <p:nvSpPr>
          <p:cNvPr id="366596" name="Rectangle 4"/>
          <p:cNvSpPr>
            <a:spLocks noChangeArrowheads="1"/>
          </p:cNvSpPr>
          <p:nvPr/>
        </p:nvSpPr>
        <p:spPr bwMode="auto">
          <a:xfrm>
            <a:off x="519113" y="1143000"/>
            <a:ext cx="76200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Typically beamformer</a:t>
            </a:r>
          </a:p>
        </p:txBody>
      </p:sp>
      <p:grpSp>
        <p:nvGrpSpPr>
          <p:cNvPr id="366632" name="Group 40"/>
          <p:cNvGrpSpPr>
            <a:grpSpLocks/>
          </p:cNvGrpSpPr>
          <p:nvPr/>
        </p:nvGrpSpPr>
        <p:grpSpPr bwMode="auto">
          <a:xfrm>
            <a:off x="1481138" y="2000250"/>
            <a:ext cx="6062662" cy="3486150"/>
            <a:chOff x="933" y="1260"/>
            <a:chExt cx="3504" cy="1867"/>
          </a:xfrm>
        </p:grpSpPr>
        <p:sp>
          <p:nvSpPr>
            <p:cNvPr id="366598" name="Line 6"/>
            <p:cNvSpPr>
              <a:spLocks noChangeShapeType="1"/>
            </p:cNvSpPr>
            <p:nvPr/>
          </p:nvSpPr>
          <p:spPr bwMode="auto">
            <a:xfrm>
              <a:off x="2725" y="2798"/>
              <a:ext cx="0" cy="32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66620" name="Oval 28"/>
            <p:cNvSpPr>
              <a:spLocks noChangeArrowheads="1"/>
            </p:cNvSpPr>
            <p:nvPr/>
          </p:nvSpPr>
          <p:spPr bwMode="auto">
            <a:xfrm>
              <a:off x="933" y="2469"/>
              <a:ext cx="3504" cy="329"/>
            </a:xfrm>
            <a:prstGeom prst="ellipse">
              <a:avLst/>
            </a:prstGeom>
            <a:solidFill>
              <a:srgbClr val="33CC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66621" name="Line 29"/>
            <p:cNvSpPr>
              <a:spLocks noChangeShapeType="1"/>
            </p:cNvSpPr>
            <p:nvPr/>
          </p:nvSpPr>
          <p:spPr bwMode="auto">
            <a:xfrm>
              <a:off x="3146" y="2027"/>
              <a:ext cx="397" cy="0"/>
            </a:xfrm>
            <a:prstGeom prst="line">
              <a:avLst/>
            </a:prstGeom>
            <a:noFill/>
            <a:ln w="57150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66622" name="Text Box 30"/>
            <p:cNvSpPr txBox="1">
              <a:spLocks noChangeArrowheads="1"/>
            </p:cNvSpPr>
            <p:nvPr/>
          </p:nvSpPr>
          <p:spPr bwMode="auto">
            <a:xfrm>
              <a:off x="1568" y="1460"/>
              <a:ext cx="706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AU" altLang="en-US"/>
                <a:t>x</a:t>
              </a:r>
              <a:r>
                <a:rPr lang="en-AU" altLang="en-US" baseline="-25000"/>
                <a:t>0</a:t>
              </a:r>
              <a:r>
                <a:rPr lang="en-AU" altLang="en-US"/>
                <a:t>[k]</a:t>
              </a:r>
              <a:endParaRPr lang="en-AU" altLang="en-US" sz="2400"/>
            </a:p>
          </p:txBody>
        </p:sp>
        <p:grpSp>
          <p:nvGrpSpPr>
            <p:cNvPr id="366630" name="Group 38"/>
            <p:cNvGrpSpPr>
              <a:grpSpLocks/>
            </p:cNvGrpSpPr>
            <p:nvPr/>
          </p:nvGrpSpPr>
          <p:grpSpPr bwMode="auto">
            <a:xfrm>
              <a:off x="2274" y="1260"/>
              <a:ext cx="704" cy="1209"/>
              <a:chOff x="2274" y="1260"/>
              <a:chExt cx="704" cy="1209"/>
            </a:xfrm>
          </p:grpSpPr>
          <p:sp>
            <p:nvSpPr>
              <p:cNvPr id="366619" name="Line 27"/>
              <p:cNvSpPr>
                <a:spLocks noChangeShapeType="1"/>
              </p:cNvSpPr>
              <p:nvPr/>
            </p:nvSpPr>
            <p:spPr bwMode="auto">
              <a:xfrm>
                <a:off x="2472" y="2165"/>
                <a:ext cx="0" cy="30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AU"/>
              </a:p>
            </p:txBody>
          </p:sp>
          <p:grpSp>
            <p:nvGrpSpPr>
              <p:cNvPr id="366627" name="Group 35"/>
              <p:cNvGrpSpPr>
                <a:grpSpLocks/>
              </p:cNvGrpSpPr>
              <p:nvPr/>
            </p:nvGrpSpPr>
            <p:grpSpPr bwMode="auto">
              <a:xfrm>
                <a:off x="2274" y="1260"/>
                <a:ext cx="704" cy="905"/>
                <a:chOff x="2274" y="1260"/>
                <a:chExt cx="704" cy="905"/>
              </a:xfrm>
            </p:grpSpPr>
            <p:sp>
              <p:nvSpPr>
                <p:cNvPr id="366614" name="AutoShape 22"/>
                <p:cNvSpPr>
                  <a:spLocks noChangeArrowheads="1"/>
                </p:cNvSpPr>
                <p:nvPr/>
              </p:nvSpPr>
              <p:spPr bwMode="auto">
                <a:xfrm rot="5400000" flipV="1">
                  <a:off x="2373" y="1205"/>
                  <a:ext cx="200" cy="309"/>
                </a:xfrm>
                <a:prstGeom prst="homePlate">
                  <a:avLst>
                    <a:gd name="adj" fmla="val 25000"/>
                  </a:avLst>
                </a:prstGeom>
                <a:solidFill>
                  <a:srgbClr val="33CCFF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AU"/>
                </a:p>
              </p:txBody>
            </p:sp>
            <p:sp>
              <p:nvSpPr>
                <p:cNvPr id="366615" name="Line 23"/>
                <p:cNvSpPr>
                  <a:spLocks noChangeShapeType="1"/>
                </p:cNvSpPr>
                <p:nvPr/>
              </p:nvSpPr>
              <p:spPr bwMode="auto">
                <a:xfrm>
                  <a:off x="2472" y="1460"/>
                  <a:ext cx="0" cy="37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AU"/>
                </a:p>
              </p:txBody>
            </p:sp>
            <p:sp>
              <p:nvSpPr>
                <p:cNvPr id="366616" name="Oval 24"/>
                <p:cNvSpPr>
                  <a:spLocks noChangeArrowheads="1"/>
                </p:cNvSpPr>
                <p:nvPr/>
              </p:nvSpPr>
              <p:spPr bwMode="auto">
                <a:xfrm>
                  <a:off x="2274" y="1836"/>
                  <a:ext cx="386" cy="329"/>
                </a:xfrm>
                <a:prstGeom prst="ellipse">
                  <a:avLst/>
                </a:prstGeom>
                <a:solidFill>
                  <a:srgbClr val="00CCFF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/>
                  <a:r>
                    <a:rPr lang="en-AU" altLang="en-US" sz="1600"/>
                    <a:t>X</a:t>
                  </a:r>
                  <a:endParaRPr lang="en-AU" altLang="en-US" sz="2400"/>
                </a:p>
              </p:txBody>
            </p:sp>
            <p:sp>
              <p:nvSpPr>
                <p:cNvPr id="366617" name="Line 25"/>
                <p:cNvSpPr>
                  <a:spLocks noChangeShapeType="1"/>
                </p:cNvSpPr>
                <p:nvPr/>
              </p:nvSpPr>
              <p:spPr bwMode="auto">
                <a:xfrm flipH="1">
                  <a:off x="2660" y="2027"/>
                  <a:ext cx="269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AU"/>
                </a:p>
              </p:txBody>
            </p:sp>
            <p:sp>
              <p:nvSpPr>
                <p:cNvPr id="366618" name="Text Box 26"/>
                <p:cNvSpPr txBox="1">
                  <a:spLocks noChangeArrowheads="1"/>
                </p:cNvSpPr>
                <p:nvPr/>
              </p:nvSpPr>
              <p:spPr bwMode="auto">
                <a:xfrm>
                  <a:off x="2728" y="1793"/>
                  <a:ext cx="250" cy="14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lang="en-AU" altLang="en-US" sz="1200" dirty="0" smtClean="0"/>
                    <a:t>W</a:t>
                  </a:r>
                  <a:r>
                    <a:rPr lang="en-AU" altLang="en-US" sz="1200" baseline="-25000" dirty="0" smtClean="0"/>
                    <a:t>1</a:t>
                  </a:r>
                  <a:r>
                    <a:rPr lang="en-AU" altLang="en-US" sz="1200" baseline="30000" dirty="0" smtClean="0"/>
                    <a:t>*</a:t>
                  </a:r>
                  <a:endParaRPr lang="en-AU" altLang="en-US" sz="2400" baseline="30000" dirty="0"/>
                </a:p>
              </p:txBody>
            </p:sp>
            <p:sp>
              <p:nvSpPr>
                <p:cNvPr id="366623" name="Text Box 31"/>
                <p:cNvSpPr txBox="1">
                  <a:spLocks noChangeArrowheads="1"/>
                </p:cNvSpPr>
                <p:nvPr/>
              </p:nvSpPr>
              <p:spPr bwMode="auto">
                <a:xfrm>
                  <a:off x="2520" y="1460"/>
                  <a:ext cx="310" cy="16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lang="en-AU" altLang="en-US"/>
                    <a:t>x</a:t>
                  </a:r>
                  <a:r>
                    <a:rPr lang="en-AU" altLang="en-US" baseline="-25000"/>
                    <a:t>1</a:t>
                  </a:r>
                  <a:r>
                    <a:rPr lang="en-AU" altLang="en-US"/>
                    <a:t>[k]</a:t>
                  </a:r>
                  <a:endParaRPr lang="en-AU" altLang="en-US" sz="2400"/>
                </a:p>
              </p:txBody>
            </p:sp>
          </p:grpSp>
        </p:grpSp>
        <p:grpSp>
          <p:nvGrpSpPr>
            <p:cNvPr id="366629" name="Group 37"/>
            <p:cNvGrpSpPr>
              <a:grpSpLocks/>
            </p:cNvGrpSpPr>
            <p:nvPr/>
          </p:nvGrpSpPr>
          <p:grpSpPr bwMode="auto">
            <a:xfrm>
              <a:off x="3552" y="1260"/>
              <a:ext cx="716" cy="1209"/>
              <a:chOff x="3552" y="1260"/>
              <a:chExt cx="716" cy="1209"/>
            </a:xfrm>
          </p:grpSpPr>
          <p:sp>
            <p:nvSpPr>
              <p:cNvPr id="366607" name="AutoShape 15"/>
              <p:cNvSpPr>
                <a:spLocks noChangeArrowheads="1"/>
              </p:cNvSpPr>
              <p:nvPr/>
            </p:nvSpPr>
            <p:spPr bwMode="auto">
              <a:xfrm rot="5400000" flipV="1">
                <a:off x="3651" y="1205"/>
                <a:ext cx="200" cy="309"/>
              </a:xfrm>
              <a:prstGeom prst="homePlate">
                <a:avLst>
                  <a:gd name="adj" fmla="val 25000"/>
                </a:avLst>
              </a:prstGeom>
              <a:solidFill>
                <a:srgbClr val="33CCFF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366608" name="Line 16"/>
              <p:cNvSpPr>
                <a:spLocks noChangeShapeType="1"/>
              </p:cNvSpPr>
              <p:nvPr/>
            </p:nvSpPr>
            <p:spPr bwMode="auto">
              <a:xfrm>
                <a:off x="3750" y="1460"/>
                <a:ext cx="0" cy="37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366609" name="Oval 17"/>
              <p:cNvSpPr>
                <a:spLocks noChangeArrowheads="1"/>
              </p:cNvSpPr>
              <p:nvPr/>
            </p:nvSpPr>
            <p:spPr bwMode="auto">
              <a:xfrm>
                <a:off x="3552" y="1836"/>
                <a:ext cx="386" cy="329"/>
              </a:xfrm>
              <a:prstGeom prst="ellipse">
                <a:avLst/>
              </a:prstGeom>
              <a:solidFill>
                <a:srgbClr val="00CC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AU" altLang="en-US" sz="1600"/>
                  <a:t>X</a:t>
                </a:r>
                <a:endParaRPr lang="en-AU" altLang="en-US" sz="2400"/>
              </a:p>
            </p:txBody>
          </p:sp>
          <p:sp>
            <p:nvSpPr>
              <p:cNvPr id="366610" name="Line 18"/>
              <p:cNvSpPr>
                <a:spLocks noChangeShapeType="1"/>
              </p:cNvSpPr>
              <p:nvPr/>
            </p:nvSpPr>
            <p:spPr bwMode="auto">
              <a:xfrm flipH="1">
                <a:off x="3938" y="2027"/>
                <a:ext cx="27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366611" name="Text Box 19"/>
              <p:cNvSpPr txBox="1">
                <a:spLocks noChangeArrowheads="1"/>
              </p:cNvSpPr>
              <p:nvPr/>
            </p:nvSpPr>
            <p:spPr bwMode="auto">
              <a:xfrm>
                <a:off x="4005" y="1793"/>
                <a:ext cx="263" cy="14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AU" altLang="en-US" sz="1200" dirty="0" smtClean="0"/>
                  <a:t>W</a:t>
                </a:r>
                <a:r>
                  <a:rPr lang="en-AU" altLang="en-US" sz="1200" baseline="-25000" dirty="0" smtClean="0"/>
                  <a:t>N</a:t>
                </a:r>
                <a:r>
                  <a:rPr lang="en-AU" altLang="en-US" sz="1200" baseline="30000" dirty="0" smtClean="0"/>
                  <a:t>*</a:t>
                </a:r>
                <a:endParaRPr lang="en-AU" altLang="en-US" sz="2400" baseline="30000" dirty="0"/>
              </a:p>
            </p:txBody>
          </p:sp>
          <p:sp>
            <p:nvSpPr>
              <p:cNvPr id="366612" name="Line 20"/>
              <p:cNvSpPr>
                <a:spLocks noChangeShapeType="1"/>
              </p:cNvSpPr>
              <p:nvPr/>
            </p:nvSpPr>
            <p:spPr bwMode="auto">
              <a:xfrm>
                <a:off x="3750" y="2165"/>
                <a:ext cx="0" cy="30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366624" name="Text Box 32"/>
              <p:cNvSpPr txBox="1">
                <a:spLocks noChangeArrowheads="1"/>
              </p:cNvSpPr>
              <p:nvPr/>
            </p:nvSpPr>
            <p:spPr bwMode="auto">
              <a:xfrm>
                <a:off x="3794" y="1486"/>
                <a:ext cx="325" cy="16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AU" altLang="en-US"/>
                  <a:t>x</a:t>
                </a:r>
                <a:r>
                  <a:rPr lang="en-AU" altLang="en-US" baseline="-25000"/>
                  <a:t>N</a:t>
                </a:r>
                <a:r>
                  <a:rPr lang="en-AU" altLang="en-US"/>
                  <a:t>[k]</a:t>
                </a:r>
                <a:endParaRPr lang="en-AU" altLang="en-US" sz="2400"/>
              </a:p>
            </p:txBody>
          </p:sp>
        </p:grpSp>
        <p:sp>
          <p:nvSpPr>
            <p:cNvPr id="366625" name="Text Box 33"/>
            <p:cNvSpPr txBox="1">
              <a:spLocks noChangeArrowheads="1"/>
            </p:cNvSpPr>
            <p:nvPr/>
          </p:nvSpPr>
          <p:spPr bwMode="auto">
            <a:xfrm>
              <a:off x="2808" y="2892"/>
              <a:ext cx="277" cy="1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AU" altLang="en-US"/>
                <a:t>y[k]</a:t>
              </a:r>
            </a:p>
          </p:txBody>
        </p:sp>
        <p:grpSp>
          <p:nvGrpSpPr>
            <p:cNvPr id="366631" name="Group 39"/>
            <p:cNvGrpSpPr>
              <a:grpSpLocks/>
            </p:cNvGrpSpPr>
            <p:nvPr/>
          </p:nvGrpSpPr>
          <p:grpSpPr bwMode="auto">
            <a:xfrm>
              <a:off x="1388" y="1260"/>
              <a:ext cx="703" cy="1209"/>
              <a:chOff x="1388" y="1260"/>
              <a:chExt cx="703" cy="1209"/>
            </a:xfrm>
          </p:grpSpPr>
          <p:sp>
            <p:nvSpPr>
              <p:cNvPr id="366600" name="AutoShape 8"/>
              <p:cNvSpPr>
                <a:spLocks noChangeArrowheads="1"/>
              </p:cNvSpPr>
              <p:nvPr/>
            </p:nvSpPr>
            <p:spPr bwMode="auto">
              <a:xfrm rot="5400000" flipV="1">
                <a:off x="1487" y="1205"/>
                <a:ext cx="200" cy="309"/>
              </a:xfrm>
              <a:prstGeom prst="homePlate">
                <a:avLst>
                  <a:gd name="adj" fmla="val 25000"/>
                </a:avLst>
              </a:prstGeom>
              <a:solidFill>
                <a:srgbClr val="33CCFF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366601" name="Line 9"/>
              <p:cNvSpPr>
                <a:spLocks noChangeShapeType="1"/>
              </p:cNvSpPr>
              <p:nvPr/>
            </p:nvSpPr>
            <p:spPr bwMode="auto">
              <a:xfrm>
                <a:off x="1587" y="1460"/>
                <a:ext cx="0" cy="37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366602" name="Oval 10"/>
              <p:cNvSpPr>
                <a:spLocks noChangeArrowheads="1"/>
              </p:cNvSpPr>
              <p:nvPr/>
            </p:nvSpPr>
            <p:spPr bwMode="auto">
              <a:xfrm>
                <a:off x="1388" y="1836"/>
                <a:ext cx="387" cy="329"/>
              </a:xfrm>
              <a:prstGeom prst="ellipse">
                <a:avLst/>
              </a:prstGeom>
              <a:solidFill>
                <a:srgbClr val="00CC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AU" altLang="en-US" sz="1600"/>
                  <a:t>X</a:t>
                </a:r>
                <a:endParaRPr lang="en-AU" altLang="en-US" sz="2400"/>
              </a:p>
            </p:txBody>
          </p:sp>
          <p:sp>
            <p:nvSpPr>
              <p:cNvPr id="366603" name="Line 11"/>
              <p:cNvSpPr>
                <a:spLocks noChangeShapeType="1"/>
              </p:cNvSpPr>
              <p:nvPr/>
            </p:nvSpPr>
            <p:spPr bwMode="auto">
              <a:xfrm flipH="1">
                <a:off x="1775" y="2027"/>
                <a:ext cx="269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366604" name="Text Box 12"/>
              <p:cNvSpPr txBox="1">
                <a:spLocks noChangeArrowheads="1"/>
              </p:cNvSpPr>
              <p:nvPr/>
            </p:nvSpPr>
            <p:spPr bwMode="auto">
              <a:xfrm>
                <a:off x="1841" y="1793"/>
                <a:ext cx="250" cy="14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AU" altLang="en-US" sz="1200" dirty="0" smtClean="0"/>
                  <a:t>W</a:t>
                </a:r>
                <a:r>
                  <a:rPr lang="en-AU" altLang="en-US" sz="1200" baseline="-25000" dirty="0" smtClean="0"/>
                  <a:t>0</a:t>
                </a:r>
                <a:r>
                  <a:rPr lang="en-AU" altLang="en-US" sz="1200" baseline="30000" dirty="0" smtClean="0"/>
                  <a:t>*</a:t>
                </a:r>
                <a:endParaRPr lang="en-AU" altLang="en-US" sz="2400" baseline="30000" dirty="0"/>
              </a:p>
            </p:txBody>
          </p:sp>
          <p:sp>
            <p:nvSpPr>
              <p:cNvPr id="366605" name="Line 13"/>
              <p:cNvSpPr>
                <a:spLocks noChangeShapeType="1"/>
              </p:cNvSpPr>
              <p:nvPr/>
            </p:nvSpPr>
            <p:spPr bwMode="auto">
              <a:xfrm>
                <a:off x="1587" y="2165"/>
                <a:ext cx="0" cy="30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AU"/>
              </a:p>
            </p:txBody>
          </p:sp>
        </p:grpSp>
      </p:grpSp>
    </p:spTree>
  </p:cSld>
  <p:clrMapOvr>
    <a:masterClrMapping/>
  </p:clrMapOvr>
  <p:transition spd="slow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9780AC-0155-43B7-81E5-FA34A0251CB8}" type="slidenum">
              <a:rPr lang="en-AU" altLang="en-US"/>
              <a:pPr/>
              <a:t>40</a:t>
            </a:fld>
            <a:endParaRPr lang="en-AU" altLang="en-US"/>
          </a:p>
        </p:txBody>
      </p:sp>
      <p:sp>
        <p:nvSpPr>
          <p:cNvPr id="4096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52413"/>
            <a:ext cx="5715000" cy="6619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Pulsed phased array radar</a:t>
            </a:r>
          </a:p>
        </p:txBody>
      </p:sp>
      <p:sp>
        <p:nvSpPr>
          <p:cNvPr id="409603" name="Rectangle 3"/>
          <p:cNvSpPr>
            <a:spLocks noChangeArrowheads="1"/>
          </p:cNvSpPr>
          <p:nvPr/>
        </p:nvSpPr>
        <p:spPr bwMode="auto">
          <a:xfrm>
            <a:off x="161925" y="1066800"/>
            <a:ext cx="8759825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Multiple pulses/multiple antennae</a:t>
            </a:r>
          </a:p>
          <a:p>
            <a:pPr lvl="1"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provide range, doppler and angular information (4-D)</a:t>
            </a:r>
          </a:p>
          <a:p>
            <a:pPr lvl="1"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individual control of amplitude and phase of each antenna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Data cube </a:t>
            </a:r>
          </a:p>
        </p:txBody>
      </p:sp>
      <p:pic>
        <p:nvPicPr>
          <p:cNvPr id="409642" name="Picture 42" descr="Ch6CPI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81200" y="2819400"/>
            <a:ext cx="6000750" cy="3305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337E75-E957-4B90-8D05-BBA634392D68}" type="slidenum">
              <a:rPr lang="en-AU" altLang="en-US"/>
              <a:pPr/>
              <a:t>41</a:t>
            </a:fld>
            <a:endParaRPr lang="en-AU" altLang="en-US"/>
          </a:p>
        </p:txBody>
      </p:sp>
      <p:sp>
        <p:nvSpPr>
          <p:cNvPr id="4126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52413"/>
            <a:ext cx="2362200" cy="6619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Processing</a:t>
            </a:r>
          </a:p>
        </p:txBody>
      </p:sp>
      <p:sp>
        <p:nvSpPr>
          <p:cNvPr id="412675" name="Rectangle 3"/>
          <p:cNvSpPr>
            <a:spLocks noChangeArrowheads="1"/>
          </p:cNvSpPr>
          <p:nvPr/>
        </p:nvSpPr>
        <p:spPr bwMode="auto">
          <a:xfrm>
            <a:off x="161925" y="1066800"/>
            <a:ext cx="8759825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Fast time – range (compression) processing 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For each range slice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	Beamform 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	Fourier transform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For a linear array of 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equispaced receivers</a:t>
            </a:r>
          </a:p>
        </p:txBody>
      </p:sp>
      <p:grpSp>
        <p:nvGrpSpPr>
          <p:cNvPr id="412687" name="Group 15"/>
          <p:cNvGrpSpPr>
            <a:grpSpLocks/>
          </p:cNvGrpSpPr>
          <p:nvPr/>
        </p:nvGrpSpPr>
        <p:grpSpPr bwMode="auto">
          <a:xfrm>
            <a:off x="3021013" y="1657350"/>
            <a:ext cx="5900737" cy="3467100"/>
            <a:chOff x="1467" y="1800"/>
            <a:chExt cx="3717" cy="2184"/>
          </a:xfrm>
        </p:grpSpPr>
        <p:sp>
          <p:nvSpPr>
            <p:cNvPr id="412683" name="Rectangle 11"/>
            <p:cNvSpPr>
              <a:spLocks noChangeArrowheads="1"/>
            </p:cNvSpPr>
            <p:nvPr/>
          </p:nvSpPr>
          <p:spPr bwMode="auto">
            <a:xfrm rot="-5400000">
              <a:off x="1558" y="1848"/>
              <a:ext cx="336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 marL="342900" indent="-342900"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lnSpc>
                  <a:spcPct val="120000"/>
                </a:lnSpc>
                <a:spcBef>
                  <a:spcPct val="20000"/>
                </a:spcBef>
                <a:buClr>
                  <a:srgbClr val="0033CC"/>
                </a:buClr>
                <a:buFont typeface="Wingdings" pitchFamily="2" charset="2"/>
                <a:buNone/>
              </a:pPr>
              <a:r>
                <a:rPr kumimoji="0" lang="en-AU" altLang="en-US" sz="1400" b="1">
                  <a:solidFill>
                    <a:schemeClr val="bg2"/>
                  </a:solidFill>
                  <a:latin typeface="Arial" charset="0"/>
                </a:rPr>
                <a:t>0.5</a:t>
              </a:r>
            </a:p>
          </p:txBody>
        </p:sp>
        <p:sp>
          <p:nvSpPr>
            <p:cNvPr id="412684" name="Rectangle 12"/>
            <p:cNvSpPr>
              <a:spLocks noChangeArrowheads="1"/>
            </p:cNvSpPr>
            <p:nvPr/>
          </p:nvSpPr>
          <p:spPr bwMode="auto">
            <a:xfrm rot="-5400000">
              <a:off x="1558" y="3672"/>
              <a:ext cx="336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 marL="342900" indent="-342900"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lnSpc>
                  <a:spcPct val="120000"/>
                </a:lnSpc>
                <a:spcBef>
                  <a:spcPct val="20000"/>
                </a:spcBef>
                <a:buClr>
                  <a:srgbClr val="0033CC"/>
                </a:buClr>
                <a:buFont typeface="Wingdings" pitchFamily="2" charset="2"/>
                <a:buNone/>
              </a:pPr>
              <a:r>
                <a:rPr kumimoji="0" lang="en-AU" altLang="en-US" sz="1400" b="1">
                  <a:solidFill>
                    <a:schemeClr val="bg2"/>
                  </a:solidFill>
                  <a:latin typeface="Arial" charset="0"/>
                </a:rPr>
                <a:t>-0.5</a:t>
              </a:r>
            </a:p>
          </p:txBody>
        </p:sp>
        <p:grpSp>
          <p:nvGrpSpPr>
            <p:cNvPr id="412686" name="Group 14"/>
            <p:cNvGrpSpPr>
              <a:grpSpLocks/>
            </p:cNvGrpSpPr>
            <p:nvPr/>
          </p:nvGrpSpPr>
          <p:grpSpPr bwMode="auto">
            <a:xfrm>
              <a:off x="1467" y="1968"/>
              <a:ext cx="3717" cy="2016"/>
              <a:chOff x="-96" y="1968"/>
              <a:chExt cx="3768" cy="2088"/>
            </a:xfrm>
          </p:grpSpPr>
          <p:sp>
            <p:nvSpPr>
              <p:cNvPr id="412677" name="Line 5"/>
              <p:cNvSpPr>
                <a:spLocks noChangeShapeType="1"/>
              </p:cNvSpPr>
              <p:nvPr/>
            </p:nvSpPr>
            <p:spPr bwMode="auto">
              <a:xfrm>
                <a:off x="336" y="2880"/>
                <a:ext cx="316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412678" name="Line 6"/>
              <p:cNvSpPr>
                <a:spLocks noChangeShapeType="1"/>
              </p:cNvSpPr>
              <p:nvPr/>
            </p:nvSpPr>
            <p:spPr bwMode="auto">
              <a:xfrm flipV="1">
                <a:off x="1968" y="1968"/>
                <a:ext cx="0" cy="182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412679" name="Rectangle 7"/>
              <p:cNvSpPr>
                <a:spLocks noChangeArrowheads="1"/>
              </p:cNvSpPr>
              <p:nvPr/>
            </p:nvSpPr>
            <p:spPr bwMode="auto">
              <a:xfrm>
                <a:off x="1248" y="3792"/>
                <a:ext cx="1620" cy="2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lvl1pPr marL="342900" indent="-342900">
                  <a:defRPr kumimoji="1"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  <a:spcBef>
                    <a:spcPct val="20000"/>
                  </a:spcBef>
                  <a:buClr>
                    <a:srgbClr val="0033CC"/>
                  </a:buClr>
                  <a:buFont typeface="Wingdings" pitchFamily="2" charset="2"/>
                  <a:buNone/>
                </a:pPr>
                <a:r>
                  <a:rPr kumimoji="0" lang="en-AU" altLang="en-US" sz="1400" b="1">
                    <a:solidFill>
                      <a:schemeClr val="bg2"/>
                    </a:solidFill>
                    <a:latin typeface="Arial" charset="0"/>
                  </a:rPr>
                  <a:t>Wave-vector – z-component</a:t>
                </a:r>
              </a:p>
            </p:txBody>
          </p:sp>
          <p:sp>
            <p:nvSpPr>
              <p:cNvPr id="412680" name="Rectangle 8"/>
              <p:cNvSpPr>
                <a:spLocks noChangeArrowheads="1"/>
              </p:cNvSpPr>
              <p:nvPr/>
            </p:nvSpPr>
            <p:spPr bwMode="auto">
              <a:xfrm>
                <a:off x="336" y="1968"/>
                <a:ext cx="3168" cy="182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412681" name="Rectangle 9"/>
              <p:cNvSpPr>
                <a:spLocks noChangeArrowheads="1"/>
              </p:cNvSpPr>
              <p:nvPr/>
            </p:nvSpPr>
            <p:spPr bwMode="auto">
              <a:xfrm rot="-5400000">
                <a:off x="-552" y="2688"/>
                <a:ext cx="1296" cy="38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lvl1pPr marL="342900" indent="-342900">
                  <a:defRPr kumimoji="1"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 eaLnBrk="1" hangingPunct="1">
                  <a:lnSpc>
                    <a:spcPct val="120000"/>
                  </a:lnSpc>
                  <a:spcBef>
                    <a:spcPct val="20000"/>
                  </a:spcBef>
                  <a:buClr>
                    <a:srgbClr val="0033CC"/>
                  </a:buClr>
                  <a:buFont typeface="Wingdings" pitchFamily="2" charset="2"/>
                  <a:buNone/>
                </a:pPr>
                <a:r>
                  <a:rPr kumimoji="0" lang="en-AU" altLang="en-US" sz="1400" b="1">
                    <a:solidFill>
                      <a:schemeClr val="bg2"/>
                    </a:solidFill>
                    <a:latin typeface="Arial" charset="0"/>
                  </a:rPr>
                  <a:t>Normalised Doppler </a:t>
                </a:r>
              </a:p>
              <a:p>
                <a:pPr algn="ctr" eaLnBrk="1" hangingPunct="1">
                  <a:lnSpc>
                    <a:spcPct val="120000"/>
                  </a:lnSpc>
                  <a:spcBef>
                    <a:spcPct val="20000"/>
                  </a:spcBef>
                  <a:buClr>
                    <a:srgbClr val="0033CC"/>
                  </a:buClr>
                  <a:buFont typeface="Wingdings" pitchFamily="2" charset="2"/>
                  <a:buNone/>
                </a:pPr>
                <a:r>
                  <a:rPr kumimoji="0" lang="en-AU" altLang="en-US" sz="1400" b="1">
                    <a:solidFill>
                      <a:schemeClr val="bg2"/>
                    </a:solidFill>
                    <a:latin typeface="Arial" charset="0"/>
                  </a:rPr>
                  <a:t>frequency</a:t>
                </a:r>
              </a:p>
            </p:txBody>
          </p:sp>
          <p:sp>
            <p:nvSpPr>
              <p:cNvPr id="412682" name="Rectangle 10"/>
              <p:cNvSpPr>
                <a:spLocks noChangeArrowheads="1"/>
              </p:cNvSpPr>
              <p:nvPr/>
            </p:nvSpPr>
            <p:spPr bwMode="auto">
              <a:xfrm>
                <a:off x="3336" y="3816"/>
                <a:ext cx="336" cy="2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lvl1pPr marL="342900" indent="-342900">
                  <a:defRPr kumimoji="1"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  <a:spcBef>
                    <a:spcPct val="20000"/>
                  </a:spcBef>
                  <a:buClr>
                    <a:srgbClr val="0033CC"/>
                  </a:buClr>
                  <a:buFont typeface="Wingdings" pitchFamily="2" charset="2"/>
                  <a:buNone/>
                </a:pPr>
                <a:r>
                  <a:rPr kumimoji="0" lang="en-AU" altLang="en-US" sz="1400" b="1">
                    <a:solidFill>
                      <a:schemeClr val="bg2"/>
                    </a:solidFill>
                    <a:latin typeface="Arial" charset="0"/>
                  </a:rPr>
                  <a:t>0.5</a:t>
                </a:r>
              </a:p>
            </p:txBody>
          </p:sp>
          <p:sp>
            <p:nvSpPr>
              <p:cNvPr id="412685" name="Rectangle 13"/>
              <p:cNvSpPr>
                <a:spLocks noChangeArrowheads="1"/>
              </p:cNvSpPr>
              <p:nvPr/>
            </p:nvSpPr>
            <p:spPr bwMode="auto">
              <a:xfrm>
                <a:off x="336" y="3816"/>
                <a:ext cx="336" cy="2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lvl1pPr marL="342900" indent="-342900">
                  <a:defRPr kumimoji="1"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  <a:spcBef>
                    <a:spcPct val="20000"/>
                  </a:spcBef>
                  <a:buClr>
                    <a:srgbClr val="0033CC"/>
                  </a:buClr>
                  <a:buFont typeface="Wingdings" pitchFamily="2" charset="2"/>
                  <a:buNone/>
                </a:pPr>
                <a:r>
                  <a:rPr kumimoji="0" lang="en-AU" altLang="en-US" sz="1400" b="1">
                    <a:solidFill>
                      <a:schemeClr val="bg2"/>
                    </a:solidFill>
                    <a:latin typeface="Arial" charset="0"/>
                  </a:rPr>
                  <a:t>-0.5</a:t>
                </a:r>
              </a:p>
            </p:txBody>
          </p:sp>
        </p:grpSp>
      </p:grpSp>
      <p:sp>
        <p:nvSpPr>
          <p:cNvPr id="412688" name="Line 16"/>
          <p:cNvSpPr>
            <a:spLocks noChangeShapeType="1"/>
          </p:cNvSpPr>
          <p:nvPr/>
        </p:nvSpPr>
        <p:spPr bwMode="auto">
          <a:xfrm flipV="1">
            <a:off x="1752600" y="3733800"/>
            <a:ext cx="1268413" cy="13906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412689" name="Line 17"/>
          <p:cNvSpPr>
            <a:spLocks noChangeShapeType="1"/>
          </p:cNvSpPr>
          <p:nvPr/>
        </p:nvSpPr>
        <p:spPr bwMode="auto">
          <a:xfrm flipV="1">
            <a:off x="5943600" y="5124450"/>
            <a:ext cx="152400" cy="5143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graphicFrame>
        <p:nvGraphicFramePr>
          <p:cNvPr id="412690" name="Object 18"/>
          <p:cNvGraphicFramePr>
            <a:graphicFrameLocks noChangeAspect="1"/>
          </p:cNvGraphicFramePr>
          <p:nvPr/>
        </p:nvGraphicFramePr>
        <p:xfrm>
          <a:off x="344488" y="5202238"/>
          <a:ext cx="3278187" cy="755650"/>
        </p:xfrm>
        <a:graphic>
          <a:graphicData uri="http://schemas.openxmlformats.org/presentationml/2006/ole">
            <p:oleObj spid="_x0000_s412694" name="Equation" r:id="rId3" imgW="1803400" imgH="419100" progId="Equation.3">
              <p:embed/>
            </p:oleObj>
          </a:graphicData>
        </a:graphic>
      </p:graphicFrame>
      <p:graphicFrame>
        <p:nvGraphicFramePr>
          <p:cNvPr id="412691" name="Object 19"/>
          <p:cNvGraphicFramePr>
            <a:graphicFrameLocks noChangeAspect="1"/>
          </p:cNvGraphicFramePr>
          <p:nvPr/>
        </p:nvGraphicFramePr>
        <p:xfrm>
          <a:off x="5248275" y="5602288"/>
          <a:ext cx="2008188" cy="709612"/>
        </p:xfrm>
        <a:graphic>
          <a:graphicData uri="http://schemas.openxmlformats.org/presentationml/2006/ole">
            <p:oleObj spid="_x0000_s412695" name="Equation" r:id="rId4" imgW="1104900" imgH="393700" progId="Equation.3">
              <p:embed/>
            </p:oleObj>
          </a:graphicData>
        </a:graphic>
      </p:graphicFrame>
    </p:spTree>
  </p:cSld>
  <p:clrMapOvr>
    <a:masterClrMapping/>
  </p:clrMapOvr>
  <p:transition spd="slow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811A490-15CF-4C5A-9013-0F22D8D08964}" type="slidenum">
              <a:rPr lang="en-AU" altLang="en-US" sz="1400" smtClean="0">
                <a:solidFill>
                  <a:srgbClr val="003399"/>
                </a:solidFill>
              </a:rPr>
              <a:pPr/>
              <a:t>42</a:t>
            </a:fld>
            <a:endParaRPr lang="en-AU" altLang="en-US" sz="1400" smtClean="0">
              <a:solidFill>
                <a:srgbClr val="003399"/>
              </a:solidFill>
            </a:endParaRPr>
          </a:p>
        </p:txBody>
      </p:sp>
      <p:sp>
        <p:nvSpPr>
          <p:cNvPr id="368642" name="Rectangle 2"/>
          <p:cNvSpPr>
            <a:spLocks noGrp="1" noChangeArrowheads="1"/>
          </p:cNvSpPr>
          <p:nvPr>
            <p:ph type="title"/>
          </p:nvPr>
        </p:nvSpPr>
        <p:spPr>
          <a:xfrm>
            <a:off x="215899" y="304800"/>
            <a:ext cx="6964363" cy="609600"/>
          </a:xfrm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en-AU" sz="2400" dirty="0" smtClean="0">
                <a:effectLst/>
              </a:rPr>
              <a:t>Slow Time – Angle Doppler Processing</a:t>
            </a:r>
          </a:p>
        </p:txBody>
      </p:sp>
      <p:sp>
        <p:nvSpPr>
          <p:cNvPr id="48132" name="Rectangle 3"/>
          <p:cNvSpPr>
            <a:spLocks noChangeArrowheads="1"/>
          </p:cNvSpPr>
          <p:nvPr/>
        </p:nvSpPr>
        <p:spPr bwMode="auto">
          <a:xfrm>
            <a:off x="282575" y="1084263"/>
            <a:ext cx="7620000" cy="1022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lang="en-AU" altLang="en-US" sz="2000">
                <a:solidFill>
                  <a:schemeClr val="bg2"/>
                </a:solidFill>
              </a:rPr>
              <a:t>Post range processing – for each range bin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lang="en-AU" altLang="en-US" sz="2000">
                <a:solidFill>
                  <a:schemeClr val="bg2"/>
                </a:solidFill>
              </a:rPr>
              <a:t>T is the inter pulse time</a:t>
            </a:r>
          </a:p>
        </p:txBody>
      </p:sp>
      <p:grpSp>
        <p:nvGrpSpPr>
          <p:cNvPr id="48133" name="Group 4"/>
          <p:cNvGrpSpPr>
            <a:grpSpLocks/>
          </p:cNvGrpSpPr>
          <p:nvPr/>
        </p:nvGrpSpPr>
        <p:grpSpPr bwMode="auto">
          <a:xfrm>
            <a:off x="1196975" y="2235200"/>
            <a:ext cx="7696200" cy="4208463"/>
            <a:chOff x="221" y="928"/>
            <a:chExt cx="4944" cy="2830"/>
          </a:xfrm>
        </p:grpSpPr>
        <p:sp>
          <p:nvSpPr>
            <p:cNvPr id="48138" name="AutoShape 5"/>
            <p:cNvSpPr>
              <a:spLocks noChangeArrowheads="1"/>
            </p:cNvSpPr>
            <p:nvPr/>
          </p:nvSpPr>
          <p:spPr bwMode="auto">
            <a:xfrm rot="5400000" flipV="1">
              <a:off x="645" y="958"/>
              <a:ext cx="106" cy="151"/>
            </a:xfrm>
            <a:prstGeom prst="homePlate">
              <a:avLst>
                <a:gd name="adj" fmla="val 25000"/>
              </a:avLst>
            </a:prstGeom>
            <a:noFill/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33CC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AU" altLang="en-US"/>
            </a:p>
          </p:txBody>
        </p:sp>
        <p:sp>
          <p:nvSpPr>
            <p:cNvPr id="48139" name="Line 6"/>
            <p:cNvSpPr>
              <a:spLocks noChangeShapeType="1"/>
            </p:cNvSpPr>
            <p:nvPr/>
          </p:nvSpPr>
          <p:spPr bwMode="auto">
            <a:xfrm>
              <a:off x="698" y="1087"/>
              <a:ext cx="0" cy="199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48140" name="Oval 7"/>
            <p:cNvSpPr>
              <a:spLocks noChangeArrowheads="1"/>
            </p:cNvSpPr>
            <p:nvPr/>
          </p:nvSpPr>
          <p:spPr bwMode="auto">
            <a:xfrm>
              <a:off x="905" y="1111"/>
              <a:ext cx="189" cy="175"/>
            </a:xfrm>
            <a:prstGeom prst="ellips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00CC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AU" altLang="en-US" sz="1600">
                  <a:solidFill>
                    <a:srgbClr val="000000"/>
                  </a:solidFill>
                  <a:latin typeface="Times New Roman" pitchFamily="18" charset="0"/>
                </a:rPr>
                <a:t>X</a:t>
              </a:r>
              <a:endParaRPr lang="en-AU" altLang="en-US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8141" name="Line 8"/>
            <p:cNvSpPr>
              <a:spLocks noChangeShapeType="1"/>
            </p:cNvSpPr>
            <p:nvPr/>
          </p:nvSpPr>
          <p:spPr bwMode="auto">
            <a:xfrm rot="5400000" flipH="1">
              <a:off x="941" y="2241"/>
              <a:ext cx="117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48142" name="Text Box 9"/>
            <p:cNvSpPr txBox="1">
              <a:spLocks noChangeArrowheads="1"/>
            </p:cNvSpPr>
            <p:nvPr/>
          </p:nvSpPr>
          <p:spPr bwMode="auto">
            <a:xfrm>
              <a:off x="1000" y="2213"/>
              <a:ext cx="322" cy="1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AU" altLang="en-US" sz="1200">
                  <a:solidFill>
                    <a:srgbClr val="000000"/>
                  </a:solidFill>
                  <a:latin typeface="Times New Roman" pitchFamily="18" charset="0"/>
                </a:rPr>
                <a:t>W</a:t>
              </a:r>
              <a:r>
                <a:rPr lang="en-AU" altLang="en-US" sz="1200" baseline="-25000">
                  <a:solidFill>
                    <a:srgbClr val="000000"/>
                  </a:solidFill>
                  <a:latin typeface="Times New Roman" pitchFamily="18" charset="0"/>
                </a:rPr>
                <a:t>3,1</a:t>
              </a:r>
              <a:endParaRPr lang="en-AU" altLang="en-US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8143" name="Text Box 10"/>
            <p:cNvSpPr txBox="1">
              <a:spLocks noChangeArrowheads="1"/>
            </p:cNvSpPr>
            <p:nvPr/>
          </p:nvSpPr>
          <p:spPr bwMode="auto">
            <a:xfrm>
              <a:off x="294" y="1087"/>
              <a:ext cx="400" cy="2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AU" altLang="en-US" sz="1400">
                  <a:solidFill>
                    <a:srgbClr val="000000"/>
                  </a:solidFill>
                  <a:latin typeface="Times New Roman" pitchFamily="18" charset="0"/>
                </a:rPr>
                <a:t>x</a:t>
              </a:r>
              <a:r>
                <a:rPr lang="en-AU" altLang="en-US" sz="1400" baseline="-25000">
                  <a:solidFill>
                    <a:srgbClr val="000000"/>
                  </a:solidFill>
                  <a:latin typeface="Times New Roman" pitchFamily="18" charset="0"/>
                </a:rPr>
                <a:t>1,1</a:t>
              </a:r>
              <a:r>
                <a:rPr lang="en-AU" altLang="en-US" sz="1400">
                  <a:solidFill>
                    <a:srgbClr val="000000"/>
                  </a:solidFill>
                  <a:latin typeface="Times New Roman" pitchFamily="18" charset="0"/>
                </a:rPr>
                <a:t>[k]</a:t>
              </a:r>
              <a:endParaRPr lang="en-AU" altLang="en-US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8144" name="Line 11"/>
            <p:cNvSpPr>
              <a:spLocks noChangeShapeType="1"/>
            </p:cNvSpPr>
            <p:nvPr/>
          </p:nvSpPr>
          <p:spPr bwMode="auto">
            <a:xfrm rot="5400000" flipH="1">
              <a:off x="941" y="1345"/>
              <a:ext cx="117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48145" name="Text Box 12"/>
            <p:cNvSpPr txBox="1">
              <a:spLocks noChangeArrowheads="1"/>
            </p:cNvSpPr>
            <p:nvPr/>
          </p:nvSpPr>
          <p:spPr bwMode="auto">
            <a:xfrm>
              <a:off x="991" y="1336"/>
              <a:ext cx="331" cy="1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AU" altLang="en-US" sz="1200">
                  <a:solidFill>
                    <a:srgbClr val="000000"/>
                  </a:solidFill>
                  <a:latin typeface="Times New Roman" pitchFamily="18" charset="0"/>
                </a:rPr>
                <a:t>W</a:t>
              </a:r>
              <a:r>
                <a:rPr lang="en-AU" altLang="en-US" sz="1200" baseline="-25000">
                  <a:solidFill>
                    <a:srgbClr val="000000"/>
                  </a:solidFill>
                  <a:latin typeface="Times New Roman" pitchFamily="18" charset="0"/>
                </a:rPr>
                <a:t>1,1</a:t>
              </a:r>
              <a:endParaRPr lang="en-AU" altLang="en-US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8146" name="Line 13"/>
            <p:cNvSpPr>
              <a:spLocks noChangeShapeType="1"/>
            </p:cNvSpPr>
            <p:nvPr/>
          </p:nvSpPr>
          <p:spPr bwMode="auto">
            <a:xfrm>
              <a:off x="698" y="1198"/>
              <a:ext cx="20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48147" name="Line 14"/>
            <p:cNvSpPr>
              <a:spLocks noChangeShapeType="1"/>
            </p:cNvSpPr>
            <p:nvPr/>
          </p:nvSpPr>
          <p:spPr bwMode="auto">
            <a:xfrm>
              <a:off x="698" y="1523"/>
              <a:ext cx="0" cy="199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48148" name="Oval 15"/>
            <p:cNvSpPr>
              <a:spLocks noChangeArrowheads="1"/>
            </p:cNvSpPr>
            <p:nvPr/>
          </p:nvSpPr>
          <p:spPr bwMode="auto">
            <a:xfrm>
              <a:off x="905" y="1548"/>
              <a:ext cx="189" cy="174"/>
            </a:xfrm>
            <a:prstGeom prst="ellips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00CC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AU" altLang="en-US" sz="1600">
                  <a:solidFill>
                    <a:srgbClr val="000000"/>
                  </a:solidFill>
                  <a:latin typeface="Times New Roman" pitchFamily="18" charset="0"/>
                </a:rPr>
                <a:t>X</a:t>
              </a:r>
              <a:endParaRPr lang="en-AU" altLang="en-US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8149" name="Rectangle 16"/>
            <p:cNvSpPr>
              <a:spLocks noChangeArrowheads="1"/>
            </p:cNvSpPr>
            <p:nvPr/>
          </p:nvSpPr>
          <p:spPr bwMode="auto">
            <a:xfrm>
              <a:off x="601" y="1722"/>
              <a:ext cx="172" cy="26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33CC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AU" altLang="en-US"/>
            </a:p>
          </p:txBody>
        </p:sp>
        <p:sp>
          <p:nvSpPr>
            <p:cNvPr id="48150" name="Line 17"/>
            <p:cNvSpPr>
              <a:spLocks noChangeShapeType="1"/>
            </p:cNvSpPr>
            <p:nvPr/>
          </p:nvSpPr>
          <p:spPr bwMode="auto">
            <a:xfrm>
              <a:off x="698" y="1635"/>
              <a:ext cx="20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48151" name="Line 18"/>
            <p:cNvSpPr>
              <a:spLocks noChangeShapeType="1"/>
            </p:cNvSpPr>
            <p:nvPr/>
          </p:nvSpPr>
          <p:spPr bwMode="auto">
            <a:xfrm>
              <a:off x="698" y="1984"/>
              <a:ext cx="0" cy="19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48152" name="Oval 19"/>
            <p:cNvSpPr>
              <a:spLocks noChangeArrowheads="1"/>
            </p:cNvSpPr>
            <p:nvPr/>
          </p:nvSpPr>
          <p:spPr bwMode="auto">
            <a:xfrm>
              <a:off x="905" y="2008"/>
              <a:ext cx="189" cy="174"/>
            </a:xfrm>
            <a:prstGeom prst="ellips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00CC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AU" altLang="en-US" sz="1600">
                  <a:solidFill>
                    <a:srgbClr val="000000"/>
                  </a:solidFill>
                  <a:latin typeface="Times New Roman" pitchFamily="18" charset="0"/>
                </a:rPr>
                <a:t>X</a:t>
              </a:r>
              <a:endParaRPr lang="en-AU" altLang="en-US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8153" name="Line 20"/>
            <p:cNvSpPr>
              <a:spLocks noChangeShapeType="1"/>
            </p:cNvSpPr>
            <p:nvPr/>
          </p:nvSpPr>
          <p:spPr bwMode="auto">
            <a:xfrm>
              <a:off x="695" y="2100"/>
              <a:ext cx="203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48154" name="Rectangle 21"/>
            <p:cNvSpPr>
              <a:spLocks noChangeArrowheads="1"/>
            </p:cNvSpPr>
            <p:nvPr/>
          </p:nvSpPr>
          <p:spPr bwMode="auto">
            <a:xfrm>
              <a:off x="601" y="1286"/>
              <a:ext cx="172" cy="26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33CC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AU" altLang="en-US"/>
            </a:p>
          </p:txBody>
        </p:sp>
        <p:sp>
          <p:nvSpPr>
            <p:cNvPr id="48155" name="Line 22"/>
            <p:cNvSpPr>
              <a:spLocks noChangeShapeType="1"/>
            </p:cNvSpPr>
            <p:nvPr/>
          </p:nvSpPr>
          <p:spPr bwMode="auto">
            <a:xfrm rot="5400000" flipH="1">
              <a:off x="941" y="1784"/>
              <a:ext cx="117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48156" name="Text Box 23"/>
            <p:cNvSpPr txBox="1">
              <a:spLocks noChangeArrowheads="1"/>
            </p:cNvSpPr>
            <p:nvPr/>
          </p:nvSpPr>
          <p:spPr bwMode="auto">
            <a:xfrm>
              <a:off x="991" y="1773"/>
              <a:ext cx="331" cy="1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AU" altLang="en-US" sz="1200">
                  <a:solidFill>
                    <a:srgbClr val="000000"/>
                  </a:solidFill>
                  <a:latin typeface="Times New Roman" pitchFamily="18" charset="0"/>
                </a:rPr>
                <a:t>W</a:t>
              </a:r>
              <a:r>
                <a:rPr lang="en-AU" altLang="en-US" sz="1200" baseline="-25000">
                  <a:solidFill>
                    <a:srgbClr val="000000"/>
                  </a:solidFill>
                  <a:latin typeface="Times New Roman" pitchFamily="18" charset="0"/>
                </a:rPr>
                <a:t>2,1</a:t>
              </a:r>
              <a:endParaRPr lang="en-AU" altLang="en-US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8157" name="Line 24"/>
            <p:cNvSpPr>
              <a:spLocks noChangeShapeType="1"/>
            </p:cNvSpPr>
            <p:nvPr/>
          </p:nvSpPr>
          <p:spPr bwMode="auto">
            <a:xfrm rot="5400000" flipH="1">
              <a:off x="945" y="3219"/>
              <a:ext cx="117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48158" name="Text Box 25"/>
            <p:cNvSpPr txBox="1">
              <a:spLocks noChangeArrowheads="1"/>
            </p:cNvSpPr>
            <p:nvPr/>
          </p:nvSpPr>
          <p:spPr bwMode="auto">
            <a:xfrm>
              <a:off x="1005" y="3191"/>
              <a:ext cx="445" cy="1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AU" altLang="en-US" sz="1200">
                  <a:solidFill>
                    <a:srgbClr val="000000"/>
                  </a:solidFill>
                  <a:latin typeface="Times New Roman" pitchFamily="18" charset="0"/>
                </a:rPr>
                <a:t>W</a:t>
              </a:r>
              <a:r>
                <a:rPr lang="en-AU" altLang="en-US" sz="1200" baseline="-25000">
                  <a:solidFill>
                    <a:srgbClr val="000000"/>
                  </a:solidFill>
                  <a:latin typeface="Times New Roman" pitchFamily="18" charset="0"/>
                </a:rPr>
                <a:t>J,1</a:t>
              </a:r>
              <a:endParaRPr lang="en-AU" altLang="en-US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8159" name="Line 26"/>
            <p:cNvSpPr>
              <a:spLocks noChangeShapeType="1"/>
            </p:cNvSpPr>
            <p:nvPr/>
          </p:nvSpPr>
          <p:spPr bwMode="auto">
            <a:xfrm flipH="1">
              <a:off x="698" y="2971"/>
              <a:ext cx="4" cy="112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48160" name="Oval 27"/>
            <p:cNvSpPr>
              <a:spLocks noChangeArrowheads="1"/>
            </p:cNvSpPr>
            <p:nvPr/>
          </p:nvSpPr>
          <p:spPr bwMode="auto">
            <a:xfrm>
              <a:off x="909" y="2986"/>
              <a:ext cx="190" cy="174"/>
            </a:xfrm>
            <a:prstGeom prst="ellips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00CC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AU" altLang="en-US" sz="1600">
                  <a:solidFill>
                    <a:srgbClr val="000000"/>
                  </a:solidFill>
                  <a:latin typeface="Times New Roman" pitchFamily="18" charset="0"/>
                </a:rPr>
                <a:t>X</a:t>
              </a:r>
              <a:endParaRPr lang="en-AU" altLang="en-US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8161" name="Line 28"/>
            <p:cNvSpPr>
              <a:spLocks noChangeShapeType="1"/>
            </p:cNvSpPr>
            <p:nvPr/>
          </p:nvSpPr>
          <p:spPr bwMode="auto">
            <a:xfrm>
              <a:off x="702" y="3073"/>
              <a:ext cx="207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48162" name="Rectangle 29"/>
            <p:cNvSpPr>
              <a:spLocks noChangeArrowheads="1"/>
            </p:cNvSpPr>
            <p:nvPr/>
          </p:nvSpPr>
          <p:spPr bwMode="auto">
            <a:xfrm>
              <a:off x="601" y="2723"/>
              <a:ext cx="172" cy="263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33CC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AU" altLang="en-US"/>
            </a:p>
          </p:txBody>
        </p:sp>
        <p:sp>
          <p:nvSpPr>
            <p:cNvPr id="48163" name="Line 30"/>
            <p:cNvSpPr>
              <a:spLocks noChangeShapeType="1"/>
            </p:cNvSpPr>
            <p:nvPr/>
          </p:nvSpPr>
          <p:spPr bwMode="auto">
            <a:xfrm>
              <a:off x="1094" y="1198"/>
              <a:ext cx="229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48164" name="Line 31"/>
            <p:cNvSpPr>
              <a:spLocks noChangeShapeType="1"/>
            </p:cNvSpPr>
            <p:nvPr/>
          </p:nvSpPr>
          <p:spPr bwMode="auto">
            <a:xfrm>
              <a:off x="1099" y="1635"/>
              <a:ext cx="22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48165" name="Line 32"/>
            <p:cNvSpPr>
              <a:spLocks noChangeShapeType="1"/>
            </p:cNvSpPr>
            <p:nvPr/>
          </p:nvSpPr>
          <p:spPr bwMode="auto">
            <a:xfrm>
              <a:off x="1099" y="2100"/>
              <a:ext cx="22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48166" name="Line 33"/>
            <p:cNvSpPr>
              <a:spLocks noChangeShapeType="1"/>
            </p:cNvSpPr>
            <p:nvPr/>
          </p:nvSpPr>
          <p:spPr bwMode="auto">
            <a:xfrm>
              <a:off x="1099" y="3073"/>
              <a:ext cx="22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48167" name="Text Box 34"/>
            <p:cNvSpPr txBox="1">
              <a:spLocks noChangeArrowheads="1"/>
            </p:cNvSpPr>
            <p:nvPr/>
          </p:nvSpPr>
          <p:spPr bwMode="auto">
            <a:xfrm>
              <a:off x="294" y="1548"/>
              <a:ext cx="426" cy="2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AU" altLang="en-US" sz="1400">
                  <a:solidFill>
                    <a:srgbClr val="000000"/>
                  </a:solidFill>
                  <a:latin typeface="Times New Roman" pitchFamily="18" charset="0"/>
                </a:rPr>
                <a:t>X</a:t>
              </a:r>
              <a:r>
                <a:rPr lang="en-AU" altLang="en-US" sz="1400" baseline="-25000">
                  <a:solidFill>
                    <a:srgbClr val="000000"/>
                  </a:solidFill>
                  <a:latin typeface="Times New Roman" pitchFamily="18" charset="0"/>
                </a:rPr>
                <a:t>2,1</a:t>
              </a:r>
              <a:r>
                <a:rPr lang="en-AU" altLang="en-US" sz="1400">
                  <a:solidFill>
                    <a:srgbClr val="000000"/>
                  </a:solidFill>
                  <a:latin typeface="Times New Roman" pitchFamily="18" charset="0"/>
                </a:rPr>
                <a:t>[k]</a:t>
              </a:r>
              <a:endParaRPr lang="en-AU" altLang="en-US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8168" name="Text Box 35"/>
            <p:cNvSpPr txBox="1">
              <a:spLocks noChangeArrowheads="1"/>
            </p:cNvSpPr>
            <p:nvPr/>
          </p:nvSpPr>
          <p:spPr bwMode="auto">
            <a:xfrm>
              <a:off x="294" y="2022"/>
              <a:ext cx="426" cy="2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AU" altLang="en-US" sz="1400">
                  <a:solidFill>
                    <a:srgbClr val="000000"/>
                  </a:solidFill>
                  <a:latin typeface="Times New Roman" pitchFamily="18" charset="0"/>
                </a:rPr>
                <a:t>X</a:t>
              </a:r>
              <a:r>
                <a:rPr lang="en-AU" altLang="en-US" sz="1400" baseline="-25000">
                  <a:solidFill>
                    <a:srgbClr val="000000"/>
                  </a:solidFill>
                  <a:latin typeface="Times New Roman" pitchFamily="18" charset="0"/>
                </a:rPr>
                <a:t>3,1</a:t>
              </a:r>
              <a:r>
                <a:rPr lang="en-AU" altLang="en-US" sz="1400">
                  <a:solidFill>
                    <a:srgbClr val="000000"/>
                  </a:solidFill>
                  <a:latin typeface="Times New Roman" pitchFamily="18" charset="0"/>
                </a:rPr>
                <a:t>[k]</a:t>
              </a:r>
              <a:endParaRPr lang="en-AU" altLang="en-US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8169" name="Text Box 36"/>
            <p:cNvSpPr txBox="1">
              <a:spLocks noChangeArrowheads="1"/>
            </p:cNvSpPr>
            <p:nvPr/>
          </p:nvSpPr>
          <p:spPr bwMode="auto">
            <a:xfrm>
              <a:off x="221" y="2986"/>
              <a:ext cx="392" cy="2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AU" altLang="en-US" sz="1400">
                  <a:solidFill>
                    <a:srgbClr val="000000"/>
                  </a:solidFill>
                  <a:latin typeface="Times New Roman" pitchFamily="18" charset="0"/>
                </a:rPr>
                <a:t>x</a:t>
              </a:r>
              <a:r>
                <a:rPr lang="en-AU" altLang="en-US" sz="1400" baseline="-25000">
                  <a:solidFill>
                    <a:srgbClr val="000000"/>
                  </a:solidFill>
                  <a:latin typeface="Times New Roman" pitchFamily="18" charset="0"/>
                </a:rPr>
                <a:t>J,1</a:t>
              </a:r>
              <a:r>
                <a:rPr lang="en-AU" altLang="en-US" sz="1400">
                  <a:solidFill>
                    <a:srgbClr val="000000"/>
                  </a:solidFill>
                  <a:latin typeface="Times New Roman" pitchFamily="18" charset="0"/>
                </a:rPr>
                <a:t>[k]</a:t>
              </a:r>
              <a:endParaRPr lang="en-AU" altLang="en-US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8170" name="AutoShape 37"/>
            <p:cNvSpPr>
              <a:spLocks noChangeArrowheads="1"/>
            </p:cNvSpPr>
            <p:nvPr/>
          </p:nvSpPr>
          <p:spPr bwMode="auto">
            <a:xfrm rot="5400000" flipV="1">
              <a:off x="2104" y="927"/>
              <a:ext cx="106" cy="151"/>
            </a:xfrm>
            <a:prstGeom prst="homePlate">
              <a:avLst>
                <a:gd name="adj" fmla="val 25000"/>
              </a:avLst>
            </a:prstGeom>
            <a:noFill/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33CC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AU" altLang="en-US"/>
            </a:p>
          </p:txBody>
        </p:sp>
        <p:sp>
          <p:nvSpPr>
            <p:cNvPr id="48171" name="Line 38"/>
            <p:cNvSpPr>
              <a:spLocks noChangeShapeType="1"/>
            </p:cNvSpPr>
            <p:nvPr/>
          </p:nvSpPr>
          <p:spPr bwMode="auto">
            <a:xfrm>
              <a:off x="2156" y="1056"/>
              <a:ext cx="0" cy="199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48172" name="Oval 39"/>
            <p:cNvSpPr>
              <a:spLocks noChangeArrowheads="1"/>
            </p:cNvSpPr>
            <p:nvPr/>
          </p:nvSpPr>
          <p:spPr bwMode="auto">
            <a:xfrm>
              <a:off x="2364" y="1080"/>
              <a:ext cx="189" cy="175"/>
            </a:xfrm>
            <a:prstGeom prst="ellips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00CC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AU" altLang="en-US" sz="1600">
                  <a:solidFill>
                    <a:srgbClr val="000000"/>
                  </a:solidFill>
                  <a:latin typeface="Times New Roman" pitchFamily="18" charset="0"/>
                </a:rPr>
                <a:t>X</a:t>
              </a:r>
              <a:endParaRPr lang="en-AU" altLang="en-US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8173" name="Line 40"/>
            <p:cNvSpPr>
              <a:spLocks noChangeShapeType="1"/>
            </p:cNvSpPr>
            <p:nvPr/>
          </p:nvSpPr>
          <p:spPr bwMode="auto">
            <a:xfrm rot="5400000" flipH="1">
              <a:off x="2398" y="2210"/>
              <a:ext cx="11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48174" name="Text Box 41"/>
            <p:cNvSpPr txBox="1">
              <a:spLocks noChangeArrowheads="1"/>
            </p:cNvSpPr>
            <p:nvPr/>
          </p:nvSpPr>
          <p:spPr bwMode="auto">
            <a:xfrm>
              <a:off x="2457" y="2182"/>
              <a:ext cx="323" cy="1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AU" altLang="en-US" sz="1200">
                  <a:solidFill>
                    <a:srgbClr val="000000"/>
                  </a:solidFill>
                  <a:latin typeface="Times New Roman" pitchFamily="18" charset="0"/>
                </a:rPr>
                <a:t>W</a:t>
              </a:r>
              <a:r>
                <a:rPr lang="en-AU" altLang="en-US" sz="1200" baseline="-25000">
                  <a:solidFill>
                    <a:srgbClr val="000000"/>
                  </a:solidFill>
                  <a:latin typeface="Times New Roman" pitchFamily="18" charset="0"/>
                </a:rPr>
                <a:t>3,2</a:t>
              </a:r>
              <a:endParaRPr lang="en-AU" altLang="en-US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8175" name="Text Box 42"/>
            <p:cNvSpPr txBox="1">
              <a:spLocks noChangeArrowheads="1"/>
            </p:cNvSpPr>
            <p:nvPr/>
          </p:nvSpPr>
          <p:spPr bwMode="auto">
            <a:xfrm>
              <a:off x="1752" y="1056"/>
              <a:ext cx="401" cy="2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AU" altLang="en-US" sz="1400">
                  <a:solidFill>
                    <a:srgbClr val="000000"/>
                  </a:solidFill>
                  <a:latin typeface="Times New Roman" pitchFamily="18" charset="0"/>
                </a:rPr>
                <a:t>x</a:t>
              </a:r>
              <a:r>
                <a:rPr lang="en-AU" altLang="en-US" sz="1400" baseline="-25000">
                  <a:solidFill>
                    <a:srgbClr val="000000"/>
                  </a:solidFill>
                  <a:latin typeface="Times New Roman" pitchFamily="18" charset="0"/>
                </a:rPr>
                <a:t>1,2</a:t>
              </a:r>
              <a:r>
                <a:rPr lang="en-AU" altLang="en-US" sz="1400">
                  <a:solidFill>
                    <a:srgbClr val="000000"/>
                  </a:solidFill>
                  <a:latin typeface="Times New Roman" pitchFamily="18" charset="0"/>
                </a:rPr>
                <a:t>[k]</a:t>
              </a:r>
              <a:endParaRPr lang="en-AU" altLang="en-US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8176" name="Line 43"/>
            <p:cNvSpPr>
              <a:spLocks noChangeShapeType="1"/>
            </p:cNvSpPr>
            <p:nvPr/>
          </p:nvSpPr>
          <p:spPr bwMode="auto">
            <a:xfrm rot="5400000" flipH="1">
              <a:off x="2398" y="1314"/>
              <a:ext cx="117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48177" name="Text Box 44"/>
            <p:cNvSpPr txBox="1">
              <a:spLocks noChangeArrowheads="1"/>
            </p:cNvSpPr>
            <p:nvPr/>
          </p:nvSpPr>
          <p:spPr bwMode="auto">
            <a:xfrm>
              <a:off x="2450" y="1305"/>
              <a:ext cx="330" cy="1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AU" altLang="en-US" sz="1200">
                  <a:solidFill>
                    <a:srgbClr val="000000"/>
                  </a:solidFill>
                  <a:latin typeface="Times New Roman" pitchFamily="18" charset="0"/>
                </a:rPr>
                <a:t>W</a:t>
              </a:r>
              <a:r>
                <a:rPr lang="en-AU" altLang="en-US" sz="1200" baseline="-25000">
                  <a:solidFill>
                    <a:srgbClr val="000000"/>
                  </a:solidFill>
                  <a:latin typeface="Times New Roman" pitchFamily="18" charset="0"/>
                </a:rPr>
                <a:t>1,2</a:t>
              </a:r>
              <a:endParaRPr lang="en-AU" altLang="en-US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8178" name="Line 45"/>
            <p:cNvSpPr>
              <a:spLocks noChangeShapeType="1"/>
            </p:cNvSpPr>
            <p:nvPr/>
          </p:nvSpPr>
          <p:spPr bwMode="auto">
            <a:xfrm>
              <a:off x="2156" y="1168"/>
              <a:ext cx="20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48179" name="Line 46"/>
            <p:cNvSpPr>
              <a:spLocks noChangeShapeType="1"/>
            </p:cNvSpPr>
            <p:nvPr/>
          </p:nvSpPr>
          <p:spPr bwMode="auto">
            <a:xfrm>
              <a:off x="2156" y="1493"/>
              <a:ext cx="0" cy="19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48180" name="Oval 47"/>
            <p:cNvSpPr>
              <a:spLocks noChangeArrowheads="1"/>
            </p:cNvSpPr>
            <p:nvPr/>
          </p:nvSpPr>
          <p:spPr bwMode="auto">
            <a:xfrm>
              <a:off x="2364" y="1517"/>
              <a:ext cx="189" cy="174"/>
            </a:xfrm>
            <a:prstGeom prst="ellips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00CC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AU" altLang="en-US" sz="1600">
                  <a:solidFill>
                    <a:srgbClr val="000000"/>
                  </a:solidFill>
                  <a:latin typeface="Times New Roman" pitchFamily="18" charset="0"/>
                </a:rPr>
                <a:t>X</a:t>
              </a:r>
              <a:endParaRPr lang="en-AU" altLang="en-US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8181" name="Rectangle 48"/>
            <p:cNvSpPr>
              <a:spLocks noChangeArrowheads="1"/>
            </p:cNvSpPr>
            <p:nvPr/>
          </p:nvSpPr>
          <p:spPr bwMode="auto">
            <a:xfrm>
              <a:off x="2059" y="1691"/>
              <a:ext cx="173" cy="263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33CC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AU" altLang="en-US"/>
            </a:p>
          </p:txBody>
        </p:sp>
        <p:sp>
          <p:nvSpPr>
            <p:cNvPr id="48182" name="Line 49"/>
            <p:cNvSpPr>
              <a:spLocks noChangeShapeType="1"/>
            </p:cNvSpPr>
            <p:nvPr/>
          </p:nvSpPr>
          <p:spPr bwMode="auto">
            <a:xfrm>
              <a:off x="2156" y="1604"/>
              <a:ext cx="20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48183" name="Line 50"/>
            <p:cNvSpPr>
              <a:spLocks noChangeShapeType="1"/>
            </p:cNvSpPr>
            <p:nvPr/>
          </p:nvSpPr>
          <p:spPr bwMode="auto">
            <a:xfrm>
              <a:off x="2156" y="1953"/>
              <a:ext cx="0" cy="19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48184" name="Oval 51"/>
            <p:cNvSpPr>
              <a:spLocks noChangeArrowheads="1"/>
            </p:cNvSpPr>
            <p:nvPr/>
          </p:nvSpPr>
          <p:spPr bwMode="auto">
            <a:xfrm>
              <a:off x="2364" y="1977"/>
              <a:ext cx="189" cy="174"/>
            </a:xfrm>
            <a:prstGeom prst="ellips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00CC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AU" altLang="en-US" sz="1600">
                  <a:solidFill>
                    <a:srgbClr val="000000"/>
                  </a:solidFill>
                  <a:latin typeface="Times New Roman" pitchFamily="18" charset="0"/>
                </a:rPr>
                <a:t>X</a:t>
              </a:r>
              <a:endParaRPr lang="en-AU" altLang="en-US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8185" name="Line 52"/>
            <p:cNvSpPr>
              <a:spLocks noChangeShapeType="1"/>
            </p:cNvSpPr>
            <p:nvPr/>
          </p:nvSpPr>
          <p:spPr bwMode="auto">
            <a:xfrm>
              <a:off x="2153" y="2069"/>
              <a:ext cx="203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48186" name="Rectangle 53"/>
            <p:cNvSpPr>
              <a:spLocks noChangeArrowheads="1"/>
            </p:cNvSpPr>
            <p:nvPr/>
          </p:nvSpPr>
          <p:spPr bwMode="auto">
            <a:xfrm>
              <a:off x="2059" y="1255"/>
              <a:ext cx="173" cy="26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33CC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AU" altLang="en-US"/>
            </a:p>
          </p:txBody>
        </p:sp>
        <p:sp>
          <p:nvSpPr>
            <p:cNvPr id="48187" name="Line 54"/>
            <p:cNvSpPr>
              <a:spLocks noChangeShapeType="1"/>
            </p:cNvSpPr>
            <p:nvPr/>
          </p:nvSpPr>
          <p:spPr bwMode="auto">
            <a:xfrm rot="5400000" flipH="1">
              <a:off x="2398" y="1753"/>
              <a:ext cx="117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48188" name="Text Box 55"/>
            <p:cNvSpPr txBox="1">
              <a:spLocks noChangeArrowheads="1"/>
            </p:cNvSpPr>
            <p:nvPr/>
          </p:nvSpPr>
          <p:spPr bwMode="auto">
            <a:xfrm>
              <a:off x="2450" y="1744"/>
              <a:ext cx="330" cy="1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AU" altLang="en-US" sz="1200">
                  <a:solidFill>
                    <a:srgbClr val="000000"/>
                  </a:solidFill>
                  <a:latin typeface="Times New Roman" pitchFamily="18" charset="0"/>
                </a:rPr>
                <a:t>W</a:t>
              </a:r>
              <a:r>
                <a:rPr lang="en-AU" altLang="en-US" sz="1200" baseline="-25000">
                  <a:solidFill>
                    <a:srgbClr val="000000"/>
                  </a:solidFill>
                  <a:latin typeface="Times New Roman" pitchFamily="18" charset="0"/>
                </a:rPr>
                <a:t>2,2</a:t>
              </a:r>
              <a:endParaRPr lang="en-AU" altLang="en-US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8189" name="Line 56"/>
            <p:cNvSpPr>
              <a:spLocks noChangeShapeType="1"/>
            </p:cNvSpPr>
            <p:nvPr/>
          </p:nvSpPr>
          <p:spPr bwMode="auto">
            <a:xfrm rot="5400000" flipH="1">
              <a:off x="2403" y="3188"/>
              <a:ext cx="117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48190" name="Text Box 57"/>
            <p:cNvSpPr txBox="1">
              <a:spLocks noChangeArrowheads="1"/>
            </p:cNvSpPr>
            <p:nvPr/>
          </p:nvSpPr>
          <p:spPr bwMode="auto">
            <a:xfrm>
              <a:off x="2462" y="3160"/>
              <a:ext cx="444" cy="1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AU" altLang="en-US" sz="1200">
                  <a:solidFill>
                    <a:srgbClr val="000000"/>
                  </a:solidFill>
                  <a:latin typeface="Times New Roman" pitchFamily="18" charset="0"/>
                </a:rPr>
                <a:t>W</a:t>
              </a:r>
              <a:r>
                <a:rPr lang="en-AU" altLang="en-US" sz="1200" baseline="-25000">
                  <a:solidFill>
                    <a:srgbClr val="000000"/>
                  </a:solidFill>
                  <a:latin typeface="Times New Roman" pitchFamily="18" charset="0"/>
                </a:rPr>
                <a:t>J,2</a:t>
              </a:r>
              <a:endParaRPr lang="en-AU" altLang="en-US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8191" name="Line 58"/>
            <p:cNvSpPr>
              <a:spLocks noChangeShapeType="1"/>
            </p:cNvSpPr>
            <p:nvPr/>
          </p:nvSpPr>
          <p:spPr bwMode="auto">
            <a:xfrm>
              <a:off x="2153" y="2940"/>
              <a:ext cx="3" cy="112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48192" name="Oval 59"/>
            <p:cNvSpPr>
              <a:spLocks noChangeArrowheads="1"/>
            </p:cNvSpPr>
            <p:nvPr/>
          </p:nvSpPr>
          <p:spPr bwMode="auto">
            <a:xfrm>
              <a:off x="2368" y="2955"/>
              <a:ext cx="190" cy="174"/>
            </a:xfrm>
            <a:prstGeom prst="ellips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00CC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AU" altLang="en-US" sz="1600">
                  <a:solidFill>
                    <a:srgbClr val="000000"/>
                  </a:solidFill>
                  <a:latin typeface="Times New Roman" pitchFamily="18" charset="0"/>
                </a:rPr>
                <a:t>X</a:t>
              </a:r>
              <a:endParaRPr lang="en-AU" altLang="en-US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8193" name="Line 60"/>
            <p:cNvSpPr>
              <a:spLocks noChangeShapeType="1"/>
            </p:cNvSpPr>
            <p:nvPr/>
          </p:nvSpPr>
          <p:spPr bwMode="auto">
            <a:xfrm>
              <a:off x="2160" y="3042"/>
              <a:ext cx="20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48194" name="Rectangle 61"/>
            <p:cNvSpPr>
              <a:spLocks noChangeArrowheads="1"/>
            </p:cNvSpPr>
            <p:nvPr/>
          </p:nvSpPr>
          <p:spPr bwMode="auto">
            <a:xfrm>
              <a:off x="2059" y="2692"/>
              <a:ext cx="173" cy="263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33CC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AU" altLang="en-US"/>
            </a:p>
          </p:txBody>
        </p:sp>
        <p:sp>
          <p:nvSpPr>
            <p:cNvPr id="48195" name="Line 62"/>
            <p:cNvSpPr>
              <a:spLocks noChangeShapeType="1"/>
            </p:cNvSpPr>
            <p:nvPr/>
          </p:nvSpPr>
          <p:spPr bwMode="auto">
            <a:xfrm>
              <a:off x="2553" y="1168"/>
              <a:ext cx="22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48196" name="Line 63"/>
            <p:cNvSpPr>
              <a:spLocks noChangeShapeType="1"/>
            </p:cNvSpPr>
            <p:nvPr/>
          </p:nvSpPr>
          <p:spPr bwMode="auto">
            <a:xfrm>
              <a:off x="2558" y="1604"/>
              <a:ext cx="22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48197" name="Line 64"/>
            <p:cNvSpPr>
              <a:spLocks noChangeShapeType="1"/>
            </p:cNvSpPr>
            <p:nvPr/>
          </p:nvSpPr>
          <p:spPr bwMode="auto">
            <a:xfrm>
              <a:off x="2558" y="2069"/>
              <a:ext cx="22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48198" name="Line 65"/>
            <p:cNvSpPr>
              <a:spLocks noChangeShapeType="1"/>
            </p:cNvSpPr>
            <p:nvPr/>
          </p:nvSpPr>
          <p:spPr bwMode="auto">
            <a:xfrm>
              <a:off x="2558" y="3042"/>
              <a:ext cx="22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48199" name="Text Box 66"/>
            <p:cNvSpPr txBox="1">
              <a:spLocks noChangeArrowheads="1"/>
            </p:cNvSpPr>
            <p:nvPr/>
          </p:nvSpPr>
          <p:spPr bwMode="auto">
            <a:xfrm>
              <a:off x="1752" y="1517"/>
              <a:ext cx="425" cy="2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AU" altLang="en-US" sz="1400">
                  <a:solidFill>
                    <a:srgbClr val="000000"/>
                  </a:solidFill>
                  <a:latin typeface="Times New Roman" pitchFamily="18" charset="0"/>
                </a:rPr>
                <a:t>X</a:t>
              </a:r>
              <a:r>
                <a:rPr lang="en-AU" altLang="en-US" sz="1400" baseline="-25000">
                  <a:solidFill>
                    <a:srgbClr val="000000"/>
                  </a:solidFill>
                  <a:latin typeface="Times New Roman" pitchFamily="18" charset="0"/>
                </a:rPr>
                <a:t>2,2</a:t>
              </a:r>
              <a:r>
                <a:rPr lang="en-AU" altLang="en-US" sz="1400">
                  <a:solidFill>
                    <a:srgbClr val="000000"/>
                  </a:solidFill>
                  <a:latin typeface="Times New Roman" pitchFamily="18" charset="0"/>
                </a:rPr>
                <a:t>[k]</a:t>
              </a:r>
              <a:endParaRPr lang="en-AU" altLang="en-US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8200" name="Text Box 67"/>
            <p:cNvSpPr txBox="1">
              <a:spLocks noChangeArrowheads="1"/>
            </p:cNvSpPr>
            <p:nvPr/>
          </p:nvSpPr>
          <p:spPr bwMode="auto">
            <a:xfrm>
              <a:off x="1752" y="1991"/>
              <a:ext cx="425" cy="2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AU" altLang="en-US" sz="1400">
                  <a:solidFill>
                    <a:srgbClr val="000000"/>
                  </a:solidFill>
                  <a:latin typeface="Times New Roman" pitchFamily="18" charset="0"/>
                </a:rPr>
                <a:t>X</a:t>
              </a:r>
              <a:r>
                <a:rPr lang="en-AU" altLang="en-US" sz="1400" baseline="-25000">
                  <a:solidFill>
                    <a:srgbClr val="000000"/>
                  </a:solidFill>
                  <a:latin typeface="Times New Roman" pitchFamily="18" charset="0"/>
                </a:rPr>
                <a:t>3,2</a:t>
              </a:r>
              <a:r>
                <a:rPr lang="en-AU" altLang="en-US" sz="1400">
                  <a:solidFill>
                    <a:srgbClr val="000000"/>
                  </a:solidFill>
                  <a:latin typeface="Times New Roman" pitchFamily="18" charset="0"/>
                </a:rPr>
                <a:t>[k]</a:t>
              </a:r>
              <a:endParaRPr lang="en-AU" altLang="en-US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8201" name="Text Box 68"/>
            <p:cNvSpPr txBox="1">
              <a:spLocks noChangeArrowheads="1"/>
            </p:cNvSpPr>
            <p:nvPr/>
          </p:nvSpPr>
          <p:spPr bwMode="auto">
            <a:xfrm>
              <a:off x="1802" y="3010"/>
              <a:ext cx="391" cy="2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AU" altLang="en-US" sz="1400">
                  <a:solidFill>
                    <a:srgbClr val="000000"/>
                  </a:solidFill>
                  <a:latin typeface="Times New Roman" pitchFamily="18" charset="0"/>
                </a:rPr>
                <a:t>x</a:t>
              </a:r>
              <a:r>
                <a:rPr lang="en-AU" altLang="en-US" sz="1400" baseline="-25000">
                  <a:solidFill>
                    <a:srgbClr val="000000"/>
                  </a:solidFill>
                  <a:latin typeface="Times New Roman" pitchFamily="18" charset="0"/>
                </a:rPr>
                <a:t>J,2</a:t>
              </a:r>
              <a:r>
                <a:rPr lang="en-AU" altLang="en-US" sz="1400">
                  <a:solidFill>
                    <a:srgbClr val="000000"/>
                  </a:solidFill>
                  <a:latin typeface="Times New Roman" pitchFamily="18" charset="0"/>
                </a:rPr>
                <a:t>[k]</a:t>
              </a:r>
              <a:endParaRPr lang="en-AU" altLang="en-US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8202" name="AutoShape 69"/>
            <p:cNvSpPr>
              <a:spLocks noChangeArrowheads="1"/>
            </p:cNvSpPr>
            <p:nvPr/>
          </p:nvSpPr>
          <p:spPr bwMode="auto">
            <a:xfrm rot="5400000" flipV="1">
              <a:off x="4229" y="905"/>
              <a:ext cx="106" cy="151"/>
            </a:xfrm>
            <a:prstGeom prst="homePlate">
              <a:avLst>
                <a:gd name="adj" fmla="val 25000"/>
              </a:avLst>
            </a:prstGeom>
            <a:noFill/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33CC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AU" altLang="en-US"/>
            </a:p>
          </p:txBody>
        </p:sp>
        <p:sp>
          <p:nvSpPr>
            <p:cNvPr id="48203" name="Line 70"/>
            <p:cNvSpPr>
              <a:spLocks noChangeShapeType="1"/>
            </p:cNvSpPr>
            <p:nvPr/>
          </p:nvSpPr>
          <p:spPr bwMode="auto">
            <a:xfrm>
              <a:off x="4281" y="1034"/>
              <a:ext cx="0" cy="199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48204" name="Oval 71"/>
            <p:cNvSpPr>
              <a:spLocks noChangeArrowheads="1"/>
            </p:cNvSpPr>
            <p:nvPr/>
          </p:nvSpPr>
          <p:spPr bwMode="auto">
            <a:xfrm>
              <a:off x="4489" y="1059"/>
              <a:ext cx="189" cy="174"/>
            </a:xfrm>
            <a:prstGeom prst="ellips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00CC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AU" altLang="en-US" sz="1600">
                  <a:solidFill>
                    <a:srgbClr val="000000"/>
                  </a:solidFill>
                  <a:latin typeface="Times New Roman" pitchFamily="18" charset="0"/>
                </a:rPr>
                <a:t>X</a:t>
              </a:r>
              <a:endParaRPr lang="en-AU" altLang="en-US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8205" name="Line 72"/>
            <p:cNvSpPr>
              <a:spLocks noChangeShapeType="1"/>
            </p:cNvSpPr>
            <p:nvPr/>
          </p:nvSpPr>
          <p:spPr bwMode="auto">
            <a:xfrm rot="5400000" flipH="1">
              <a:off x="4524" y="2189"/>
              <a:ext cx="117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48206" name="Text Box 73"/>
            <p:cNvSpPr txBox="1">
              <a:spLocks noChangeArrowheads="1"/>
            </p:cNvSpPr>
            <p:nvPr/>
          </p:nvSpPr>
          <p:spPr bwMode="auto">
            <a:xfrm>
              <a:off x="4582" y="2161"/>
              <a:ext cx="324" cy="1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AU" altLang="en-US" sz="1200">
                  <a:solidFill>
                    <a:srgbClr val="000000"/>
                  </a:solidFill>
                  <a:latin typeface="Times New Roman" pitchFamily="18" charset="0"/>
                </a:rPr>
                <a:t>W</a:t>
              </a:r>
              <a:r>
                <a:rPr lang="en-AU" altLang="en-US" sz="1200" baseline="-25000">
                  <a:solidFill>
                    <a:srgbClr val="000000"/>
                  </a:solidFill>
                  <a:latin typeface="Times New Roman" pitchFamily="18" charset="0"/>
                </a:rPr>
                <a:t>3,K</a:t>
              </a:r>
              <a:endParaRPr lang="en-AU" altLang="en-US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8207" name="Text Box 74"/>
            <p:cNvSpPr txBox="1">
              <a:spLocks noChangeArrowheads="1"/>
            </p:cNvSpPr>
            <p:nvPr/>
          </p:nvSpPr>
          <p:spPr bwMode="auto">
            <a:xfrm>
              <a:off x="3776" y="1034"/>
              <a:ext cx="418" cy="2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AU" altLang="en-US" sz="1400">
                  <a:solidFill>
                    <a:srgbClr val="000000"/>
                  </a:solidFill>
                  <a:latin typeface="Times New Roman" pitchFamily="18" charset="0"/>
                </a:rPr>
                <a:t>x</a:t>
              </a:r>
              <a:r>
                <a:rPr lang="en-AU" altLang="en-US" sz="1400" baseline="-25000">
                  <a:solidFill>
                    <a:srgbClr val="000000"/>
                  </a:solidFill>
                  <a:latin typeface="Times New Roman" pitchFamily="18" charset="0"/>
                </a:rPr>
                <a:t>1,K</a:t>
              </a:r>
              <a:r>
                <a:rPr lang="en-AU" altLang="en-US" sz="1400">
                  <a:solidFill>
                    <a:srgbClr val="000000"/>
                  </a:solidFill>
                  <a:latin typeface="Times New Roman" pitchFamily="18" charset="0"/>
                </a:rPr>
                <a:t>[k]</a:t>
              </a:r>
              <a:endParaRPr lang="en-AU" altLang="en-US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8208" name="Line 75"/>
            <p:cNvSpPr>
              <a:spLocks noChangeShapeType="1"/>
            </p:cNvSpPr>
            <p:nvPr/>
          </p:nvSpPr>
          <p:spPr bwMode="auto">
            <a:xfrm rot="5400000" flipH="1">
              <a:off x="4524" y="1292"/>
              <a:ext cx="117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48209" name="Text Box 76"/>
            <p:cNvSpPr txBox="1">
              <a:spLocks noChangeArrowheads="1"/>
            </p:cNvSpPr>
            <p:nvPr/>
          </p:nvSpPr>
          <p:spPr bwMode="auto">
            <a:xfrm>
              <a:off x="4575" y="1283"/>
              <a:ext cx="331" cy="1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AU" altLang="en-US" sz="1200">
                  <a:solidFill>
                    <a:srgbClr val="000000"/>
                  </a:solidFill>
                  <a:latin typeface="Times New Roman" pitchFamily="18" charset="0"/>
                </a:rPr>
                <a:t>W</a:t>
              </a:r>
              <a:r>
                <a:rPr lang="en-AU" altLang="en-US" sz="1200" baseline="-25000">
                  <a:solidFill>
                    <a:srgbClr val="000000"/>
                  </a:solidFill>
                  <a:latin typeface="Times New Roman" pitchFamily="18" charset="0"/>
                </a:rPr>
                <a:t>1,K</a:t>
              </a:r>
              <a:endParaRPr lang="en-AU" altLang="en-US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8210" name="Line 77"/>
            <p:cNvSpPr>
              <a:spLocks noChangeShapeType="1"/>
            </p:cNvSpPr>
            <p:nvPr/>
          </p:nvSpPr>
          <p:spPr bwMode="auto">
            <a:xfrm>
              <a:off x="4281" y="1146"/>
              <a:ext cx="20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48211" name="Line 78"/>
            <p:cNvSpPr>
              <a:spLocks noChangeShapeType="1"/>
            </p:cNvSpPr>
            <p:nvPr/>
          </p:nvSpPr>
          <p:spPr bwMode="auto">
            <a:xfrm>
              <a:off x="4281" y="1471"/>
              <a:ext cx="0" cy="199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48212" name="Oval 79"/>
            <p:cNvSpPr>
              <a:spLocks noChangeArrowheads="1"/>
            </p:cNvSpPr>
            <p:nvPr/>
          </p:nvSpPr>
          <p:spPr bwMode="auto">
            <a:xfrm>
              <a:off x="4489" y="1495"/>
              <a:ext cx="189" cy="175"/>
            </a:xfrm>
            <a:prstGeom prst="ellips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00CC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AU" altLang="en-US" sz="1600">
                  <a:solidFill>
                    <a:srgbClr val="000000"/>
                  </a:solidFill>
                  <a:latin typeface="Times New Roman" pitchFamily="18" charset="0"/>
                </a:rPr>
                <a:t>X</a:t>
              </a:r>
              <a:endParaRPr lang="en-AU" altLang="en-US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8213" name="Rectangle 80"/>
            <p:cNvSpPr>
              <a:spLocks noChangeArrowheads="1"/>
            </p:cNvSpPr>
            <p:nvPr/>
          </p:nvSpPr>
          <p:spPr bwMode="auto">
            <a:xfrm>
              <a:off x="4184" y="1670"/>
              <a:ext cx="173" cy="26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33CC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AU" altLang="en-US"/>
            </a:p>
          </p:txBody>
        </p:sp>
        <p:sp>
          <p:nvSpPr>
            <p:cNvPr id="48214" name="Line 81"/>
            <p:cNvSpPr>
              <a:spLocks noChangeShapeType="1"/>
            </p:cNvSpPr>
            <p:nvPr/>
          </p:nvSpPr>
          <p:spPr bwMode="auto">
            <a:xfrm>
              <a:off x="4281" y="1582"/>
              <a:ext cx="20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48215" name="Line 82"/>
            <p:cNvSpPr>
              <a:spLocks noChangeShapeType="1"/>
            </p:cNvSpPr>
            <p:nvPr/>
          </p:nvSpPr>
          <p:spPr bwMode="auto">
            <a:xfrm>
              <a:off x="4281" y="1931"/>
              <a:ext cx="0" cy="199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48216" name="Oval 83"/>
            <p:cNvSpPr>
              <a:spLocks noChangeArrowheads="1"/>
            </p:cNvSpPr>
            <p:nvPr/>
          </p:nvSpPr>
          <p:spPr bwMode="auto">
            <a:xfrm>
              <a:off x="4489" y="1955"/>
              <a:ext cx="189" cy="175"/>
            </a:xfrm>
            <a:prstGeom prst="ellips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00CC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AU" altLang="en-US" sz="1600">
                  <a:solidFill>
                    <a:srgbClr val="000000"/>
                  </a:solidFill>
                  <a:latin typeface="Times New Roman" pitchFamily="18" charset="0"/>
                </a:rPr>
                <a:t>X</a:t>
              </a:r>
              <a:endParaRPr lang="en-AU" altLang="en-US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8217" name="Line 84"/>
            <p:cNvSpPr>
              <a:spLocks noChangeShapeType="1"/>
            </p:cNvSpPr>
            <p:nvPr/>
          </p:nvSpPr>
          <p:spPr bwMode="auto">
            <a:xfrm>
              <a:off x="4279" y="2047"/>
              <a:ext cx="203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48218" name="Rectangle 85"/>
            <p:cNvSpPr>
              <a:spLocks noChangeArrowheads="1"/>
            </p:cNvSpPr>
            <p:nvPr/>
          </p:nvSpPr>
          <p:spPr bwMode="auto">
            <a:xfrm>
              <a:off x="4184" y="1233"/>
              <a:ext cx="173" cy="26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33CC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AU" altLang="en-US"/>
            </a:p>
          </p:txBody>
        </p:sp>
        <p:sp>
          <p:nvSpPr>
            <p:cNvPr id="48219" name="Line 86"/>
            <p:cNvSpPr>
              <a:spLocks noChangeShapeType="1"/>
            </p:cNvSpPr>
            <p:nvPr/>
          </p:nvSpPr>
          <p:spPr bwMode="auto">
            <a:xfrm rot="5400000" flipH="1">
              <a:off x="4524" y="1731"/>
              <a:ext cx="117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48220" name="Text Box 87"/>
            <p:cNvSpPr txBox="1">
              <a:spLocks noChangeArrowheads="1"/>
            </p:cNvSpPr>
            <p:nvPr/>
          </p:nvSpPr>
          <p:spPr bwMode="auto">
            <a:xfrm>
              <a:off x="4575" y="1722"/>
              <a:ext cx="331" cy="1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AU" altLang="en-US" sz="1200">
                  <a:solidFill>
                    <a:srgbClr val="000000"/>
                  </a:solidFill>
                  <a:latin typeface="Times New Roman" pitchFamily="18" charset="0"/>
                </a:rPr>
                <a:t>W</a:t>
              </a:r>
              <a:r>
                <a:rPr lang="en-AU" altLang="en-US" sz="1200" baseline="-25000">
                  <a:solidFill>
                    <a:srgbClr val="000000"/>
                  </a:solidFill>
                  <a:latin typeface="Times New Roman" pitchFamily="18" charset="0"/>
                </a:rPr>
                <a:t>2,K</a:t>
              </a:r>
              <a:endParaRPr lang="en-AU" altLang="en-US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8221" name="Line 88"/>
            <p:cNvSpPr>
              <a:spLocks noChangeShapeType="1"/>
            </p:cNvSpPr>
            <p:nvPr/>
          </p:nvSpPr>
          <p:spPr bwMode="auto">
            <a:xfrm rot="5400000" flipH="1">
              <a:off x="4528" y="3166"/>
              <a:ext cx="117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48222" name="Text Box 89"/>
            <p:cNvSpPr txBox="1">
              <a:spLocks noChangeArrowheads="1"/>
            </p:cNvSpPr>
            <p:nvPr/>
          </p:nvSpPr>
          <p:spPr bwMode="auto">
            <a:xfrm>
              <a:off x="4587" y="3138"/>
              <a:ext cx="434" cy="1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AU" altLang="en-US" sz="1200">
                  <a:solidFill>
                    <a:srgbClr val="000000"/>
                  </a:solidFill>
                  <a:latin typeface="Times New Roman" pitchFamily="18" charset="0"/>
                </a:rPr>
                <a:t>W</a:t>
              </a:r>
              <a:r>
                <a:rPr lang="en-AU" altLang="en-US" sz="1200" baseline="-25000">
                  <a:solidFill>
                    <a:srgbClr val="000000"/>
                  </a:solidFill>
                  <a:latin typeface="Times New Roman" pitchFamily="18" charset="0"/>
                </a:rPr>
                <a:t>J,K</a:t>
              </a:r>
              <a:endParaRPr lang="en-AU" altLang="en-US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8223" name="Line 90"/>
            <p:cNvSpPr>
              <a:spLocks noChangeShapeType="1"/>
            </p:cNvSpPr>
            <p:nvPr/>
          </p:nvSpPr>
          <p:spPr bwMode="auto">
            <a:xfrm>
              <a:off x="4279" y="2918"/>
              <a:ext cx="2" cy="112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48224" name="Oval 91"/>
            <p:cNvSpPr>
              <a:spLocks noChangeArrowheads="1"/>
            </p:cNvSpPr>
            <p:nvPr/>
          </p:nvSpPr>
          <p:spPr bwMode="auto">
            <a:xfrm>
              <a:off x="4493" y="2933"/>
              <a:ext cx="190" cy="174"/>
            </a:xfrm>
            <a:prstGeom prst="ellips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00CC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AU" altLang="en-US" sz="1600">
                  <a:solidFill>
                    <a:srgbClr val="000000"/>
                  </a:solidFill>
                  <a:latin typeface="Times New Roman" pitchFamily="18" charset="0"/>
                </a:rPr>
                <a:t>X</a:t>
              </a:r>
              <a:endParaRPr lang="en-AU" altLang="en-US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8225" name="Line 92"/>
            <p:cNvSpPr>
              <a:spLocks noChangeShapeType="1"/>
            </p:cNvSpPr>
            <p:nvPr/>
          </p:nvSpPr>
          <p:spPr bwMode="auto">
            <a:xfrm>
              <a:off x="4285" y="3020"/>
              <a:ext cx="20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48226" name="Rectangle 93"/>
            <p:cNvSpPr>
              <a:spLocks noChangeArrowheads="1"/>
            </p:cNvSpPr>
            <p:nvPr/>
          </p:nvSpPr>
          <p:spPr bwMode="auto">
            <a:xfrm>
              <a:off x="4184" y="2671"/>
              <a:ext cx="173" cy="26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33CC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AU" altLang="en-US"/>
            </a:p>
          </p:txBody>
        </p:sp>
        <p:sp>
          <p:nvSpPr>
            <p:cNvPr id="48227" name="Line 94"/>
            <p:cNvSpPr>
              <a:spLocks noChangeShapeType="1"/>
            </p:cNvSpPr>
            <p:nvPr/>
          </p:nvSpPr>
          <p:spPr bwMode="auto">
            <a:xfrm>
              <a:off x="4678" y="1146"/>
              <a:ext cx="22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48228" name="Line 95"/>
            <p:cNvSpPr>
              <a:spLocks noChangeShapeType="1"/>
            </p:cNvSpPr>
            <p:nvPr/>
          </p:nvSpPr>
          <p:spPr bwMode="auto">
            <a:xfrm>
              <a:off x="4683" y="1582"/>
              <a:ext cx="22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48229" name="Line 96"/>
            <p:cNvSpPr>
              <a:spLocks noChangeShapeType="1"/>
            </p:cNvSpPr>
            <p:nvPr/>
          </p:nvSpPr>
          <p:spPr bwMode="auto">
            <a:xfrm>
              <a:off x="4683" y="2047"/>
              <a:ext cx="22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48230" name="Line 97"/>
            <p:cNvSpPr>
              <a:spLocks noChangeShapeType="1"/>
            </p:cNvSpPr>
            <p:nvPr/>
          </p:nvSpPr>
          <p:spPr bwMode="auto">
            <a:xfrm>
              <a:off x="4683" y="3020"/>
              <a:ext cx="22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48231" name="Text Box 98"/>
            <p:cNvSpPr txBox="1">
              <a:spLocks noChangeArrowheads="1"/>
            </p:cNvSpPr>
            <p:nvPr/>
          </p:nvSpPr>
          <p:spPr bwMode="auto">
            <a:xfrm>
              <a:off x="3776" y="1502"/>
              <a:ext cx="416" cy="2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AU" altLang="en-US" sz="1400">
                  <a:solidFill>
                    <a:srgbClr val="000000"/>
                  </a:solidFill>
                  <a:latin typeface="Times New Roman" pitchFamily="18" charset="0"/>
                </a:rPr>
                <a:t>x</a:t>
              </a:r>
              <a:r>
                <a:rPr lang="en-AU" altLang="en-US" sz="1400" baseline="-25000">
                  <a:solidFill>
                    <a:srgbClr val="000000"/>
                  </a:solidFill>
                  <a:latin typeface="Times New Roman" pitchFamily="18" charset="0"/>
                </a:rPr>
                <a:t>2,K</a:t>
              </a:r>
              <a:r>
                <a:rPr lang="en-AU" altLang="en-US" sz="1400">
                  <a:solidFill>
                    <a:srgbClr val="000000"/>
                  </a:solidFill>
                  <a:latin typeface="Times New Roman" pitchFamily="18" charset="0"/>
                </a:rPr>
                <a:t>[k]</a:t>
              </a:r>
              <a:endParaRPr lang="en-AU" altLang="en-US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8232" name="Text Box 99"/>
            <p:cNvSpPr txBox="1">
              <a:spLocks noChangeArrowheads="1"/>
            </p:cNvSpPr>
            <p:nvPr/>
          </p:nvSpPr>
          <p:spPr bwMode="auto">
            <a:xfrm>
              <a:off x="3766" y="1969"/>
              <a:ext cx="418" cy="2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AU" altLang="en-US" sz="1400">
                  <a:solidFill>
                    <a:srgbClr val="000000"/>
                  </a:solidFill>
                  <a:latin typeface="Times New Roman" pitchFamily="18" charset="0"/>
                </a:rPr>
                <a:t>x</a:t>
              </a:r>
              <a:r>
                <a:rPr lang="en-AU" altLang="en-US" sz="1400" baseline="-25000">
                  <a:solidFill>
                    <a:srgbClr val="000000"/>
                  </a:solidFill>
                  <a:latin typeface="Times New Roman" pitchFamily="18" charset="0"/>
                </a:rPr>
                <a:t>3,K</a:t>
              </a:r>
              <a:r>
                <a:rPr lang="en-AU" altLang="en-US" sz="1400">
                  <a:solidFill>
                    <a:srgbClr val="000000"/>
                  </a:solidFill>
                  <a:latin typeface="Times New Roman" pitchFamily="18" charset="0"/>
                </a:rPr>
                <a:t>[k]</a:t>
              </a:r>
              <a:endParaRPr lang="en-AU" altLang="en-US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8233" name="Text Box 100"/>
            <p:cNvSpPr txBox="1">
              <a:spLocks noChangeArrowheads="1"/>
            </p:cNvSpPr>
            <p:nvPr/>
          </p:nvSpPr>
          <p:spPr bwMode="auto">
            <a:xfrm>
              <a:off x="3788" y="3009"/>
              <a:ext cx="447" cy="2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AU" altLang="en-US" sz="1400">
                  <a:solidFill>
                    <a:srgbClr val="000000"/>
                  </a:solidFill>
                  <a:latin typeface="Times New Roman" pitchFamily="18" charset="0"/>
                </a:rPr>
                <a:t>x</a:t>
              </a:r>
              <a:r>
                <a:rPr lang="en-AU" altLang="en-US" sz="1400" baseline="-25000">
                  <a:solidFill>
                    <a:srgbClr val="000000"/>
                  </a:solidFill>
                  <a:latin typeface="Times New Roman" pitchFamily="18" charset="0"/>
                </a:rPr>
                <a:t>J,K</a:t>
              </a:r>
              <a:r>
                <a:rPr lang="en-AU" altLang="en-US" sz="1400">
                  <a:solidFill>
                    <a:srgbClr val="000000"/>
                  </a:solidFill>
                  <a:latin typeface="Times New Roman" pitchFamily="18" charset="0"/>
                </a:rPr>
                <a:t>[k]</a:t>
              </a:r>
              <a:endParaRPr lang="en-AU" altLang="en-US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8234" name="Rectangle 101"/>
            <p:cNvSpPr>
              <a:spLocks noChangeArrowheads="1"/>
            </p:cNvSpPr>
            <p:nvPr/>
          </p:nvSpPr>
          <p:spPr bwMode="auto">
            <a:xfrm>
              <a:off x="1323" y="3348"/>
              <a:ext cx="3842" cy="236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33CC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AU" altLang="en-US">
                  <a:solidFill>
                    <a:srgbClr val="000000"/>
                  </a:solidFill>
                  <a:latin typeface="Times New Roman" pitchFamily="18" charset="0"/>
                </a:rPr>
                <a:t>+</a:t>
              </a:r>
            </a:p>
          </p:txBody>
        </p:sp>
        <p:sp>
          <p:nvSpPr>
            <p:cNvPr id="48235" name="Line 102"/>
            <p:cNvSpPr>
              <a:spLocks noChangeShapeType="1"/>
            </p:cNvSpPr>
            <p:nvPr/>
          </p:nvSpPr>
          <p:spPr bwMode="auto">
            <a:xfrm>
              <a:off x="1450" y="3114"/>
              <a:ext cx="0" cy="25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48236" name="Rectangle 103"/>
            <p:cNvSpPr>
              <a:spLocks noChangeArrowheads="1"/>
            </p:cNvSpPr>
            <p:nvPr/>
          </p:nvSpPr>
          <p:spPr bwMode="auto">
            <a:xfrm>
              <a:off x="1323" y="1087"/>
              <a:ext cx="258" cy="210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33CC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AU" altLang="en-US">
                  <a:solidFill>
                    <a:srgbClr val="000000"/>
                  </a:solidFill>
                  <a:latin typeface="Times New Roman" pitchFamily="18" charset="0"/>
                </a:rPr>
                <a:t>+</a:t>
              </a:r>
            </a:p>
          </p:txBody>
        </p:sp>
        <p:sp>
          <p:nvSpPr>
            <p:cNvPr id="48237" name="Line 104"/>
            <p:cNvSpPr>
              <a:spLocks noChangeShapeType="1"/>
            </p:cNvSpPr>
            <p:nvPr/>
          </p:nvSpPr>
          <p:spPr bwMode="auto">
            <a:xfrm>
              <a:off x="2907" y="3107"/>
              <a:ext cx="0" cy="25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48238" name="Line 105"/>
            <p:cNvSpPr>
              <a:spLocks noChangeShapeType="1"/>
            </p:cNvSpPr>
            <p:nvPr/>
          </p:nvSpPr>
          <p:spPr bwMode="auto">
            <a:xfrm>
              <a:off x="5034" y="3105"/>
              <a:ext cx="0" cy="25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48239" name="Rectangle 106"/>
            <p:cNvSpPr>
              <a:spLocks noChangeArrowheads="1"/>
            </p:cNvSpPr>
            <p:nvPr/>
          </p:nvSpPr>
          <p:spPr bwMode="auto">
            <a:xfrm>
              <a:off x="2781" y="1056"/>
              <a:ext cx="259" cy="210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33CC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AU" altLang="en-US">
                  <a:solidFill>
                    <a:srgbClr val="000000"/>
                  </a:solidFill>
                  <a:latin typeface="Times New Roman" pitchFamily="18" charset="0"/>
                </a:rPr>
                <a:t>+</a:t>
              </a:r>
            </a:p>
          </p:txBody>
        </p:sp>
        <p:sp>
          <p:nvSpPr>
            <p:cNvPr id="48240" name="Rectangle 107"/>
            <p:cNvSpPr>
              <a:spLocks noChangeArrowheads="1"/>
            </p:cNvSpPr>
            <p:nvPr/>
          </p:nvSpPr>
          <p:spPr bwMode="auto">
            <a:xfrm>
              <a:off x="4906" y="1034"/>
              <a:ext cx="259" cy="210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33CC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AU" altLang="en-US">
                  <a:solidFill>
                    <a:srgbClr val="000000"/>
                  </a:solidFill>
                  <a:latin typeface="Times New Roman" pitchFamily="18" charset="0"/>
                </a:rPr>
                <a:t>+</a:t>
              </a:r>
            </a:p>
          </p:txBody>
        </p:sp>
        <p:sp>
          <p:nvSpPr>
            <p:cNvPr id="48241" name="Line 108"/>
            <p:cNvSpPr>
              <a:spLocks noChangeShapeType="1"/>
            </p:cNvSpPr>
            <p:nvPr/>
          </p:nvSpPr>
          <p:spPr bwMode="auto">
            <a:xfrm>
              <a:off x="3250" y="3584"/>
              <a:ext cx="0" cy="17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48242" name="Text Box 109"/>
            <p:cNvSpPr txBox="1">
              <a:spLocks noChangeArrowheads="1"/>
            </p:cNvSpPr>
            <p:nvPr/>
          </p:nvSpPr>
          <p:spPr bwMode="auto">
            <a:xfrm>
              <a:off x="4184" y="1255"/>
              <a:ext cx="138" cy="2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AU" altLang="en-US" sz="1400">
                  <a:solidFill>
                    <a:srgbClr val="000000"/>
                  </a:solidFill>
                  <a:latin typeface="Times New Roman" pitchFamily="18" charset="0"/>
                </a:rPr>
                <a:t>T</a:t>
              </a:r>
            </a:p>
          </p:txBody>
        </p:sp>
        <p:sp>
          <p:nvSpPr>
            <p:cNvPr id="48243" name="Text Box 110"/>
            <p:cNvSpPr txBox="1">
              <a:spLocks noChangeArrowheads="1"/>
            </p:cNvSpPr>
            <p:nvPr/>
          </p:nvSpPr>
          <p:spPr bwMode="auto">
            <a:xfrm>
              <a:off x="2059" y="1303"/>
              <a:ext cx="139" cy="2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AU" altLang="en-US" sz="1400">
                  <a:solidFill>
                    <a:srgbClr val="000000"/>
                  </a:solidFill>
                  <a:latin typeface="Times New Roman" pitchFamily="18" charset="0"/>
                </a:rPr>
                <a:t>T</a:t>
              </a:r>
            </a:p>
          </p:txBody>
        </p:sp>
        <p:sp>
          <p:nvSpPr>
            <p:cNvPr id="48244" name="Text Box 111"/>
            <p:cNvSpPr txBox="1">
              <a:spLocks noChangeArrowheads="1"/>
            </p:cNvSpPr>
            <p:nvPr/>
          </p:nvSpPr>
          <p:spPr bwMode="auto">
            <a:xfrm>
              <a:off x="2059" y="1725"/>
              <a:ext cx="139" cy="2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AU" altLang="en-US" sz="1400">
                  <a:solidFill>
                    <a:srgbClr val="000000"/>
                  </a:solidFill>
                  <a:latin typeface="Times New Roman" pitchFamily="18" charset="0"/>
                </a:rPr>
                <a:t>T</a:t>
              </a:r>
            </a:p>
          </p:txBody>
        </p:sp>
        <p:sp>
          <p:nvSpPr>
            <p:cNvPr id="48245" name="Text Box 112"/>
            <p:cNvSpPr txBox="1">
              <a:spLocks noChangeArrowheads="1"/>
            </p:cNvSpPr>
            <p:nvPr/>
          </p:nvSpPr>
          <p:spPr bwMode="auto">
            <a:xfrm>
              <a:off x="601" y="2748"/>
              <a:ext cx="139" cy="2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AU" altLang="en-US" sz="1400">
                  <a:solidFill>
                    <a:srgbClr val="000000"/>
                  </a:solidFill>
                  <a:latin typeface="Times New Roman" pitchFamily="18" charset="0"/>
                </a:rPr>
                <a:t>T</a:t>
              </a:r>
            </a:p>
          </p:txBody>
        </p:sp>
        <p:sp>
          <p:nvSpPr>
            <p:cNvPr id="48246" name="Text Box 113"/>
            <p:cNvSpPr txBox="1">
              <a:spLocks noChangeArrowheads="1"/>
            </p:cNvSpPr>
            <p:nvPr/>
          </p:nvSpPr>
          <p:spPr bwMode="auto">
            <a:xfrm>
              <a:off x="571" y="1756"/>
              <a:ext cx="140" cy="2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AU" altLang="en-US" sz="1400">
                  <a:solidFill>
                    <a:srgbClr val="000000"/>
                  </a:solidFill>
                  <a:latin typeface="Times New Roman" pitchFamily="18" charset="0"/>
                </a:rPr>
                <a:t>T</a:t>
              </a:r>
            </a:p>
          </p:txBody>
        </p:sp>
        <p:sp>
          <p:nvSpPr>
            <p:cNvPr id="48247" name="Text Box 114"/>
            <p:cNvSpPr txBox="1">
              <a:spLocks noChangeArrowheads="1"/>
            </p:cNvSpPr>
            <p:nvPr/>
          </p:nvSpPr>
          <p:spPr bwMode="auto">
            <a:xfrm>
              <a:off x="2059" y="2726"/>
              <a:ext cx="139" cy="2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AU" altLang="en-US" sz="1400">
                  <a:solidFill>
                    <a:srgbClr val="000000"/>
                  </a:solidFill>
                  <a:latin typeface="Times New Roman" pitchFamily="18" charset="0"/>
                </a:rPr>
                <a:t>T</a:t>
              </a:r>
            </a:p>
          </p:txBody>
        </p:sp>
        <p:sp>
          <p:nvSpPr>
            <p:cNvPr id="48248" name="Text Box 115"/>
            <p:cNvSpPr txBox="1">
              <a:spLocks noChangeArrowheads="1"/>
            </p:cNvSpPr>
            <p:nvPr/>
          </p:nvSpPr>
          <p:spPr bwMode="auto">
            <a:xfrm>
              <a:off x="4184" y="2692"/>
              <a:ext cx="138" cy="2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AU" altLang="en-US" sz="1400">
                  <a:solidFill>
                    <a:srgbClr val="000000"/>
                  </a:solidFill>
                  <a:latin typeface="Times New Roman" pitchFamily="18" charset="0"/>
                </a:rPr>
                <a:t>T</a:t>
              </a:r>
            </a:p>
          </p:txBody>
        </p:sp>
        <p:sp>
          <p:nvSpPr>
            <p:cNvPr id="48249" name="Text Box 116"/>
            <p:cNvSpPr txBox="1">
              <a:spLocks noChangeArrowheads="1"/>
            </p:cNvSpPr>
            <p:nvPr/>
          </p:nvSpPr>
          <p:spPr bwMode="auto">
            <a:xfrm>
              <a:off x="4184" y="1709"/>
              <a:ext cx="149" cy="2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AU" altLang="en-US" sz="1400">
                  <a:solidFill>
                    <a:srgbClr val="000000"/>
                  </a:solidFill>
                  <a:latin typeface="Times New Roman" pitchFamily="18" charset="0"/>
                </a:rPr>
                <a:t>T</a:t>
              </a:r>
            </a:p>
          </p:txBody>
        </p:sp>
        <p:sp>
          <p:nvSpPr>
            <p:cNvPr id="48250" name="Text Box 117"/>
            <p:cNvSpPr txBox="1">
              <a:spLocks noChangeArrowheads="1"/>
            </p:cNvSpPr>
            <p:nvPr/>
          </p:nvSpPr>
          <p:spPr bwMode="auto">
            <a:xfrm>
              <a:off x="571" y="1325"/>
              <a:ext cx="140" cy="2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AU" altLang="en-US" sz="1400">
                  <a:solidFill>
                    <a:srgbClr val="000000"/>
                  </a:solidFill>
                  <a:latin typeface="Times New Roman" pitchFamily="18" charset="0"/>
                </a:rPr>
                <a:t>T</a:t>
              </a:r>
            </a:p>
          </p:txBody>
        </p:sp>
      </p:grpSp>
      <p:sp>
        <p:nvSpPr>
          <p:cNvPr id="48134" name="Line 118"/>
          <p:cNvSpPr>
            <a:spLocks noChangeShapeType="1"/>
          </p:cNvSpPr>
          <p:nvPr/>
        </p:nvSpPr>
        <p:spPr bwMode="auto">
          <a:xfrm>
            <a:off x="2249488" y="2168525"/>
            <a:ext cx="4930775" cy="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48135" name="Rectangle 119"/>
          <p:cNvSpPr>
            <a:spLocks noChangeArrowheads="1"/>
          </p:cNvSpPr>
          <p:nvPr/>
        </p:nvSpPr>
        <p:spPr bwMode="auto">
          <a:xfrm>
            <a:off x="3300413" y="1595438"/>
            <a:ext cx="3232150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lang="en-AU" altLang="en-US" sz="2000">
                <a:solidFill>
                  <a:schemeClr val="bg2"/>
                </a:solidFill>
              </a:rPr>
              <a:t>Antenna Element number </a:t>
            </a:r>
          </a:p>
        </p:txBody>
      </p:sp>
      <p:sp>
        <p:nvSpPr>
          <p:cNvPr id="48136" name="Line 120"/>
          <p:cNvSpPr>
            <a:spLocks noChangeShapeType="1"/>
          </p:cNvSpPr>
          <p:nvPr/>
        </p:nvSpPr>
        <p:spPr bwMode="auto">
          <a:xfrm>
            <a:off x="1196975" y="2795588"/>
            <a:ext cx="0" cy="2295525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48137" name="Rectangle 121"/>
          <p:cNvSpPr>
            <a:spLocks noChangeArrowheads="1"/>
          </p:cNvSpPr>
          <p:nvPr/>
        </p:nvSpPr>
        <p:spPr bwMode="auto">
          <a:xfrm rot="-5400000">
            <a:off x="-235743" y="3625056"/>
            <a:ext cx="1841500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lang="en-AU" altLang="en-US" sz="2000">
                <a:solidFill>
                  <a:schemeClr val="bg2"/>
                </a:solidFill>
              </a:rPr>
              <a:t>Pulse number </a:t>
            </a:r>
          </a:p>
        </p:txBody>
      </p:sp>
    </p:spTree>
    <p:extLst>
      <p:ext uri="{BB962C8B-B14F-4D97-AF65-F5344CB8AC3E}">
        <p14:creationId xmlns:p14="http://schemas.microsoft.com/office/powerpoint/2010/main" xmlns="" val="2149064746"/>
      </p:ext>
    </p:extLst>
  </p:cSld>
  <p:clrMapOvr>
    <a:masterClrMapping/>
  </p:clrMapOvr>
  <p:transition spd="slow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9B0162-1DA4-4F4A-87D0-62A4F7637DE9}" type="slidenum">
              <a:rPr lang="en-AU" altLang="en-US"/>
              <a:pPr/>
              <a:t>43</a:t>
            </a:fld>
            <a:endParaRPr lang="en-AU" altLang="en-US"/>
          </a:p>
        </p:txBody>
      </p:sp>
      <p:sp>
        <p:nvSpPr>
          <p:cNvPr id="4136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52413"/>
            <a:ext cx="5824538" cy="6619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Azimuth –Doppler Processing</a:t>
            </a:r>
          </a:p>
        </p:txBody>
      </p:sp>
      <p:sp>
        <p:nvSpPr>
          <p:cNvPr id="413699" name="Rectangle 3"/>
          <p:cNvSpPr>
            <a:spLocks noChangeArrowheads="1"/>
          </p:cNvSpPr>
          <p:nvPr/>
        </p:nvSpPr>
        <p:spPr bwMode="auto">
          <a:xfrm>
            <a:off x="161925" y="1066800"/>
            <a:ext cx="5629275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Fast time – range (compression) processing 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For each range slice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	Beamform 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	Fourier transform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For a linear array of 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equispaced receivers</a:t>
            </a:r>
          </a:p>
        </p:txBody>
      </p:sp>
      <p:sp>
        <p:nvSpPr>
          <p:cNvPr id="413711" name="Line 15"/>
          <p:cNvSpPr>
            <a:spLocks noChangeShapeType="1"/>
          </p:cNvSpPr>
          <p:nvPr/>
        </p:nvSpPr>
        <p:spPr bwMode="auto">
          <a:xfrm flipV="1">
            <a:off x="1752600" y="3733800"/>
            <a:ext cx="1268413" cy="13906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413712" name="Line 16"/>
          <p:cNvSpPr>
            <a:spLocks noChangeShapeType="1"/>
          </p:cNvSpPr>
          <p:nvPr/>
        </p:nvSpPr>
        <p:spPr bwMode="auto">
          <a:xfrm flipH="1" flipV="1">
            <a:off x="5562600" y="4945063"/>
            <a:ext cx="228600" cy="5143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graphicFrame>
        <p:nvGraphicFramePr>
          <p:cNvPr id="413713" name="Object 17"/>
          <p:cNvGraphicFramePr>
            <a:graphicFrameLocks noChangeAspect="1"/>
          </p:cNvGraphicFramePr>
          <p:nvPr/>
        </p:nvGraphicFramePr>
        <p:xfrm>
          <a:off x="344488" y="5202238"/>
          <a:ext cx="3278187" cy="755650"/>
        </p:xfrm>
        <a:graphic>
          <a:graphicData uri="http://schemas.openxmlformats.org/presentationml/2006/ole">
            <p:oleObj spid="_x0000_s413726" name="Equation" r:id="rId3" imgW="1803400" imgH="419100" progId="Equation.3">
              <p:embed/>
            </p:oleObj>
          </a:graphicData>
        </a:graphic>
      </p:graphicFrame>
      <p:graphicFrame>
        <p:nvGraphicFramePr>
          <p:cNvPr id="413714" name="Object 18"/>
          <p:cNvGraphicFramePr>
            <a:graphicFrameLocks noChangeAspect="1"/>
          </p:cNvGraphicFramePr>
          <p:nvPr/>
        </p:nvGraphicFramePr>
        <p:xfrm>
          <a:off x="5248275" y="5602288"/>
          <a:ext cx="2008188" cy="709612"/>
        </p:xfrm>
        <a:graphic>
          <a:graphicData uri="http://schemas.openxmlformats.org/presentationml/2006/ole">
            <p:oleObj spid="_x0000_s413727" name="Equation" r:id="rId4" imgW="1104900" imgH="393700" progId="Equation.3">
              <p:embed/>
            </p:oleObj>
          </a:graphicData>
        </a:graphic>
      </p:graphicFrame>
      <p:sp>
        <p:nvSpPr>
          <p:cNvPr id="413718" name="Rectangle 22"/>
          <p:cNvSpPr>
            <a:spLocks noChangeArrowheads="1"/>
          </p:cNvSpPr>
          <p:nvPr/>
        </p:nvSpPr>
        <p:spPr bwMode="auto">
          <a:xfrm>
            <a:off x="2640013" y="2014538"/>
            <a:ext cx="3862387" cy="282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/>
          </a:p>
        </p:txBody>
      </p:sp>
      <p:pic>
        <p:nvPicPr>
          <p:cNvPr id="413721" name="Picture 2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2800" y="1693863"/>
            <a:ext cx="4300538" cy="314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3722" name="Line 26"/>
          <p:cNvSpPr>
            <a:spLocks noChangeShapeType="1"/>
          </p:cNvSpPr>
          <p:nvPr/>
        </p:nvSpPr>
        <p:spPr bwMode="auto">
          <a:xfrm flipH="1">
            <a:off x="6502400" y="1371600"/>
            <a:ext cx="355600" cy="6429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413723" name="Rectangle 27"/>
          <p:cNvSpPr>
            <a:spLocks noChangeArrowheads="1"/>
          </p:cNvSpPr>
          <p:nvPr/>
        </p:nvSpPr>
        <p:spPr bwMode="auto">
          <a:xfrm>
            <a:off x="6357938" y="817563"/>
            <a:ext cx="2590800" cy="55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1800" b="1">
                <a:solidFill>
                  <a:schemeClr val="bg2"/>
                </a:solidFill>
                <a:latin typeface="Arial" charset="0"/>
              </a:rPr>
              <a:t>Point spread function</a:t>
            </a:r>
          </a:p>
        </p:txBody>
      </p:sp>
    </p:spTree>
  </p:cSld>
  <p:clrMapOvr>
    <a:masterClrMapping/>
  </p:clrMapOvr>
  <p:transition spd="slow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AA74DB-52FF-454C-9E41-9DA8E4A9EE3F}" type="slidenum">
              <a:rPr lang="en-AU" altLang="en-US"/>
              <a:pPr/>
              <a:t>44</a:t>
            </a:fld>
            <a:endParaRPr lang="en-AU" altLang="en-US"/>
          </a:p>
        </p:txBody>
      </p:sp>
      <p:sp>
        <p:nvSpPr>
          <p:cNvPr id="4423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52413"/>
            <a:ext cx="5029200" cy="6619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Airborne radar – key issues</a:t>
            </a:r>
          </a:p>
        </p:txBody>
      </p:sp>
      <p:sp>
        <p:nvSpPr>
          <p:cNvPr id="442371" name="Rectangle 3"/>
          <p:cNvSpPr>
            <a:spLocks noChangeArrowheads="1"/>
          </p:cNvSpPr>
          <p:nvPr/>
        </p:nvSpPr>
        <p:spPr bwMode="auto">
          <a:xfrm>
            <a:off x="344488" y="1219200"/>
            <a:ext cx="5400675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Suppression of ground clutter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Suppression of interferences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Detection of slow moving ground targets</a:t>
            </a:r>
          </a:p>
        </p:txBody>
      </p:sp>
      <p:sp>
        <p:nvSpPr>
          <p:cNvPr id="442387" name="Rectangle 19"/>
          <p:cNvSpPr>
            <a:spLocks noChangeArrowheads="1"/>
          </p:cNvSpPr>
          <p:nvPr/>
        </p:nvSpPr>
        <p:spPr bwMode="auto">
          <a:xfrm>
            <a:off x="533400" y="2743200"/>
            <a:ext cx="83820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1800">
                <a:solidFill>
                  <a:schemeClr val="bg2"/>
                </a:solidFill>
                <a:latin typeface="Arial" charset="0"/>
              </a:rPr>
              <a:t>DPCA suppression of ground clutter and detection of slow moving ground targets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1800">
                <a:solidFill>
                  <a:schemeClr val="bg2"/>
                </a:solidFill>
                <a:latin typeface="Arial" charset="0"/>
              </a:rPr>
              <a:t>STAP a generalisation of DPCA 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1800">
                <a:solidFill>
                  <a:schemeClr val="bg2"/>
                </a:solidFill>
                <a:latin typeface="Arial" charset="0"/>
              </a:rPr>
              <a:t>	improved detection of slow moving ground targets</a:t>
            </a: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  </a:t>
            </a:r>
          </a:p>
        </p:txBody>
      </p:sp>
    </p:spTree>
  </p:cSld>
  <p:clrMapOvr>
    <a:masterClrMapping/>
  </p:clrMapOvr>
  <p:transition spd="slow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99BA0D-9BFE-4540-88FC-D0C1028DF99B}" type="slidenum">
              <a:rPr lang="en-AU" altLang="en-US"/>
              <a:pPr/>
              <a:t>45</a:t>
            </a:fld>
            <a:endParaRPr lang="en-AU" altLang="en-US"/>
          </a:p>
        </p:txBody>
      </p:sp>
      <p:grpSp>
        <p:nvGrpSpPr>
          <p:cNvPr id="403460" name="Group 4"/>
          <p:cNvGrpSpPr>
            <a:grpSpLocks/>
          </p:cNvGrpSpPr>
          <p:nvPr/>
        </p:nvGrpSpPr>
        <p:grpSpPr bwMode="auto">
          <a:xfrm>
            <a:off x="249238" y="1641475"/>
            <a:ext cx="8575675" cy="4300538"/>
            <a:chOff x="93" y="1042"/>
            <a:chExt cx="5402" cy="2709"/>
          </a:xfrm>
        </p:grpSpPr>
        <p:sp>
          <p:nvSpPr>
            <p:cNvPr id="403461" name="Line 5"/>
            <p:cNvSpPr>
              <a:spLocks noChangeShapeType="1"/>
            </p:cNvSpPr>
            <p:nvPr/>
          </p:nvSpPr>
          <p:spPr bwMode="auto">
            <a:xfrm>
              <a:off x="93" y="2908"/>
              <a:ext cx="540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pic>
          <p:nvPicPr>
            <p:cNvPr id="403462" name="Picture 6" descr="airplane_r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12000" contrast="36000"/>
              <a:grayscl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3" y="1042"/>
              <a:ext cx="870" cy="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03463" name="Freeform 7"/>
            <p:cNvSpPr>
              <a:spLocks/>
            </p:cNvSpPr>
            <p:nvPr/>
          </p:nvSpPr>
          <p:spPr bwMode="auto">
            <a:xfrm>
              <a:off x="1610" y="1454"/>
              <a:ext cx="3299" cy="1454"/>
            </a:xfrm>
            <a:custGeom>
              <a:avLst/>
              <a:gdLst>
                <a:gd name="T0" fmla="*/ 0 w 2643"/>
                <a:gd name="T1" fmla="*/ 0 h 1425"/>
                <a:gd name="T2" fmla="*/ 2643 w 2643"/>
                <a:gd name="T3" fmla="*/ 1425 h 1425"/>
                <a:gd name="T4" fmla="*/ 1620 w 2643"/>
                <a:gd name="T5" fmla="*/ 1425 h 1425"/>
                <a:gd name="T6" fmla="*/ 0 w 2643"/>
                <a:gd name="T7" fmla="*/ 0 h 1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43" h="1425">
                  <a:moveTo>
                    <a:pt x="0" y="0"/>
                  </a:moveTo>
                  <a:lnTo>
                    <a:pt x="2643" y="1425"/>
                  </a:lnTo>
                  <a:lnTo>
                    <a:pt x="1620" y="14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9696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403464" name="Freeform 8"/>
            <p:cNvSpPr>
              <a:spLocks/>
            </p:cNvSpPr>
            <p:nvPr/>
          </p:nvSpPr>
          <p:spPr bwMode="auto">
            <a:xfrm flipH="1">
              <a:off x="922" y="1454"/>
              <a:ext cx="684" cy="1454"/>
            </a:xfrm>
            <a:custGeom>
              <a:avLst/>
              <a:gdLst>
                <a:gd name="T0" fmla="*/ 0 w 548"/>
                <a:gd name="T1" fmla="*/ 0 h 1425"/>
                <a:gd name="T2" fmla="*/ 248 w 548"/>
                <a:gd name="T3" fmla="*/ 1425 h 1425"/>
                <a:gd name="T4" fmla="*/ 548 w 548"/>
                <a:gd name="T5" fmla="*/ 1425 h 1425"/>
                <a:gd name="T6" fmla="*/ 0 w 548"/>
                <a:gd name="T7" fmla="*/ 0 h 1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8" h="1425">
                  <a:moveTo>
                    <a:pt x="0" y="0"/>
                  </a:moveTo>
                  <a:lnTo>
                    <a:pt x="248" y="1425"/>
                  </a:lnTo>
                  <a:lnTo>
                    <a:pt x="548" y="14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9696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403465" name="Freeform 9"/>
            <p:cNvSpPr>
              <a:spLocks/>
            </p:cNvSpPr>
            <p:nvPr/>
          </p:nvSpPr>
          <p:spPr bwMode="auto">
            <a:xfrm>
              <a:off x="1606" y="1454"/>
              <a:ext cx="684" cy="1454"/>
            </a:xfrm>
            <a:custGeom>
              <a:avLst/>
              <a:gdLst>
                <a:gd name="T0" fmla="*/ 0 w 548"/>
                <a:gd name="T1" fmla="*/ 0 h 1425"/>
                <a:gd name="T2" fmla="*/ 248 w 548"/>
                <a:gd name="T3" fmla="*/ 1425 h 1425"/>
                <a:gd name="T4" fmla="*/ 548 w 548"/>
                <a:gd name="T5" fmla="*/ 1425 h 1425"/>
                <a:gd name="T6" fmla="*/ 0 w 548"/>
                <a:gd name="T7" fmla="*/ 0 h 1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8" h="1425">
                  <a:moveTo>
                    <a:pt x="0" y="0"/>
                  </a:moveTo>
                  <a:lnTo>
                    <a:pt x="248" y="1425"/>
                  </a:lnTo>
                  <a:lnTo>
                    <a:pt x="548" y="14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9696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403466" name="Freeform 10"/>
            <p:cNvSpPr>
              <a:spLocks/>
            </p:cNvSpPr>
            <p:nvPr/>
          </p:nvSpPr>
          <p:spPr bwMode="auto">
            <a:xfrm>
              <a:off x="1498" y="1454"/>
              <a:ext cx="291" cy="1454"/>
            </a:xfrm>
            <a:custGeom>
              <a:avLst/>
              <a:gdLst>
                <a:gd name="T0" fmla="*/ 97 w 232"/>
                <a:gd name="T1" fmla="*/ 0 h 1425"/>
                <a:gd name="T2" fmla="*/ 0 w 232"/>
                <a:gd name="T3" fmla="*/ 1425 h 1425"/>
                <a:gd name="T4" fmla="*/ 232 w 232"/>
                <a:gd name="T5" fmla="*/ 1425 h 1425"/>
                <a:gd name="T6" fmla="*/ 97 w 232"/>
                <a:gd name="T7" fmla="*/ 0 h 1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2" h="1425">
                  <a:moveTo>
                    <a:pt x="97" y="0"/>
                  </a:moveTo>
                  <a:lnTo>
                    <a:pt x="0" y="1425"/>
                  </a:lnTo>
                  <a:lnTo>
                    <a:pt x="232" y="1425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969696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pic>
          <p:nvPicPr>
            <p:cNvPr id="403467" name="Picture 11" descr="airplane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72000" contrast="64000"/>
              <a:grayscl/>
              <a:biLevel thresh="5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27756" b="27756"/>
            <a:stretch>
              <a:fillRect/>
            </a:stretch>
          </p:blipFill>
          <p:spPr bwMode="auto">
            <a:xfrm>
              <a:off x="3322" y="2440"/>
              <a:ext cx="376" cy="13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03468" name="Text Box 12"/>
            <p:cNvSpPr txBox="1">
              <a:spLocks noChangeArrowheads="1"/>
            </p:cNvSpPr>
            <p:nvPr/>
          </p:nvSpPr>
          <p:spPr bwMode="auto">
            <a:xfrm>
              <a:off x="184" y="1921"/>
              <a:ext cx="1028" cy="4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r>
                <a:rPr lang="en-US" altLang="en-US">
                  <a:solidFill>
                    <a:schemeClr val="bg2"/>
                  </a:solidFill>
                </a:rPr>
                <a:t>SIDELOBES</a:t>
              </a:r>
            </a:p>
          </p:txBody>
        </p:sp>
        <p:sp>
          <p:nvSpPr>
            <p:cNvPr id="403469" name="Line 13"/>
            <p:cNvSpPr>
              <a:spLocks noChangeShapeType="1"/>
            </p:cNvSpPr>
            <p:nvPr/>
          </p:nvSpPr>
          <p:spPr bwMode="auto">
            <a:xfrm>
              <a:off x="843" y="2070"/>
              <a:ext cx="47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03470" name="Text Box 14"/>
            <p:cNvSpPr txBox="1">
              <a:spLocks noChangeArrowheads="1"/>
            </p:cNvSpPr>
            <p:nvPr/>
          </p:nvSpPr>
          <p:spPr bwMode="auto">
            <a:xfrm>
              <a:off x="517" y="2908"/>
              <a:ext cx="907" cy="5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r>
                <a:rPr lang="en-US" altLang="en-US">
                  <a:solidFill>
                    <a:schemeClr val="bg2"/>
                  </a:solidFill>
                </a:rPr>
                <a:t>SIDELOBE</a:t>
              </a:r>
            </a:p>
            <a:p>
              <a:r>
                <a:rPr lang="en-US" altLang="en-US">
                  <a:solidFill>
                    <a:schemeClr val="bg2"/>
                  </a:solidFill>
                </a:rPr>
                <a:t>CLUTTER</a:t>
              </a:r>
            </a:p>
            <a:p>
              <a:r>
                <a:rPr lang="en-US" altLang="en-US">
                  <a:solidFill>
                    <a:schemeClr val="bg2"/>
                  </a:solidFill>
                </a:rPr>
                <a:t>ECHOES</a:t>
              </a:r>
            </a:p>
          </p:txBody>
        </p:sp>
        <p:sp>
          <p:nvSpPr>
            <p:cNvPr id="403471" name="Text Box 15"/>
            <p:cNvSpPr txBox="1">
              <a:spLocks noChangeArrowheads="1"/>
            </p:cNvSpPr>
            <p:nvPr/>
          </p:nvSpPr>
          <p:spPr bwMode="auto">
            <a:xfrm>
              <a:off x="1972" y="2908"/>
              <a:ext cx="937" cy="5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r>
                <a:rPr lang="en-US" altLang="en-US">
                  <a:solidFill>
                    <a:schemeClr val="bg2"/>
                  </a:solidFill>
                </a:rPr>
                <a:t>SIDELOBE</a:t>
              </a:r>
            </a:p>
            <a:p>
              <a:r>
                <a:rPr lang="en-US" altLang="en-US">
                  <a:solidFill>
                    <a:schemeClr val="bg2"/>
                  </a:solidFill>
                </a:rPr>
                <a:t>CLUTTER</a:t>
              </a:r>
            </a:p>
            <a:p>
              <a:r>
                <a:rPr lang="en-US" altLang="en-US">
                  <a:solidFill>
                    <a:schemeClr val="bg2"/>
                  </a:solidFill>
                </a:rPr>
                <a:t>ECHOES</a:t>
              </a:r>
            </a:p>
          </p:txBody>
        </p:sp>
        <p:sp>
          <p:nvSpPr>
            <p:cNvPr id="403472" name="Text Box 16"/>
            <p:cNvSpPr txBox="1">
              <a:spLocks noChangeArrowheads="1"/>
            </p:cNvSpPr>
            <p:nvPr/>
          </p:nvSpPr>
          <p:spPr bwMode="auto">
            <a:xfrm>
              <a:off x="3647" y="2908"/>
              <a:ext cx="1436" cy="8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r>
                <a:rPr lang="en-US" altLang="en-US">
                  <a:solidFill>
                    <a:schemeClr val="bg2"/>
                  </a:solidFill>
                </a:rPr>
                <a:t>MAINLOBE</a:t>
              </a:r>
            </a:p>
            <a:p>
              <a:r>
                <a:rPr lang="en-US" altLang="en-US">
                  <a:solidFill>
                    <a:schemeClr val="bg2"/>
                  </a:solidFill>
                </a:rPr>
                <a:t>CLUTTER ECHOES</a:t>
              </a:r>
            </a:p>
          </p:txBody>
        </p:sp>
        <p:sp>
          <p:nvSpPr>
            <p:cNvPr id="403473" name="Text Box 17"/>
            <p:cNvSpPr txBox="1">
              <a:spLocks noChangeArrowheads="1"/>
            </p:cNvSpPr>
            <p:nvPr/>
          </p:nvSpPr>
          <p:spPr bwMode="auto">
            <a:xfrm>
              <a:off x="1272" y="2908"/>
              <a:ext cx="977" cy="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r>
                <a:rPr lang="en-US" altLang="en-US">
                  <a:solidFill>
                    <a:schemeClr val="bg2"/>
                  </a:solidFill>
                </a:rPr>
                <a:t>ALTITUDE ECHOES</a:t>
              </a:r>
            </a:p>
          </p:txBody>
        </p:sp>
        <p:sp>
          <p:nvSpPr>
            <p:cNvPr id="403474" name="Text Box 18"/>
            <p:cNvSpPr txBox="1">
              <a:spLocks noChangeArrowheads="1"/>
            </p:cNvSpPr>
            <p:nvPr/>
          </p:nvSpPr>
          <p:spPr bwMode="auto">
            <a:xfrm>
              <a:off x="3095" y="1592"/>
              <a:ext cx="1028" cy="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r>
                <a:rPr lang="en-US" altLang="en-US">
                  <a:solidFill>
                    <a:schemeClr val="bg2"/>
                  </a:solidFill>
                </a:rPr>
                <a:t>MAINLOBE</a:t>
              </a:r>
            </a:p>
          </p:txBody>
        </p:sp>
        <p:sp>
          <p:nvSpPr>
            <p:cNvPr id="403475" name="Line 19"/>
            <p:cNvSpPr>
              <a:spLocks noChangeShapeType="1"/>
            </p:cNvSpPr>
            <p:nvPr/>
          </p:nvSpPr>
          <p:spPr bwMode="auto">
            <a:xfrm flipH="1">
              <a:off x="2554" y="1752"/>
              <a:ext cx="633" cy="24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03476" name="Text Box 20"/>
            <p:cNvSpPr txBox="1">
              <a:spLocks noChangeArrowheads="1"/>
            </p:cNvSpPr>
            <p:nvPr/>
          </p:nvSpPr>
          <p:spPr bwMode="auto">
            <a:xfrm>
              <a:off x="3777" y="2070"/>
              <a:ext cx="1028" cy="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r>
                <a:rPr lang="en-US" altLang="en-US">
                  <a:solidFill>
                    <a:schemeClr val="bg2"/>
                  </a:solidFill>
                </a:rPr>
                <a:t>TARGET</a:t>
              </a:r>
            </a:p>
          </p:txBody>
        </p:sp>
        <p:sp>
          <p:nvSpPr>
            <p:cNvPr id="403477" name="Line 21"/>
            <p:cNvSpPr>
              <a:spLocks noChangeShapeType="1"/>
            </p:cNvSpPr>
            <p:nvPr/>
          </p:nvSpPr>
          <p:spPr bwMode="auto">
            <a:xfrm flipH="1">
              <a:off x="3647" y="2236"/>
              <a:ext cx="219" cy="20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03478" name="Freeform 22"/>
            <p:cNvSpPr>
              <a:spLocks/>
            </p:cNvSpPr>
            <p:nvPr/>
          </p:nvSpPr>
          <p:spPr bwMode="auto">
            <a:xfrm>
              <a:off x="3627" y="2806"/>
              <a:ext cx="1260" cy="102"/>
            </a:xfrm>
            <a:custGeom>
              <a:avLst/>
              <a:gdLst>
                <a:gd name="T0" fmla="*/ 3 w 1524"/>
                <a:gd name="T1" fmla="*/ 45 h 123"/>
                <a:gd name="T2" fmla="*/ 57 w 1524"/>
                <a:gd name="T3" fmla="*/ 39 h 123"/>
                <a:gd name="T4" fmla="*/ 102 w 1524"/>
                <a:gd name="T5" fmla="*/ 11 h 123"/>
                <a:gd name="T6" fmla="*/ 153 w 1524"/>
                <a:gd name="T7" fmla="*/ 50 h 123"/>
                <a:gd name="T8" fmla="*/ 210 w 1524"/>
                <a:gd name="T9" fmla="*/ 28 h 123"/>
                <a:gd name="T10" fmla="*/ 243 w 1524"/>
                <a:gd name="T11" fmla="*/ 45 h 123"/>
                <a:gd name="T12" fmla="*/ 285 w 1524"/>
                <a:gd name="T13" fmla="*/ 28 h 123"/>
                <a:gd name="T14" fmla="*/ 330 w 1524"/>
                <a:gd name="T15" fmla="*/ 34 h 123"/>
                <a:gd name="T16" fmla="*/ 378 w 1524"/>
                <a:gd name="T17" fmla="*/ 22 h 123"/>
                <a:gd name="T18" fmla="*/ 414 w 1524"/>
                <a:gd name="T19" fmla="*/ 28 h 123"/>
                <a:gd name="T20" fmla="*/ 450 w 1524"/>
                <a:gd name="T21" fmla="*/ 11 h 123"/>
                <a:gd name="T22" fmla="*/ 483 w 1524"/>
                <a:gd name="T23" fmla="*/ 50 h 123"/>
                <a:gd name="T24" fmla="*/ 516 w 1524"/>
                <a:gd name="T25" fmla="*/ 22 h 123"/>
                <a:gd name="T26" fmla="*/ 582 w 1524"/>
                <a:gd name="T27" fmla="*/ 11 h 123"/>
                <a:gd name="T28" fmla="*/ 642 w 1524"/>
                <a:gd name="T29" fmla="*/ 17 h 123"/>
                <a:gd name="T30" fmla="*/ 702 w 1524"/>
                <a:gd name="T31" fmla="*/ 34 h 123"/>
                <a:gd name="T32" fmla="*/ 762 w 1524"/>
                <a:gd name="T33" fmla="*/ 34 h 123"/>
                <a:gd name="T34" fmla="*/ 810 w 1524"/>
                <a:gd name="T35" fmla="*/ 45 h 123"/>
                <a:gd name="T36" fmla="*/ 837 w 1524"/>
                <a:gd name="T37" fmla="*/ 56 h 123"/>
                <a:gd name="T38" fmla="*/ 876 w 1524"/>
                <a:gd name="T39" fmla="*/ 50 h 123"/>
                <a:gd name="T40" fmla="*/ 933 w 1524"/>
                <a:gd name="T41" fmla="*/ 39 h 123"/>
                <a:gd name="T42" fmla="*/ 975 w 1524"/>
                <a:gd name="T43" fmla="*/ 45 h 123"/>
                <a:gd name="T44" fmla="*/ 1026 w 1524"/>
                <a:gd name="T45" fmla="*/ 62 h 123"/>
                <a:gd name="T46" fmla="*/ 1062 w 1524"/>
                <a:gd name="T47" fmla="*/ 6 h 123"/>
                <a:gd name="T48" fmla="*/ 1116 w 1524"/>
                <a:gd name="T49" fmla="*/ 11 h 123"/>
                <a:gd name="T50" fmla="*/ 1167 w 1524"/>
                <a:gd name="T51" fmla="*/ 11 h 123"/>
                <a:gd name="T52" fmla="*/ 1209 w 1524"/>
                <a:gd name="T53" fmla="*/ 0 h 123"/>
                <a:gd name="T54" fmla="*/ 1263 w 1524"/>
                <a:gd name="T55" fmla="*/ 67 h 123"/>
                <a:gd name="T56" fmla="*/ 1281 w 1524"/>
                <a:gd name="T57" fmla="*/ 28 h 123"/>
                <a:gd name="T58" fmla="*/ 1320 w 1524"/>
                <a:gd name="T59" fmla="*/ 34 h 123"/>
                <a:gd name="T60" fmla="*/ 1374 w 1524"/>
                <a:gd name="T61" fmla="*/ 62 h 123"/>
                <a:gd name="T62" fmla="*/ 1425 w 1524"/>
                <a:gd name="T63" fmla="*/ 69 h 123"/>
                <a:gd name="T64" fmla="*/ 1464 w 1524"/>
                <a:gd name="T65" fmla="*/ 93 h 123"/>
                <a:gd name="T66" fmla="*/ 1512 w 1524"/>
                <a:gd name="T67" fmla="*/ 108 h 123"/>
                <a:gd name="T68" fmla="*/ 0 w 1524"/>
                <a:gd name="T69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24" h="123">
                  <a:moveTo>
                    <a:pt x="0" y="123"/>
                  </a:moveTo>
                  <a:lnTo>
                    <a:pt x="3" y="45"/>
                  </a:lnTo>
                  <a:lnTo>
                    <a:pt x="42" y="123"/>
                  </a:lnTo>
                  <a:lnTo>
                    <a:pt x="57" y="39"/>
                  </a:lnTo>
                  <a:lnTo>
                    <a:pt x="86" y="123"/>
                  </a:lnTo>
                  <a:lnTo>
                    <a:pt x="102" y="11"/>
                  </a:lnTo>
                  <a:lnTo>
                    <a:pt x="129" y="123"/>
                  </a:lnTo>
                  <a:lnTo>
                    <a:pt x="153" y="50"/>
                  </a:lnTo>
                  <a:lnTo>
                    <a:pt x="182" y="123"/>
                  </a:lnTo>
                  <a:lnTo>
                    <a:pt x="210" y="28"/>
                  </a:lnTo>
                  <a:lnTo>
                    <a:pt x="234" y="123"/>
                  </a:lnTo>
                  <a:lnTo>
                    <a:pt x="243" y="45"/>
                  </a:lnTo>
                  <a:lnTo>
                    <a:pt x="267" y="123"/>
                  </a:lnTo>
                  <a:lnTo>
                    <a:pt x="285" y="28"/>
                  </a:lnTo>
                  <a:lnTo>
                    <a:pt x="308" y="123"/>
                  </a:lnTo>
                  <a:lnTo>
                    <a:pt x="330" y="34"/>
                  </a:lnTo>
                  <a:lnTo>
                    <a:pt x="348" y="123"/>
                  </a:lnTo>
                  <a:lnTo>
                    <a:pt x="378" y="22"/>
                  </a:lnTo>
                  <a:lnTo>
                    <a:pt x="396" y="123"/>
                  </a:lnTo>
                  <a:lnTo>
                    <a:pt x="414" y="28"/>
                  </a:lnTo>
                  <a:lnTo>
                    <a:pt x="432" y="123"/>
                  </a:lnTo>
                  <a:lnTo>
                    <a:pt x="450" y="11"/>
                  </a:lnTo>
                  <a:lnTo>
                    <a:pt x="474" y="123"/>
                  </a:lnTo>
                  <a:lnTo>
                    <a:pt x="483" y="50"/>
                  </a:lnTo>
                  <a:lnTo>
                    <a:pt x="510" y="123"/>
                  </a:lnTo>
                  <a:lnTo>
                    <a:pt x="516" y="22"/>
                  </a:lnTo>
                  <a:lnTo>
                    <a:pt x="555" y="123"/>
                  </a:lnTo>
                  <a:lnTo>
                    <a:pt x="582" y="11"/>
                  </a:lnTo>
                  <a:lnTo>
                    <a:pt x="618" y="123"/>
                  </a:lnTo>
                  <a:lnTo>
                    <a:pt x="642" y="17"/>
                  </a:lnTo>
                  <a:lnTo>
                    <a:pt x="690" y="123"/>
                  </a:lnTo>
                  <a:lnTo>
                    <a:pt x="702" y="34"/>
                  </a:lnTo>
                  <a:lnTo>
                    <a:pt x="738" y="123"/>
                  </a:lnTo>
                  <a:lnTo>
                    <a:pt x="762" y="34"/>
                  </a:lnTo>
                  <a:lnTo>
                    <a:pt x="780" y="123"/>
                  </a:lnTo>
                  <a:lnTo>
                    <a:pt x="810" y="45"/>
                  </a:lnTo>
                  <a:lnTo>
                    <a:pt x="825" y="123"/>
                  </a:lnTo>
                  <a:lnTo>
                    <a:pt x="837" y="56"/>
                  </a:lnTo>
                  <a:lnTo>
                    <a:pt x="873" y="123"/>
                  </a:lnTo>
                  <a:lnTo>
                    <a:pt x="876" y="50"/>
                  </a:lnTo>
                  <a:lnTo>
                    <a:pt x="915" y="123"/>
                  </a:lnTo>
                  <a:lnTo>
                    <a:pt x="933" y="39"/>
                  </a:lnTo>
                  <a:lnTo>
                    <a:pt x="966" y="123"/>
                  </a:lnTo>
                  <a:lnTo>
                    <a:pt x="975" y="45"/>
                  </a:lnTo>
                  <a:lnTo>
                    <a:pt x="999" y="123"/>
                  </a:lnTo>
                  <a:lnTo>
                    <a:pt x="1026" y="62"/>
                  </a:lnTo>
                  <a:lnTo>
                    <a:pt x="1041" y="123"/>
                  </a:lnTo>
                  <a:lnTo>
                    <a:pt x="1062" y="6"/>
                  </a:lnTo>
                  <a:lnTo>
                    <a:pt x="1095" y="123"/>
                  </a:lnTo>
                  <a:lnTo>
                    <a:pt x="1116" y="11"/>
                  </a:lnTo>
                  <a:lnTo>
                    <a:pt x="1152" y="123"/>
                  </a:lnTo>
                  <a:lnTo>
                    <a:pt x="1167" y="11"/>
                  </a:lnTo>
                  <a:lnTo>
                    <a:pt x="1200" y="123"/>
                  </a:lnTo>
                  <a:lnTo>
                    <a:pt x="1209" y="0"/>
                  </a:lnTo>
                  <a:lnTo>
                    <a:pt x="1257" y="123"/>
                  </a:lnTo>
                  <a:lnTo>
                    <a:pt x="1263" y="67"/>
                  </a:lnTo>
                  <a:lnTo>
                    <a:pt x="1278" y="123"/>
                  </a:lnTo>
                  <a:lnTo>
                    <a:pt x="1281" y="28"/>
                  </a:lnTo>
                  <a:lnTo>
                    <a:pt x="1302" y="123"/>
                  </a:lnTo>
                  <a:lnTo>
                    <a:pt x="1320" y="34"/>
                  </a:lnTo>
                  <a:lnTo>
                    <a:pt x="1353" y="123"/>
                  </a:lnTo>
                  <a:lnTo>
                    <a:pt x="1374" y="62"/>
                  </a:lnTo>
                  <a:lnTo>
                    <a:pt x="1410" y="123"/>
                  </a:lnTo>
                  <a:lnTo>
                    <a:pt x="1425" y="69"/>
                  </a:lnTo>
                  <a:lnTo>
                    <a:pt x="1452" y="123"/>
                  </a:lnTo>
                  <a:lnTo>
                    <a:pt x="1464" y="93"/>
                  </a:lnTo>
                  <a:lnTo>
                    <a:pt x="1497" y="123"/>
                  </a:lnTo>
                  <a:lnTo>
                    <a:pt x="1512" y="108"/>
                  </a:lnTo>
                  <a:lnTo>
                    <a:pt x="1524" y="123"/>
                  </a:lnTo>
                  <a:lnTo>
                    <a:pt x="0" y="1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403479" name="Freeform 23"/>
            <p:cNvSpPr>
              <a:spLocks/>
            </p:cNvSpPr>
            <p:nvPr/>
          </p:nvSpPr>
          <p:spPr bwMode="auto">
            <a:xfrm>
              <a:off x="922" y="2823"/>
              <a:ext cx="371" cy="85"/>
            </a:xfrm>
            <a:custGeom>
              <a:avLst/>
              <a:gdLst>
                <a:gd name="T0" fmla="*/ 0 w 448"/>
                <a:gd name="T1" fmla="*/ 66 h 66"/>
                <a:gd name="T2" fmla="*/ 46 w 448"/>
                <a:gd name="T3" fmla="*/ 15 h 66"/>
                <a:gd name="T4" fmla="*/ 76 w 448"/>
                <a:gd name="T5" fmla="*/ 66 h 66"/>
                <a:gd name="T6" fmla="*/ 85 w 448"/>
                <a:gd name="T7" fmla="*/ 24 h 66"/>
                <a:gd name="T8" fmla="*/ 128 w 448"/>
                <a:gd name="T9" fmla="*/ 66 h 66"/>
                <a:gd name="T10" fmla="*/ 145 w 448"/>
                <a:gd name="T11" fmla="*/ 0 h 66"/>
                <a:gd name="T12" fmla="*/ 163 w 448"/>
                <a:gd name="T13" fmla="*/ 66 h 66"/>
                <a:gd name="T14" fmla="*/ 193 w 448"/>
                <a:gd name="T15" fmla="*/ 21 h 66"/>
                <a:gd name="T16" fmla="*/ 214 w 448"/>
                <a:gd name="T17" fmla="*/ 66 h 66"/>
                <a:gd name="T18" fmla="*/ 235 w 448"/>
                <a:gd name="T19" fmla="*/ 30 h 66"/>
                <a:gd name="T20" fmla="*/ 259 w 448"/>
                <a:gd name="T21" fmla="*/ 66 h 66"/>
                <a:gd name="T22" fmla="*/ 277 w 448"/>
                <a:gd name="T23" fmla="*/ 9 h 66"/>
                <a:gd name="T24" fmla="*/ 298 w 448"/>
                <a:gd name="T25" fmla="*/ 66 h 66"/>
                <a:gd name="T26" fmla="*/ 326 w 448"/>
                <a:gd name="T27" fmla="*/ 24 h 66"/>
                <a:gd name="T28" fmla="*/ 355 w 448"/>
                <a:gd name="T29" fmla="*/ 66 h 66"/>
                <a:gd name="T30" fmla="*/ 376 w 448"/>
                <a:gd name="T31" fmla="*/ 24 h 66"/>
                <a:gd name="T32" fmla="*/ 403 w 448"/>
                <a:gd name="T33" fmla="*/ 66 h 66"/>
                <a:gd name="T34" fmla="*/ 418 w 448"/>
                <a:gd name="T35" fmla="*/ 18 h 66"/>
                <a:gd name="T36" fmla="*/ 448 w 448"/>
                <a:gd name="T37" fmla="*/ 66 h 66"/>
                <a:gd name="T38" fmla="*/ 0 w 448"/>
                <a:gd name="T39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48" h="66">
                  <a:moveTo>
                    <a:pt x="0" y="66"/>
                  </a:moveTo>
                  <a:lnTo>
                    <a:pt x="46" y="15"/>
                  </a:lnTo>
                  <a:lnTo>
                    <a:pt x="76" y="66"/>
                  </a:lnTo>
                  <a:lnTo>
                    <a:pt x="85" y="24"/>
                  </a:lnTo>
                  <a:lnTo>
                    <a:pt x="128" y="66"/>
                  </a:lnTo>
                  <a:lnTo>
                    <a:pt x="145" y="0"/>
                  </a:lnTo>
                  <a:lnTo>
                    <a:pt x="163" y="66"/>
                  </a:lnTo>
                  <a:lnTo>
                    <a:pt x="193" y="21"/>
                  </a:lnTo>
                  <a:lnTo>
                    <a:pt x="214" y="66"/>
                  </a:lnTo>
                  <a:lnTo>
                    <a:pt x="235" y="30"/>
                  </a:lnTo>
                  <a:lnTo>
                    <a:pt x="259" y="66"/>
                  </a:lnTo>
                  <a:lnTo>
                    <a:pt x="277" y="9"/>
                  </a:lnTo>
                  <a:lnTo>
                    <a:pt x="298" y="66"/>
                  </a:lnTo>
                  <a:lnTo>
                    <a:pt x="326" y="24"/>
                  </a:lnTo>
                  <a:lnTo>
                    <a:pt x="355" y="66"/>
                  </a:lnTo>
                  <a:lnTo>
                    <a:pt x="376" y="24"/>
                  </a:lnTo>
                  <a:lnTo>
                    <a:pt x="403" y="66"/>
                  </a:lnTo>
                  <a:lnTo>
                    <a:pt x="418" y="18"/>
                  </a:lnTo>
                  <a:lnTo>
                    <a:pt x="448" y="66"/>
                  </a:lnTo>
                  <a:lnTo>
                    <a:pt x="0" y="66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403480" name="Freeform 24"/>
            <p:cNvSpPr>
              <a:spLocks/>
            </p:cNvSpPr>
            <p:nvPr/>
          </p:nvSpPr>
          <p:spPr bwMode="auto">
            <a:xfrm>
              <a:off x="1919" y="2806"/>
              <a:ext cx="371" cy="102"/>
            </a:xfrm>
            <a:custGeom>
              <a:avLst/>
              <a:gdLst>
                <a:gd name="T0" fmla="*/ 0 w 448"/>
                <a:gd name="T1" fmla="*/ 123 h 123"/>
                <a:gd name="T2" fmla="*/ 46 w 448"/>
                <a:gd name="T3" fmla="*/ 28 h 123"/>
                <a:gd name="T4" fmla="*/ 76 w 448"/>
                <a:gd name="T5" fmla="*/ 123 h 123"/>
                <a:gd name="T6" fmla="*/ 85 w 448"/>
                <a:gd name="T7" fmla="*/ 45 h 123"/>
                <a:gd name="T8" fmla="*/ 128 w 448"/>
                <a:gd name="T9" fmla="*/ 123 h 123"/>
                <a:gd name="T10" fmla="*/ 145 w 448"/>
                <a:gd name="T11" fmla="*/ 0 h 123"/>
                <a:gd name="T12" fmla="*/ 163 w 448"/>
                <a:gd name="T13" fmla="*/ 123 h 123"/>
                <a:gd name="T14" fmla="*/ 193 w 448"/>
                <a:gd name="T15" fmla="*/ 39 h 123"/>
                <a:gd name="T16" fmla="*/ 214 w 448"/>
                <a:gd name="T17" fmla="*/ 123 h 123"/>
                <a:gd name="T18" fmla="*/ 235 w 448"/>
                <a:gd name="T19" fmla="*/ 56 h 123"/>
                <a:gd name="T20" fmla="*/ 259 w 448"/>
                <a:gd name="T21" fmla="*/ 123 h 123"/>
                <a:gd name="T22" fmla="*/ 277 w 448"/>
                <a:gd name="T23" fmla="*/ 17 h 123"/>
                <a:gd name="T24" fmla="*/ 298 w 448"/>
                <a:gd name="T25" fmla="*/ 123 h 123"/>
                <a:gd name="T26" fmla="*/ 326 w 448"/>
                <a:gd name="T27" fmla="*/ 45 h 123"/>
                <a:gd name="T28" fmla="*/ 355 w 448"/>
                <a:gd name="T29" fmla="*/ 123 h 123"/>
                <a:gd name="T30" fmla="*/ 376 w 448"/>
                <a:gd name="T31" fmla="*/ 45 h 123"/>
                <a:gd name="T32" fmla="*/ 403 w 448"/>
                <a:gd name="T33" fmla="*/ 123 h 123"/>
                <a:gd name="T34" fmla="*/ 403 w 448"/>
                <a:gd name="T35" fmla="*/ 30 h 123"/>
                <a:gd name="T36" fmla="*/ 448 w 448"/>
                <a:gd name="T37" fmla="*/ 123 h 123"/>
                <a:gd name="T38" fmla="*/ 0 w 448"/>
                <a:gd name="T39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48" h="123">
                  <a:moveTo>
                    <a:pt x="0" y="123"/>
                  </a:moveTo>
                  <a:lnTo>
                    <a:pt x="46" y="28"/>
                  </a:lnTo>
                  <a:lnTo>
                    <a:pt x="76" y="123"/>
                  </a:lnTo>
                  <a:lnTo>
                    <a:pt x="85" y="45"/>
                  </a:lnTo>
                  <a:lnTo>
                    <a:pt x="128" y="123"/>
                  </a:lnTo>
                  <a:lnTo>
                    <a:pt x="145" y="0"/>
                  </a:lnTo>
                  <a:lnTo>
                    <a:pt x="163" y="123"/>
                  </a:lnTo>
                  <a:lnTo>
                    <a:pt x="193" y="39"/>
                  </a:lnTo>
                  <a:lnTo>
                    <a:pt x="214" y="123"/>
                  </a:lnTo>
                  <a:lnTo>
                    <a:pt x="235" y="56"/>
                  </a:lnTo>
                  <a:lnTo>
                    <a:pt x="259" y="123"/>
                  </a:lnTo>
                  <a:lnTo>
                    <a:pt x="277" y="17"/>
                  </a:lnTo>
                  <a:lnTo>
                    <a:pt x="298" y="123"/>
                  </a:lnTo>
                  <a:lnTo>
                    <a:pt x="326" y="45"/>
                  </a:lnTo>
                  <a:lnTo>
                    <a:pt x="355" y="123"/>
                  </a:lnTo>
                  <a:lnTo>
                    <a:pt x="376" y="45"/>
                  </a:lnTo>
                  <a:lnTo>
                    <a:pt x="403" y="123"/>
                  </a:lnTo>
                  <a:lnTo>
                    <a:pt x="403" y="30"/>
                  </a:lnTo>
                  <a:lnTo>
                    <a:pt x="448" y="123"/>
                  </a:lnTo>
                  <a:lnTo>
                    <a:pt x="0" y="1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403481" name="Freeform 25"/>
            <p:cNvSpPr>
              <a:spLocks/>
            </p:cNvSpPr>
            <p:nvPr/>
          </p:nvSpPr>
          <p:spPr bwMode="auto">
            <a:xfrm>
              <a:off x="1498" y="2823"/>
              <a:ext cx="291" cy="85"/>
            </a:xfrm>
            <a:custGeom>
              <a:avLst/>
              <a:gdLst>
                <a:gd name="T0" fmla="*/ 0 w 351"/>
                <a:gd name="T1" fmla="*/ 66 h 66"/>
                <a:gd name="T2" fmla="*/ 30 w 351"/>
                <a:gd name="T3" fmla="*/ 24 h 66"/>
                <a:gd name="T4" fmla="*/ 54 w 351"/>
                <a:gd name="T5" fmla="*/ 66 h 66"/>
                <a:gd name="T6" fmla="*/ 69 w 351"/>
                <a:gd name="T7" fmla="*/ 18 h 66"/>
                <a:gd name="T8" fmla="*/ 102 w 351"/>
                <a:gd name="T9" fmla="*/ 66 h 66"/>
                <a:gd name="T10" fmla="*/ 108 w 351"/>
                <a:gd name="T11" fmla="*/ 18 h 66"/>
                <a:gd name="T12" fmla="*/ 135 w 351"/>
                <a:gd name="T13" fmla="*/ 66 h 66"/>
                <a:gd name="T14" fmla="*/ 156 w 351"/>
                <a:gd name="T15" fmla="*/ 18 h 66"/>
                <a:gd name="T16" fmla="*/ 186 w 351"/>
                <a:gd name="T17" fmla="*/ 66 h 66"/>
                <a:gd name="T18" fmla="*/ 207 w 351"/>
                <a:gd name="T19" fmla="*/ 0 h 66"/>
                <a:gd name="T20" fmla="*/ 234 w 351"/>
                <a:gd name="T21" fmla="*/ 66 h 66"/>
                <a:gd name="T22" fmla="*/ 260 w 351"/>
                <a:gd name="T23" fmla="*/ 27 h 66"/>
                <a:gd name="T24" fmla="*/ 282 w 351"/>
                <a:gd name="T25" fmla="*/ 66 h 66"/>
                <a:gd name="T26" fmla="*/ 294 w 351"/>
                <a:gd name="T27" fmla="*/ 18 h 66"/>
                <a:gd name="T28" fmla="*/ 318 w 351"/>
                <a:gd name="T29" fmla="*/ 66 h 66"/>
                <a:gd name="T30" fmla="*/ 330 w 351"/>
                <a:gd name="T31" fmla="*/ 0 h 66"/>
                <a:gd name="T32" fmla="*/ 351 w 351"/>
                <a:gd name="T33" fmla="*/ 66 h 66"/>
                <a:gd name="T34" fmla="*/ 0 w 351"/>
                <a:gd name="T35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1" h="66">
                  <a:moveTo>
                    <a:pt x="0" y="66"/>
                  </a:moveTo>
                  <a:lnTo>
                    <a:pt x="30" y="24"/>
                  </a:lnTo>
                  <a:lnTo>
                    <a:pt x="54" y="66"/>
                  </a:lnTo>
                  <a:lnTo>
                    <a:pt x="69" y="18"/>
                  </a:lnTo>
                  <a:lnTo>
                    <a:pt x="102" y="66"/>
                  </a:lnTo>
                  <a:lnTo>
                    <a:pt x="108" y="18"/>
                  </a:lnTo>
                  <a:lnTo>
                    <a:pt x="135" y="66"/>
                  </a:lnTo>
                  <a:lnTo>
                    <a:pt x="156" y="18"/>
                  </a:lnTo>
                  <a:lnTo>
                    <a:pt x="186" y="66"/>
                  </a:lnTo>
                  <a:lnTo>
                    <a:pt x="207" y="0"/>
                  </a:lnTo>
                  <a:lnTo>
                    <a:pt x="234" y="66"/>
                  </a:lnTo>
                  <a:lnTo>
                    <a:pt x="260" y="27"/>
                  </a:lnTo>
                  <a:lnTo>
                    <a:pt x="282" y="66"/>
                  </a:lnTo>
                  <a:lnTo>
                    <a:pt x="294" y="18"/>
                  </a:lnTo>
                  <a:lnTo>
                    <a:pt x="318" y="66"/>
                  </a:lnTo>
                  <a:lnTo>
                    <a:pt x="330" y="0"/>
                  </a:lnTo>
                  <a:lnTo>
                    <a:pt x="351" y="66"/>
                  </a:lnTo>
                  <a:lnTo>
                    <a:pt x="0" y="66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403482" name="Line 26"/>
            <p:cNvSpPr>
              <a:spLocks noChangeShapeType="1"/>
            </p:cNvSpPr>
            <p:nvPr/>
          </p:nvSpPr>
          <p:spPr bwMode="auto">
            <a:xfrm>
              <a:off x="3394" y="2501"/>
              <a:ext cx="211" cy="1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</p:grpSp>
      <p:sp>
        <p:nvSpPr>
          <p:cNvPr id="403484" name="Rectangle 28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52413"/>
            <a:ext cx="5715000" cy="6619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Airborne radar – clutter</a:t>
            </a:r>
          </a:p>
        </p:txBody>
      </p:sp>
    </p:spTree>
  </p:cSld>
  <p:clrMapOvr>
    <a:masterClrMapping/>
  </p:clrMapOvr>
  <p:transition spd="slow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F10A9-C61D-477F-B8E9-010351CB9C40}" type="slidenum">
              <a:rPr lang="en-AU" altLang="en-US"/>
              <a:pPr/>
              <a:t>46</a:t>
            </a:fld>
            <a:endParaRPr lang="en-AU" altLang="en-US"/>
          </a:p>
        </p:txBody>
      </p:sp>
      <p:sp>
        <p:nvSpPr>
          <p:cNvPr id="444422" name="Oval 6"/>
          <p:cNvSpPr>
            <a:spLocks noChangeArrowheads="1"/>
          </p:cNvSpPr>
          <p:nvPr/>
        </p:nvSpPr>
        <p:spPr bwMode="auto">
          <a:xfrm>
            <a:off x="2027238" y="1439863"/>
            <a:ext cx="4810125" cy="45799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444423" name="Oval 7"/>
          <p:cNvSpPr>
            <a:spLocks noChangeArrowheads="1"/>
          </p:cNvSpPr>
          <p:nvPr/>
        </p:nvSpPr>
        <p:spPr bwMode="auto">
          <a:xfrm>
            <a:off x="2543175" y="1879600"/>
            <a:ext cx="3863975" cy="3700463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pic>
        <p:nvPicPr>
          <p:cNvPr id="444424" name="Picture 8" descr="Fig1b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75125" y="3111500"/>
            <a:ext cx="1974850" cy="933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44425" name="Line 9"/>
          <p:cNvSpPr>
            <a:spLocks noChangeShapeType="1"/>
          </p:cNvSpPr>
          <p:nvPr/>
        </p:nvSpPr>
        <p:spPr bwMode="auto">
          <a:xfrm flipV="1">
            <a:off x="4432300" y="3111500"/>
            <a:ext cx="0" cy="11461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444426" name="Line 10"/>
          <p:cNvSpPr>
            <a:spLocks noChangeShapeType="1"/>
          </p:cNvSpPr>
          <p:nvPr/>
        </p:nvSpPr>
        <p:spPr bwMode="auto">
          <a:xfrm flipH="1">
            <a:off x="2714625" y="4346575"/>
            <a:ext cx="344488" cy="1762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444427" name="Line 11"/>
          <p:cNvSpPr>
            <a:spLocks noChangeShapeType="1"/>
          </p:cNvSpPr>
          <p:nvPr/>
        </p:nvSpPr>
        <p:spPr bwMode="auto">
          <a:xfrm flipV="1">
            <a:off x="1855788" y="4699000"/>
            <a:ext cx="342900" cy="1762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graphicFrame>
        <p:nvGraphicFramePr>
          <p:cNvPr id="444428" name="Object 12"/>
          <p:cNvGraphicFramePr>
            <a:graphicFrameLocks noChangeAspect="1"/>
          </p:cNvGraphicFramePr>
          <p:nvPr/>
        </p:nvGraphicFramePr>
        <p:xfrm>
          <a:off x="1254125" y="4168775"/>
          <a:ext cx="673100" cy="457200"/>
        </p:xfrm>
        <a:graphic>
          <a:graphicData uri="http://schemas.openxmlformats.org/presentationml/2006/ole">
            <p:oleObj spid="_x0000_s444446" name="Equation" r:id="rId4" imgW="596641" imgH="393529" progId="Equation.3">
              <p:embed/>
            </p:oleObj>
          </a:graphicData>
        </a:graphic>
      </p:graphicFrame>
      <p:sp>
        <p:nvSpPr>
          <p:cNvPr id="444429" name="Line 13"/>
          <p:cNvSpPr>
            <a:spLocks noChangeShapeType="1"/>
          </p:cNvSpPr>
          <p:nvPr/>
        </p:nvSpPr>
        <p:spPr bwMode="auto">
          <a:xfrm flipH="1">
            <a:off x="6149975" y="2584450"/>
            <a:ext cx="344488" cy="1762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444430" name="Line 14"/>
          <p:cNvSpPr>
            <a:spLocks noChangeShapeType="1"/>
          </p:cNvSpPr>
          <p:nvPr/>
        </p:nvSpPr>
        <p:spPr bwMode="auto">
          <a:xfrm>
            <a:off x="5635625" y="2408238"/>
            <a:ext cx="514350" cy="1762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444431" name="Text Box 15"/>
          <p:cNvSpPr txBox="1">
            <a:spLocks noChangeArrowheads="1"/>
          </p:cNvSpPr>
          <p:nvPr/>
        </p:nvSpPr>
        <p:spPr bwMode="auto">
          <a:xfrm>
            <a:off x="3898900" y="2319338"/>
            <a:ext cx="12763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de-DE" altLang="en-US" b="1">
                <a:solidFill>
                  <a:schemeClr val="tx1"/>
                </a:solidFill>
                <a:latin typeface="Arial" charset="0"/>
              </a:rPr>
              <a:t>Clutter patch</a:t>
            </a:r>
            <a:endParaRPr lang="en-US" altLang="en-US" b="1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444432" name="Line 16"/>
          <p:cNvSpPr>
            <a:spLocks noChangeShapeType="1"/>
          </p:cNvSpPr>
          <p:nvPr/>
        </p:nvSpPr>
        <p:spPr bwMode="auto">
          <a:xfrm flipH="1">
            <a:off x="4432300" y="2320925"/>
            <a:ext cx="1889125" cy="12334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444433" name="Line 17"/>
          <p:cNvSpPr>
            <a:spLocks noChangeShapeType="1"/>
          </p:cNvSpPr>
          <p:nvPr/>
        </p:nvSpPr>
        <p:spPr bwMode="auto">
          <a:xfrm flipV="1">
            <a:off x="5205413" y="3554413"/>
            <a:ext cx="87312" cy="4381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444434" name="Text Box 18"/>
          <p:cNvSpPr txBox="1">
            <a:spLocks noChangeArrowheads="1"/>
          </p:cNvSpPr>
          <p:nvPr/>
        </p:nvSpPr>
        <p:spPr bwMode="auto">
          <a:xfrm>
            <a:off x="4687888" y="3976688"/>
            <a:ext cx="10001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de-DE" altLang="en-US" b="1">
                <a:solidFill>
                  <a:schemeClr val="tx1"/>
                </a:solidFill>
                <a:latin typeface="Arial" charset="0"/>
              </a:rPr>
              <a:t>Main lobe</a:t>
            </a:r>
            <a:endParaRPr lang="en-US" altLang="en-US" b="1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444435" name="Line 19"/>
          <p:cNvSpPr>
            <a:spLocks noChangeShapeType="1"/>
          </p:cNvSpPr>
          <p:nvPr/>
        </p:nvSpPr>
        <p:spPr bwMode="auto">
          <a:xfrm flipH="1">
            <a:off x="3916363" y="3554413"/>
            <a:ext cx="34369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444436" name="Arc 20"/>
          <p:cNvSpPr>
            <a:spLocks/>
          </p:cNvSpPr>
          <p:nvPr/>
        </p:nvSpPr>
        <p:spPr bwMode="auto">
          <a:xfrm rot="10800000" flipH="1" flipV="1">
            <a:off x="4860925" y="3289300"/>
            <a:ext cx="87313" cy="265113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graphicFrame>
        <p:nvGraphicFramePr>
          <p:cNvPr id="444437" name="Object 21"/>
          <p:cNvGraphicFramePr>
            <a:graphicFrameLocks noChangeAspect="1"/>
          </p:cNvGraphicFramePr>
          <p:nvPr/>
        </p:nvGraphicFramePr>
        <p:xfrm>
          <a:off x="5035550" y="3201988"/>
          <a:ext cx="182563" cy="263525"/>
        </p:xfrm>
        <a:graphic>
          <a:graphicData uri="http://schemas.openxmlformats.org/presentationml/2006/ole">
            <p:oleObj spid="_x0000_s444447" name="Equation" r:id="rId5" imgW="126725" imgH="177415" progId="Equation.3">
              <p:embed/>
            </p:oleObj>
          </a:graphicData>
        </a:graphic>
      </p:graphicFrame>
      <p:sp>
        <p:nvSpPr>
          <p:cNvPr id="444438" name="Line 22"/>
          <p:cNvSpPr>
            <a:spLocks noChangeShapeType="1"/>
          </p:cNvSpPr>
          <p:nvPr/>
        </p:nvSpPr>
        <p:spPr bwMode="auto">
          <a:xfrm flipH="1">
            <a:off x="6408738" y="1966913"/>
            <a:ext cx="85725" cy="4413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444439" name="Text Box 23"/>
          <p:cNvSpPr txBox="1">
            <a:spLocks noChangeArrowheads="1"/>
          </p:cNvSpPr>
          <p:nvPr/>
        </p:nvSpPr>
        <p:spPr bwMode="auto">
          <a:xfrm>
            <a:off x="5803900" y="1422400"/>
            <a:ext cx="12763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de-DE" altLang="en-US" b="1">
                <a:solidFill>
                  <a:schemeClr val="tx1"/>
                </a:solidFill>
                <a:latin typeface="Arial" charset="0"/>
              </a:rPr>
              <a:t>Doppler shift</a:t>
            </a:r>
            <a:endParaRPr lang="en-US" altLang="en-US" b="1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444440" name="Text Box 24"/>
          <p:cNvSpPr txBox="1">
            <a:spLocks noChangeArrowheads="1"/>
          </p:cNvSpPr>
          <p:nvPr/>
        </p:nvSpPr>
        <p:spPr bwMode="auto">
          <a:xfrm>
            <a:off x="2954338" y="2800350"/>
            <a:ext cx="16113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de-DE" altLang="en-US" b="1">
                <a:solidFill>
                  <a:schemeClr val="tx1"/>
                </a:solidFill>
                <a:latin typeface="Arial" charset="0"/>
              </a:rPr>
              <a:t>Platform speed v</a:t>
            </a:r>
            <a:endParaRPr lang="en-US" altLang="en-US" b="1">
              <a:solidFill>
                <a:schemeClr val="tx1"/>
              </a:solidFill>
              <a:latin typeface="Arial" charset="0"/>
            </a:endParaRPr>
          </a:p>
        </p:txBody>
      </p:sp>
      <p:graphicFrame>
        <p:nvGraphicFramePr>
          <p:cNvPr id="444441" name="Object 25"/>
          <p:cNvGraphicFramePr>
            <a:graphicFrameLocks noChangeAspect="1"/>
          </p:cNvGraphicFramePr>
          <p:nvPr/>
        </p:nvGraphicFramePr>
        <p:xfrm>
          <a:off x="6580188" y="1790700"/>
          <a:ext cx="1192212" cy="523875"/>
        </p:xfrm>
        <a:graphic>
          <a:graphicData uri="http://schemas.openxmlformats.org/presentationml/2006/ole">
            <p:oleObj spid="_x0000_s444448" name="Equation" r:id="rId6" imgW="914400" imgH="393700" progId="Equation.3">
              <p:embed/>
            </p:oleObj>
          </a:graphicData>
        </a:graphic>
      </p:graphicFrame>
      <p:sp>
        <p:nvSpPr>
          <p:cNvPr id="444442" name="Rectangle 26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52413"/>
            <a:ext cx="5715000" cy="6619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Clutter – Doppler shifts</a:t>
            </a:r>
          </a:p>
        </p:txBody>
      </p:sp>
    </p:spTree>
  </p:cSld>
  <p:clrMapOvr>
    <a:masterClrMapping/>
  </p:clrMapOvr>
  <p:transition spd="slow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3C4800-B080-4063-9005-26488456894F}" type="slidenum">
              <a:rPr lang="en-AU" altLang="en-US"/>
              <a:pPr/>
              <a:t>47</a:t>
            </a:fld>
            <a:endParaRPr lang="en-AU" altLang="en-US"/>
          </a:p>
        </p:txBody>
      </p:sp>
      <p:grpSp>
        <p:nvGrpSpPr>
          <p:cNvPr id="405541" name="Group 37"/>
          <p:cNvGrpSpPr>
            <a:grpSpLocks/>
          </p:cNvGrpSpPr>
          <p:nvPr/>
        </p:nvGrpSpPr>
        <p:grpSpPr bwMode="auto">
          <a:xfrm>
            <a:off x="3352800" y="1085850"/>
            <a:ext cx="5732463" cy="3587750"/>
            <a:chOff x="1253" y="753"/>
            <a:chExt cx="3611" cy="2260"/>
          </a:xfrm>
        </p:grpSpPr>
        <p:sp>
          <p:nvSpPr>
            <p:cNvPr id="405509" name="Text Box 5"/>
            <p:cNvSpPr txBox="1">
              <a:spLocks noChangeArrowheads="1"/>
            </p:cNvSpPr>
            <p:nvPr/>
          </p:nvSpPr>
          <p:spPr bwMode="auto">
            <a:xfrm>
              <a:off x="2064" y="753"/>
              <a:ext cx="2320" cy="4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/>
              <a:r>
                <a:rPr lang="en-US" altLang="en-US" sz="2000">
                  <a:solidFill>
                    <a:schemeClr val="bg2"/>
                  </a:solidFill>
                  <a:latin typeface="Times" charset="0"/>
                </a:rPr>
                <a:t>Radial velocities</a:t>
              </a:r>
            </a:p>
            <a:p>
              <a:pPr algn="ctr"/>
              <a:r>
                <a:rPr lang="en-US" altLang="en-US">
                  <a:solidFill>
                    <a:schemeClr val="bg2"/>
                  </a:solidFill>
                  <a:latin typeface="Times" charset="0"/>
                </a:rPr>
                <a:t>(greater spread across main beam)</a:t>
              </a:r>
            </a:p>
          </p:txBody>
        </p:sp>
        <p:sp>
          <p:nvSpPr>
            <p:cNvPr id="405510" name="Text Box 6"/>
            <p:cNvSpPr txBox="1">
              <a:spLocks noChangeArrowheads="1"/>
            </p:cNvSpPr>
            <p:nvPr/>
          </p:nvSpPr>
          <p:spPr bwMode="auto">
            <a:xfrm>
              <a:off x="2544" y="1424"/>
              <a:ext cx="2320" cy="7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r>
                <a:rPr lang="en-US" altLang="en-US" sz="2000">
                  <a:solidFill>
                    <a:schemeClr val="bg2"/>
                  </a:solidFill>
                  <a:latin typeface="Times" charset="0"/>
                </a:rPr>
                <a:t>Radial velocities </a:t>
              </a:r>
            </a:p>
            <a:p>
              <a:r>
                <a:rPr lang="en-US" altLang="en-US" sz="2000">
                  <a:solidFill>
                    <a:schemeClr val="bg2"/>
                  </a:solidFill>
                  <a:latin typeface="Times" charset="0"/>
                </a:rPr>
                <a:t>close to ground speed</a:t>
              </a:r>
            </a:p>
            <a:p>
              <a:r>
                <a:rPr lang="en-US" altLang="en-US">
                  <a:solidFill>
                    <a:schemeClr val="bg2"/>
                  </a:solidFill>
                  <a:latin typeface="Times" charset="0"/>
                </a:rPr>
                <a:t>(little spread across main beam)</a:t>
              </a:r>
            </a:p>
          </p:txBody>
        </p:sp>
        <p:sp>
          <p:nvSpPr>
            <p:cNvPr id="405512" name="Line 8"/>
            <p:cNvSpPr>
              <a:spLocks noChangeShapeType="1"/>
            </p:cNvSpPr>
            <p:nvPr/>
          </p:nvSpPr>
          <p:spPr bwMode="auto">
            <a:xfrm flipH="1" flipV="1">
              <a:off x="3367" y="2954"/>
              <a:ext cx="278" cy="4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05514" name="Line 10"/>
            <p:cNvSpPr>
              <a:spLocks noChangeShapeType="1"/>
            </p:cNvSpPr>
            <p:nvPr/>
          </p:nvSpPr>
          <p:spPr bwMode="auto">
            <a:xfrm flipH="1">
              <a:off x="3335" y="2346"/>
              <a:ext cx="278" cy="4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05516" name="Line 12"/>
            <p:cNvSpPr>
              <a:spLocks noChangeShapeType="1"/>
            </p:cNvSpPr>
            <p:nvPr/>
          </p:nvSpPr>
          <p:spPr bwMode="auto">
            <a:xfrm flipH="1">
              <a:off x="1789" y="1122"/>
              <a:ext cx="19" cy="1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05518" name="Line 14"/>
            <p:cNvSpPr>
              <a:spLocks noChangeShapeType="1"/>
            </p:cNvSpPr>
            <p:nvPr/>
          </p:nvSpPr>
          <p:spPr bwMode="auto">
            <a:xfrm flipH="1">
              <a:off x="2006" y="1354"/>
              <a:ext cx="58" cy="15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05520" name="Line 16"/>
            <p:cNvSpPr>
              <a:spLocks noChangeShapeType="1"/>
            </p:cNvSpPr>
            <p:nvPr/>
          </p:nvSpPr>
          <p:spPr bwMode="auto">
            <a:xfrm flipH="1">
              <a:off x="1748" y="1354"/>
              <a:ext cx="31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05522" name="Line 18"/>
            <p:cNvSpPr>
              <a:spLocks noChangeShapeType="1"/>
            </p:cNvSpPr>
            <p:nvPr/>
          </p:nvSpPr>
          <p:spPr bwMode="auto">
            <a:xfrm flipV="1">
              <a:off x="1560" y="1122"/>
              <a:ext cx="231" cy="155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05523" name="Line 19"/>
            <p:cNvSpPr>
              <a:spLocks noChangeShapeType="1"/>
            </p:cNvSpPr>
            <p:nvPr/>
          </p:nvSpPr>
          <p:spPr bwMode="auto">
            <a:xfrm flipH="1">
              <a:off x="1480" y="1122"/>
              <a:ext cx="309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05524" name="Line 20"/>
            <p:cNvSpPr>
              <a:spLocks noChangeShapeType="1"/>
            </p:cNvSpPr>
            <p:nvPr/>
          </p:nvSpPr>
          <p:spPr bwMode="auto">
            <a:xfrm>
              <a:off x="1470" y="1128"/>
              <a:ext cx="310" cy="8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05525" name="Line 21"/>
            <p:cNvSpPr>
              <a:spLocks noChangeShapeType="1"/>
            </p:cNvSpPr>
            <p:nvPr/>
          </p:nvSpPr>
          <p:spPr bwMode="auto">
            <a:xfrm flipV="1">
              <a:off x="1560" y="1354"/>
              <a:ext cx="498" cy="131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05526" name="Line 22"/>
            <p:cNvSpPr>
              <a:spLocks noChangeShapeType="1"/>
            </p:cNvSpPr>
            <p:nvPr/>
          </p:nvSpPr>
          <p:spPr bwMode="auto">
            <a:xfrm>
              <a:off x="1749" y="1360"/>
              <a:ext cx="251" cy="13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05527" name="Line 23"/>
            <p:cNvSpPr>
              <a:spLocks noChangeShapeType="1"/>
            </p:cNvSpPr>
            <p:nvPr/>
          </p:nvSpPr>
          <p:spPr bwMode="auto">
            <a:xfrm>
              <a:off x="1565" y="2683"/>
              <a:ext cx="209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05528" name="Line 24"/>
            <p:cNvSpPr>
              <a:spLocks noChangeShapeType="1"/>
            </p:cNvSpPr>
            <p:nvPr/>
          </p:nvSpPr>
          <p:spPr bwMode="auto">
            <a:xfrm flipV="1">
              <a:off x="1564" y="2352"/>
              <a:ext cx="2086" cy="32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05529" name="Line 25"/>
            <p:cNvSpPr>
              <a:spLocks noChangeShapeType="1"/>
            </p:cNvSpPr>
            <p:nvPr/>
          </p:nvSpPr>
          <p:spPr bwMode="auto">
            <a:xfrm>
              <a:off x="1560" y="2683"/>
              <a:ext cx="2085" cy="32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05530" name="Line 26"/>
            <p:cNvSpPr>
              <a:spLocks noChangeShapeType="1"/>
            </p:cNvSpPr>
            <p:nvPr/>
          </p:nvSpPr>
          <p:spPr bwMode="auto">
            <a:xfrm flipH="1">
              <a:off x="3352" y="2677"/>
              <a:ext cx="327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05531" name="Line 27"/>
            <p:cNvSpPr>
              <a:spLocks noChangeShapeType="1"/>
            </p:cNvSpPr>
            <p:nvPr/>
          </p:nvSpPr>
          <p:spPr bwMode="auto">
            <a:xfrm flipH="1">
              <a:off x="3335" y="3013"/>
              <a:ext cx="309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405532" name="Line 28"/>
            <p:cNvSpPr>
              <a:spLocks noChangeShapeType="1"/>
            </p:cNvSpPr>
            <p:nvPr/>
          </p:nvSpPr>
          <p:spPr bwMode="auto">
            <a:xfrm flipH="1">
              <a:off x="3335" y="2352"/>
              <a:ext cx="309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grpSp>
          <p:nvGrpSpPr>
            <p:cNvPr id="405539" name="Group 35"/>
            <p:cNvGrpSpPr>
              <a:grpSpLocks/>
            </p:cNvGrpSpPr>
            <p:nvPr/>
          </p:nvGrpSpPr>
          <p:grpSpPr bwMode="auto">
            <a:xfrm>
              <a:off x="1253" y="2654"/>
              <a:ext cx="624" cy="48"/>
              <a:chOff x="528" y="2696"/>
              <a:chExt cx="624" cy="48"/>
            </a:xfrm>
          </p:grpSpPr>
          <p:sp>
            <p:nvSpPr>
              <p:cNvPr id="405534" name="Oval 30"/>
              <p:cNvSpPr>
                <a:spLocks noChangeArrowheads="1"/>
              </p:cNvSpPr>
              <p:nvPr/>
            </p:nvSpPr>
            <p:spPr bwMode="auto">
              <a:xfrm>
                <a:off x="672" y="2696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405535" name="Oval 31"/>
              <p:cNvSpPr>
                <a:spLocks noChangeArrowheads="1"/>
              </p:cNvSpPr>
              <p:nvPr/>
            </p:nvSpPr>
            <p:spPr bwMode="auto">
              <a:xfrm>
                <a:off x="816" y="2696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405536" name="Oval 32"/>
              <p:cNvSpPr>
                <a:spLocks noChangeArrowheads="1"/>
              </p:cNvSpPr>
              <p:nvPr/>
            </p:nvSpPr>
            <p:spPr bwMode="auto">
              <a:xfrm>
                <a:off x="960" y="2696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405537" name="Oval 33"/>
              <p:cNvSpPr>
                <a:spLocks noChangeArrowheads="1"/>
              </p:cNvSpPr>
              <p:nvPr/>
            </p:nvSpPr>
            <p:spPr bwMode="auto">
              <a:xfrm>
                <a:off x="1104" y="2696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405538" name="Oval 34"/>
              <p:cNvSpPr>
                <a:spLocks noChangeArrowheads="1"/>
              </p:cNvSpPr>
              <p:nvPr/>
            </p:nvSpPr>
            <p:spPr bwMode="auto">
              <a:xfrm>
                <a:off x="528" y="2696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AU"/>
              </a:p>
            </p:txBody>
          </p:sp>
        </p:grpSp>
      </p:grpSp>
      <p:sp>
        <p:nvSpPr>
          <p:cNvPr id="405540" name="Rectangle 36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52413"/>
            <a:ext cx="5715000" cy="6619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Main Beam Doppler Bandwidth</a:t>
            </a:r>
          </a:p>
        </p:txBody>
      </p:sp>
      <p:sp>
        <p:nvSpPr>
          <p:cNvPr id="405542" name="Rectangle 38"/>
          <p:cNvSpPr>
            <a:spLocks noChangeArrowheads="1"/>
          </p:cNvSpPr>
          <p:nvPr/>
        </p:nvSpPr>
        <p:spPr bwMode="auto">
          <a:xfrm>
            <a:off x="384175" y="4864100"/>
            <a:ext cx="3654425" cy="10795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endParaRPr kumimoji="0" lang="en-AU" altLang="en-US" sz="2000" b="1">
              <a:solidFill>
                <a:schemeClr val="bg2"/>
              </a:solidFill>
              <a:latin typeface="Arial" charset="0"/>
            </a:endParaRPr>
          </a:p>
        </p:txBody>
      </p:sp>
      <p:graphicFrame>
        <p:nvGraphicFramePr>
          <p:cNvPr id="405543" name="Object 39"/>
          <p:cNvGraphicFramePr>
            <a:graphicFrameLocks noChangeAspect="1"/>
          </p:cNvGraphicFramePr>
          <p:nvPr/>
        </p:nvGraphicFramePr>
        <p:xfrm>
          <a:off x="835025" y="5043488"/>
          <a:ext cx="2746375" cy="709612"/>
        </p:xfrm>
        <a:graphic>
          <a:graphicData uri="http://schemas.openxmlformats.org/presentationml/2006/ole">
            <p:oleObj spid="_x0000_s405551" name="Equation" r:id="rId3" imgW="1511300" imgH="393700" progId="Equation.3">
              <p:embed/>
            </p:oleObj>
          </a:graphicData>
        </a:graphic>
      </p:graphicFrame>
      <p:sp>
        <p:nvSpPr>
          <p:cNvPr id="405544" name="Rectangle 40"/>
          <p:cNvSpPr>
            <a:spLocks noChangeArrowheads="1"/>
          </p:cNvSpPr>
          <p:nvPr/>
        </p:nvSpPr>
        <p:spPr bwMode="auto">
          <a:xfrm>
            <a:off x="152400" y="3962400"/>
            <a:ext cx="2971800" cy="90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1800" b="1">
                <a:solidFill>
                  <a:schemeClr val="bg2"/>
                </a:solidFill>
                <a:latin typeface="Arial" charset="0"/>
              </a:rPr>
              <a:t>Doppler – wavenumber 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1800" b="1">
                <a:solidFill>
                  <a:schemeClr val="bg2"/>
                </a:solidFill>
                <a:latin typeface="Arial" charset="0"/>
              </a:rPr>
              <a:t>relationship</a:t>
            </a:r>
          </a:p>
        </p:txBody>
      </p:sp>
      <p:graphicFrame>
        <p:nvGraphicFramePr>
          <p:cNvPr id="405545" name="Object 41"/>
          <p:cNvGraphicFramePr>
            <a:graphicFrameLocks noChangeAspect="1"/>
          </p:cNvGraphicFramePr>
          <p:nvPr/>
        </p:nvGraphicFramePr>
        <p:xfrm>
          <a:off x="4343400" y="5043488"/>
          <a:ext cx="1062038" cy="709612"/>
        </p:xfrm>
        <a:graphic>
          <a:graphicData uri="http://schemas.openxmlformats.org/presentationml/2006/ole">
            <p:oleObj spid="_x0000_s405552" name="Equation" r:id="rId4" imgW="583947" imgH="393529" progId="Equation.3">
              <p:embed/>
            </p:oleObj>
          </a:graphicData>
        </a:graphic>
      </p:graphicFrame>
      <p:sp>
        <p:nvSpPr>
          <p:cNvPr id="405547" name="Rectangle 43"/>
          <p:cNvSpPr>
            <a:spLocks noChangeArrowheads="1"/>
          </p:cNvSpPr>
          <p:nvPr/>
        </p:nvSpPr>
        <p:spPr bwMode="auto">
          <a:xfrm>
            <a:off x="835025" y="5043488"/>
            <a:ext cx="2822575" cy="709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sp>
        <p:nvSpPr>
          <p:cNvPr id="405548" name="Rectangle 44"/>
          <p:cNvSpPr>
            <a:spLocks noChangeArrowheads="1"/>
          </p:cNvSpPr>
          <p:nvPr/>
        </p:nvSpPr>
        <p:spPr bwMode="auto">
          <a:xfrm>
            <a:off x="835025" y="4864100"/>
            <a:ext cx="2878138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</p:spTree>
  </p:cSld>
  <p:clrMapOvr>
    <a:masterClrMapping/>
  </p:clrMapOvr>
  <p:transition spd="slow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786" name="Rectangle 2"/>
          <p:cNvSpPr>
            <a:spLocks noGrp="1" noChangeArrowheads="1"/>
          </p:cNvSpPr>
          <p:nvPr>
            <p:ph type="title"/>
          </p:nvPr>
        </p:nvSpPr>
        <p:spPr>
          <a:xfrm>
            <a:off x="201613" y="360363"/>
            <a:ext cx="3249612" cy="433387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AU" dirty="0">
                <a:effectLst/>
              </a:rPr>
              <a:t>Clutter </a:t>
            </a:r>
            <a:r>
              <a:rPr lang="en-AU" dirty="0" smtClean="0">
                <a:effectLst/>
              </a:rPr>
              <a:t>Ridge</a:t>
            </a:r>
            <a:endParaRPr lang="en-AU" dirty="0">
              <a:effectLst/>
            </a:endParaRPr>
          </a:p>
        </p:txBody>
      </p:sp>
      <p:grpSp>
        <p:nvGrpSpPr>
          <p:cNvPr id="53251" name="Group 3"/>
          <p:cNvGrpSpPr>
            <a:grpSpLocks/>
          </p:cNvGrpSpPr>
          <p:nvPr/>
        </p:nvGrpSpPr>
        <p:grpSpPr bwMode="auto">
          <a:xfrm>
            <a:off x="701675" y="1100138"/>
            <a:ext cx="1938338" cy="1458912"/>
            <a:chOff x="442" y="959"/>
            <a:chExt cx="1221" cy="919"/>
          </a:xfrm>
        </p:grpSpPr>
        <p:graphicFrame>
          <p:nvGraphicFramePr>
            <p:cNvPr id="53286" name="Object 4"/>
            <p:cNvGraphicFramePr>
              <a:graphicFrameLocks noChangeAspect="1"/>
            </p:cNvGraphicFramePr>
            <p:nvPr/>
          </p:nvGraphicFramePr>
          <p:xfrm>
            <a:off x="442" y="959"/>
            <a:ext cx="1221" cy="231"/>
          </p:xfrm>
          <a:graphic>
            <a:graphicData uri="http://schemas.openxmlformats.org/presentationml/2006/ole">
              <p:oleObj spid="_x0000_s445442" name="Equation" r:id="rId3" imgW="1066337" imgH="203112" progId="">
                <p:embed/>
              </p:oleObj>
            </a:graphicData>
          </a:graphic>
        </p:graphicFrame>
        <p:graphicFrame>
          <p:nvGraphicFramePr>
            <p:cNvPr id="53287" name="Object 5"/>
            <p:cNvGraphicFramePr>
              <a:graphicFrameLocks noChangeAspect="1"/>
            </p:cNvGraphicFramePr>
            <p:nvPr/>
          </p:nvGraphicFramePr>
          <p:xfrm>
            <a:off x="731" y="1302"/>
            <a:ext cx="639" cy="576"/>
          </p:xfrm>
          <a:graphic>
            <a:graphicData uri="http://schemas.openxmlformats.org/presentationml/2006/ole">
              <p:oleObj spid="_x0000_s445443" name="Equation" r:id="rId4" imgW="558800" imgH="508000" progId="">
                <p:embed/>
              </p:oleObj>
            </a:graphicData>
          </a:graphic>
        </p:graphicFrame>
      </p:grpSp>
      <p:grpSp>
        <p:nvGrpSpPr>
          <p:cNvPr id="53252" name="Group 6"/>
          <p:cNvGrpSpPr>
            <a:grpSpLocks/>
          </p:cNvGrpSpPr>
          <p:nvPr/>
        </p:nvGrpSpPr>
        <p:grpSpPr bwMode="auto">
          <a:xfrm>
            <a:off x="2640013" y="1682750"/>
            <a:ext cx="5919787" cy="4727575"/>
            <a:chOff x="1611" y="734"/>
            <a:chExt cx="3729" cy="2978"/>
          </a:xfrm>
        </p:grpSpPr>
        <p:grpSp>
          <p:nvGrpSpPr>
            <p:cNvPr id="53273" name="Group 7"/>
            <p:cNvGrpSpPr>
              <a:grpSpLocks/>
            </p:cNvGrpSpPr>
            <p:nvPr/>
          </p:nvGrpSpPr>
          <p:grpSpPr bwMode="auto">
            <a:xfrm>
              <a:off x="1916" y="734"/>
              <a:ext cx="3424" cy="2931"/>
              <a:chOff x="1916" y="734"/>
              <a:chExt cx="3424" cy="2931"/>
            </a:xfrm>
          </p:grpSpPr>
          <p:sp>
            <p:nvSpPr>
              <p:cNvPr id="53276" name="Rectangle 8"/>
              <p:cNvSpPr>
                <a:spLocks noChangeArrowheads="1"/>
              </p:cNvSpPr>
              <p:nvPr/>
            </p:nvSpPr>
            <p:spPr bwMode="auto">
              <a:xfrm rot="-5400000">
                <a:off x="1928" y="850"/>
                <a:ext cx="451" cy="22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lvl1pPr marL="342900" indent="-3429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  <a:spcBef>
                    <a:spcPct val="20000"/>
                  </a:spcBef>
                  <a:buClr>
                    <a:srgbClr val="0033CC"/>
                  </a:buClr>
                  <a:buFont typeface="Wingdings" pitchFamily="2" charset="2"/>
                  <a:buNone/>
                </a:pPr>
                <a:r>
                  <a:rPr lang="en-AU" altLang="en-US" sz="1400" b="1">
                    <a:solidFill>
                      <a:schemeClr val="bg2"/>
                    </a:solidFill>
                  </a:rPr>
                  <a:t>0.5</a:t>
                </a:r>
              </a:p>
            </p:txBody>
          </p:sp>
          <p:sp>
            <p:nvSpPr>
              <p:cNvPr id="53277" name="Rectangle 9"/>
              <p:cNvSpPr>
                <a:spLocks noChangeArrowheads="1"/>
              </p:cNvSpPr>
              <p:nvPr/>
            </p:nvSpPr>
            <p:spPr bwMode="auto">
              <a:xfrm rot="-5400000">
                <a:off x="1928" y="3298"/>
                <a:ext cx="451" cy="22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lvl1pPr marL="342900" indent="-3429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  <a:spcBef>
                    <a:spcPct val="20000"/>
                  </a:spcBef>
                  <a:buClr>
                    <a:srgbClr val="0033CC"/>
                  </a:buClr>
                  <a:buFont typeface="Wingdings" pitchFamily="2" charset="2"/>
                  <a:buNone/>
                </a:pPr>
                <a:r>
                  <a:rPr lang="en-AU" altLang="en-US" sz="1400" b="1">
                    <a:solidFill>
                      <a:schemeClr val="bg2"/>
                    </a:solidFill>
                  </a:rPr>
                  <a:t>-0.5</a:t>
                </a:r>
              </a:p>
            </p:txBody>
          </p:sp>
          <p:sp>
            <p:nvSpPr>
              <p:cNvPr id="53278" name="Rectangle 10"/>
              <p:cNvSpPr>
                <a:spLocks noChangeArrowheads="1"/>
              </p:cNvSpPr>
              <p:nvPr/>
            </p:nvSpPr>
            <p:spPr bwMode="auto">
              <a:xfrm>
                <a:off x="3275" y="3127"/>
                <a:ext cx="1891" cy="31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lvl1pPr marL="342900" indent="-3429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  <a:spcBef>
                    <a:spcPct val="20000"/>
                  </a:spcBef>
                  <a:buClr>
                    <a:srgbClr val="0033CC"/>
                  </a:buClr>
                  <a:buFont typeface="Wingdings" pitchFamily="2" charset="2"/>
                  <a:buNone/>
                </a:pPr>
                <a:r>
                  <a:rPr lang="en-AU" altLang="en-US" sz="1400" b="1">
                    <a:solidFill>
                      <a:schemeClr val="bg2"/>
                    </a:solidFill>
                  </a:rPr>
                  <a:t>Wave-vector – z-component</a:t>
                </a:r>
              </a:p>
            </p:txBody>
          </p:sp>
          <p:sp>
            <p:nvSpPr>
              <p:cNvPr id="53279" name="Rectangle 11"/>
              <p:cNvSpPr>
                <a:spLocks noChangeArrowheads="1"/>
              </p:cNvSpPr>
              <p:nvPr/>
            </p:nvSpPr>
            <p:spPr bwMode="auto">
              <a:xfrm>
                <a:off x="2307" y="959"/>
                <a:ext cx="2869" cy="236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AU" altLang="en-US"/>
              </a:p>
            </p:txBody>
          </p:sp>
          <p:sp>
            <p:nvSpPr>
              <p:cNvPr id="53280" name="Rectangle 12"/>
              <p:cNvSpPr>
                <a:spLocks noChangeArrowheads="1"/>
              </p:cNvSpPr>
              <p:nvPr/>
            </p:nvSpPr>
            <p:spPr bwMode="auto">
              <a:xfrm rot="-5400000">
                <a:off x="1250" y="1968"/>
                <a:ext cx="1679" cy="34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lvl1pPr marL="342900" indent="-3429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lnSpc>
                    <a:spcPct val="120000"/>
                  </a:lnSpc>
                  <a:spcBef>
                    <a:spcPct val="20000"/>
                  </a:spcBef>
                  <a:buClr>
                    <a:srgbClr val="0033CC"/>
                  </a:buClr>
                  <a:buFont typeface="Wingdings" pitchFamily="2" charset="2"/>
                  <a:buNone/>
                </a:pPr>
                <a:r>
                  <a:rPr lang="en-AU" altLang="en-US" sz="1400" b="1">
                    <a:solidFill>
                      <a:schemeClr val="bg2"/>
                    </a:solidFill>
                  </a:rPr>
                  <a:t>Normalised Doppler </a:t>
                </a:r>
              </a:p>
              <a:p>
                <a:pPr algn="ctr" eaLnBrk="1" hangingPunct="1">
                  <a:lnSpc>
                    <a:spcPct val="120000"/>
                  </a:lnSpc>
                  <a:spcBef>
                    <a:spcPct val="20000"/>
                  </a:spcBef>
                  <a:buClr>
                    <a:srgbClr val="0033CC"/>
                  </a:buClr>
                  <a:buFont typeface="Wingdings" pitchFamily="2" charset="2"/>
                  <a:buNone/>
                </a:pPr>
                <a:r>
                  <a:rPr lang="en-AU" altLang="en-US" sz="1400" b="1">
                    <a:solidFill>
                      <a:schemeClr val="bg2"/>
                    </a:solidFill>
                  </a:rPr>
                  <a:t>frequency</a:t>
                </a:r>
              </a:p>
            </p:txBody>
          </p:sp>
          <p:sp>
            <p:nvSpPr>
              <p:cNvPr id="53281" name="Rectangle 13"/>
              <p:cNvSpPr>
                <a:spLocks noChangeArrowheads="1"/>
              </p:cNvSpPr>
              <p:nvPr/>
            </p:nvSpPr>
            <p:spPr bwMode="auto">
              <a:xfrm>
                <a:off x="5024" y="3354"/>
                <a:ext cx="304" cy="31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lvl1pPr marL="342900" indent="-3429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  <a:spcBef>
                    <a:spcPct val="20000"/>
                  </a:spcBef>
                  <a:buClr>
                    <a:srgbClr val="0033CC"/>
                  </a:buClr>
                  <a:buFont typeface="Wingdings" pitchFamily="2" charset="2"/>
                  <a:buNone/>
                </a:pPr>
                <a:r>
                  <a:rPr lang="en-AU" altLang="en-US" sz="1400" b="1">
                    <a:solidFill>
                      <a:schemeClr val="bg2"/>
                    </a:solidFill>
                  </a:rPr>
                  <a:t>0.5</a:t>
                </a:r>
              </a:p>
            </p:txBody>
          </p:sp>
          <p:sp>
            <p:nvSpPr>
              <p:cNvPr id="53282" name="Rectangle 14"/>
              <p:cNvSpPr>
                <a:spLocks noChangeArrowheads="1"/>
              </p:cNvSpPr>
              <p:nvPr/>
            </p:nvSpPr>
            <p:spPr bwMode="auto">
              <a:xfrm>
                <a:off x="2307" y="3354"/>
                <a:ext cx="630" cy="31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lvl1pPr marL="342900" indent="-3429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  <a:spcBef>
                    <a:spcPct val="20000"/>
                  </a:spcBef>
                  <a:buClr>
                    <a:srgbClr val="0033CC"/>
                  </a:buClr>
                  <a:buFont typeface="Wingdings" pitchFamily="2" charset="2"/>
                  <a:buNone/>
                </a:pPr>
                <a:r>
                  <a:rPr lang="en-AU" altLang="en-US" sz="1400" b="1">
                    <a:solidFill>
                      <a:schemeClr val="bg2"/>
                    </a:solidFill>
                  </a:rPr>
                  <a:t>-0.5</a:t>
                </a:r>
              </a:p>
            </p:txBody>
          </p:sp>
          <p:sp>
            <p:nvSpPr>
              <p:cNvPr id="53283" name="AutoShape 15"/>
              <p:cNvSpPr>
                <a:spLocks noChangeArrowheads="1"/>
              </p:cNvSpPr>
              <p:nvPr/>
            </p:nvSpPr>
            <p:spPr bwMode="auto">
              <a:xfrm>
                <a:off x="2315" y="2918"/>
                <a:ext cx="332" cy="405"/>
              </a:xfrm>
              <a:prstGeom prst="rtTriangle">
                <a:avLst/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AU" altLang="en-US"/>
              </a:p>
            </p:txBody>
          </p:sp>
          <p:sp>
            <p:nvSpPr>
              <p:cNvPr id="53284" name="AutoShape 16"/>
              <p:cNvSpPr>
                <a:spLocks noChangeArrowheads="1"/>
              </p:cNvSpPr>
              <p:nvPr/>
            </p:nvSpPr>
            <p:spPr bwMode="auto">
              <a:xfrm flipH="1" flipV="1">
                <a:off x="4844" y="959"/>
                <a:ext cx="332" cy="428"/>
              </a:xfrm>
              <a:prstGeom prst="rtTriangle">
                <a:avLst/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AU" altLang="en-US"/>
              </a:p>
            </p:txBody>
          </p:sp>
          <p:sp>
            <p:nvSpPr>
              <p:cNvPr id="53285" name="Rectangle 17"/>
              <p:cNvSpPr>
                <a:spLocks noChangeArrowheads="1"/>
              </p:cNvSpPr>
              <p:nvPr/>
            </p:nvSpPr>
            <p:spPr bwMode="auto">
              <a:xfrm rot="-2276980">
                <a:off x="2155" y="1885"/>
                <a:ext cx="3185" cy="528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AU" altLang="en-US"/>
              </a:p>
            </p:txBody>
          </p:sp>
        </p:grpSp>
        <p:graphicFrame>
          <p:nvGraphicFramePr>
            <p:cNvPr id="53274" name="Object 18"/>
            <p:cNvGraphicFramePr>
              <a:graphicFrameLocks noChangeAspect="1"/>
            </p:cNvGraphicFramePr>
            <p:nvPr/>
          </p:nvGraphicFramePr>
          <p:xfrm>
            <a:off x="1611" y="1990"/>
            <a:ext cx="305" cy="303"/>
          </p:xfrm>
          <a:graphic>
            <a:graphicData uri="http://schemas.openxmlformats.org/presentationml/2006/ole">
              <p:oleObj spid="_x0000_s445444" name="Equation" r:id="rId5" imgW="266353" imgH="266353" progId="">
                <p:embed/>
              </p:oleObj>
            </a:graphicData>
          </a:graphic>
        </p:graphicFrame>
        <p:graphicFrame>
          <p:nvGraphicFramePr>
            <p:cNvPr id="53275" name="Object 19"/>
            <p:cNvGraphicFramePr>
              <a:graphicFrameLocks noChangeAspect="1"/>
            </p:cNvGraphicFramePr>
            <p:nvPr/>
          </p:nvGraphicFramePr>
          <p:xfrm>
            <a:off x="4011" y="3438"/>
            <a:ext cx="189" cy="274"/>
          </p:xfrm>
          <a:graphic>
            <a:graphicData uri="http://schemas.openxmlformats.org/presentationml/2006/ole">
              <p:oleObj spid="_x0000_s445445" name="Equation" r:id="rId6" imgW="164957" imgH="241091" progId="">
                <p:embed/>
              </p:oleObj>
            </a:graphicData>
          </a:graphic>
        </p:graphicFrame>
      </p:grpSp>
      <p:sp>
        <p:nvSpPr>
          <p:cNvPr id="53253" name="Rectangle 20"/>
          <p:cNvSpPr>
            <a:spLocks noChangeArrowheads="1"/>
          </p:cNvSpPr>
          <p:nvPr/>
        </p:nvSpPr>
        <p:spPr bwMode="auto">
          <a:xfrm>
            <a:off x="3757613" y="252413"/>
            <a:ext cx="4541837" cy="90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lang="en-AU" altLang="en-US" sz="1800">
                <a:solidFill>
                  <a:schemeClr val="bg2"/>
                </a:solidFill>
              </a:rPr>
              <a:t>In two pulses one antenna moves to the position of the adjacent one </a:t>
            </a:r>
          </a:p>
        </p:txBody>
      </p:sp>
      <p:grpSp>
        <p:nvGrpSpPr>
          <p:cNvPr id="53254" name="Group 21"/>
          <p:cNvGrpSpPr>
            <a:grpSpLocks/>
          </p:cNvGrpSpPr>
          <p:nvPr/>
        </p:nvGrpSpPr>
        <p:grpSpPr bwMode="auto">
          <a:xfrm>
            <a:off x="4010025" y="1100138"/>
            <a:ext cx="3762375" cy="581025"/>
            <a:chOff x="2526" y="693"/>
            <a:chExt cx="2370" cy="366"/>
          </a:xfrm>
        </p:grpSpPr>
        <p:grpSp>
          <p:nvGrpSpPr>
            <p:cNvPr id="53258" name="Group 22"/>
            <p:cNvGrpSpPr>
              <a:grpSpLocks/>
            </p:cNvGrpSpPr>
            <p:nvPr/>
          </p:nvGrpSpPr>
          <p:grpSpPr bwMode="auto">
            <a:xfrm>
              <a:off x="2526" y="693"/>
              <a:ext cx="1559" cy="135"/>
              <a:chOff x="2526" y="693"/>
              <a:chExt cx="1559" cy="135"/>
            </a:xfrm>
          </p:grpSpPr>
          <p:sp>
            <p:nvSpPr>
              <p:cNvPr id="53267" name="Oval 23"/>
              <p:cNvSpPr>
                <a:spLocks noChangeArrowheads="1"/>
              </p:cNvSpPr>
              <p:nvPr/>
            </p:nvSpPr>
            <p:spPr bwMode="auto">
              <a:xfrm>
                <a:off x="2526" y="693"/>
                <a:ext cx="142" cy="135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AU" altLang="en-US"/>
              </a:p>
            </p:txBody>
          </p:sp>
          <p:sp>
            <p:nvSpPr>
              <p:cNvPr id="53268" name="Oval 24"/>
              <p:cNvSpPr>
                <a:spLocks noChangeArrowheads="1"/>
              </p:cNvSpPr>
              <p:nvPr/>
            </p:nvSpPr>
            <p:spPr bwMode="auto">
              <a:xfrm>
                <a:off x="2794" y="693"/>
                <a:ext cx="142" cy="135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AU" altLang="en-US"/>
              </a:p>
            </p:txBody>
          </p:sp>
          <p:sp>
            <p:nvSpPr>
              <p:cNvPr id="53269" name="Oval 25"/>
              <p:cNvSpPr>
                <a:spLocks noChangeArrowheads="1"/>
              </p:cNvSpPr>
              <p:nvPr/>
            </p:nvSpPr>
            <p:spPr bwMode="auto">
              <a:xfrm>
                <a:off x="3091" y="693"/>
                <a:ext cx="142" cy="135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AU" altLang="en-US"/>
              </a:p>
            </p:txBody>
          </p:sp>
          <p:sp>
            <p:nvSpPr>
              <p:cNvPr id="53270" name="Oval 26"/>
              <p:cNvSpPr>
                <a:spLocks noChangeArrowheads="1"/>
              </p:cNvSpPr>
              <p:nvPr/>
            </p:nvSpPr>
            <p:spPr bwMode="auto">
              <a:xfrm>
                <a:off x="3362" y="693"/>
                <a:ext cx="142" cy="135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AU" altLang="en-US"/>
              </a:p>
            </p:txBody>
          </p:sp>
          <p:sp>
            <p:nvSpPr>
              <p:cNvPr id="53271" name="Oval 27"/>
              <p:cNvSpPr>
                <a:spLocks noChangeArrowheads="1"/>
              </p:cNvSpPr>
              <p:nvPr/>
            </p:nvSpPr>
            <p:spPr bwMode="auto">
              <a:xfrm>
                <a:off x="3645" y="693"/>
                <a:ext cx="142" cy="135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AU" altLang="en-US"/>
              </a:p>
            </p:txBody>
          </p:sp>
          <p:sp>
            <p:nvSpPr>
              <p:cNvPr id="53272" name="Oval 28"/>
              <p:cNvSpPr>
                <a:spLocks noChangeArrowheads="1"/>
              </p:cNvSpPr>
              <p:nvPr/>
            </p:nvSpPr>
            <p:spPr bwMode="auto">
              <a:xfrm>
                <a:off x="3943" y="693"/>
                <a:ext cx="142" cy="135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AU" altLang="en-US"/>
              </a:p>
            </p:txBody>
          </p:sp>
        </p:grpSp>
        <p:grpSp>
          <p:nvGrpSpPr>
            <p:cNvPr id="53259" name="Group 29"/>
            <p:cNvGrpSpPr>
              <a:grpSpLocks/>
            </p:cNvGrpSpPr>
            <p:nvPr/>
          </p:nvGrpSpPr>
          <p:grpSpPr bwMode="auto">
            <a:xfrm>
              <a:off x="2794" y="924"/>
              <a:ext cx="1559" cy="135"/>
              <a:chOff x="2526" y="693"/>
              <a:chExt cx="1559" cy="135"/>
            </a:xfrm>
          </p:grpSpPr>
          <p:sp>
            <p:nvSpPr>
              <p:cNvPr id="53261" name="Oval 30"/>
              <p:cNvSpPr>
                <a:spLocks noChangeArrowheads="1"/>
              </p:cNvSpPr>
              <p:nvPr/>
            </p:nvSpPr>
            <p:spPr bwMode="auto">
              <a:xfrm>
                <a:off x="2526" y="693"/>
                <a:ext cx="142" cy="135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AU" altLang="en-US"/>
              </a:p>
            </p:txBody>
          </p:sp>
          <p:sp>
            <p:nvSpPr>
              <p:cNvPr id="53262" name="Oval 31"/>
              <p:cNvSpPr>
                <a:spLocks noChangeArrowheads="1"/>
              </p:cNvSpPr>
              <p:nvPr/>
            </p:nvSpPr>
            <p:spPr bwMode="auto">
              <a:xfrm>
                <a:off x="2794" y="693"/>
                <a:ext cx="142" cy="135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AU" altLang="en-US"/>
              </a:p>
            </p:txBody>
          </p:sp>
          <p:sp>
            <p:nvSpPr>
              <p:cNvPr id="53263" name="Oval 32"/>
              <p:cNvSpPr>
                <a:spLocks noChangeArrowheads="1"/>
              </p:cNvSpPr>
              <p:nvPr/>
            </p:nvSpPr>
            <p:spPr bwMode="auto">
              <a:xfrm>
                <a:off x="3091" y="693"/>
                <a:ext cx="142" cy="135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AU" altLang="en-US"/>
              </a:p>
            </p:txBody>
          </p:sp>
          <p:sp>
            <p:nvSpPr>
              <p:cNvPr id="53264" name="Oval 33"/>
              <p:cNvSpPr>
                <a:spLocks noChangeArrowheads="1"/>
              </p:cNvSpPr>
              <p:nvPr/>
            </p:nvSpPr>
            <p:spPr bwMode="auto">
              <a:xfrm>
                <a:off x="3362" y="693"/>
                <a:ext cx="142" cy="135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AU" altLang="en-US"/>
              </a:p>
            </p:txBody>
          </p:sp>
          <p:sp>
            <p:nvSpPr>
              <p:cNvPr id="53265" name="Oval 34"/>
              <p:cNvSpPr>
                <a:spLocks noChangeArrowheads="1"/>
              </p:cNvSpPr>
              <p:nvPr/>
            </p:nvSpPr>
            <p:spPr bwMode="auto">
              <a:xfrm>
                <a:off x="3645" y="693"/>
                <a:ext cx="142" cy="135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AU" altLang="en-US"/>
              </a:p>
            </p:txBody>
          </p:sp>
          <p:sp>
            <p:nvSpPr>
              <p:cNvPr id="53266" name="Oval 35"/>
              <p:cNvSpPr>
                <a:spLocks noChangeArrowheads="1"/>
              </p:cNvSpPr>
              <p:nvPr/>
            </p:nvSpPr>
            <p:spPr bwMode="auto">
              <a:xfrm>
                <a:off x="3943" y="693"/>
                <a:ext cx="142" cy="135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AU" altLang="en-US"/>
              </a:p>
            </p:txBody>
          </p:sp>
        </p:grpSp>
        <p:sp>
          <p:nvSpPr>
            <p:cNvPr id="53260" name="Line 36"/>
            <p:cNvSpPr>
              <a:spLocks noChangeShapeType="1"/>
            </p:cNvSpPr>
            <p:nvPr/>
          </p:nvSpPr>
          <p:spPr bwMode="auto">
            <a:xfrm>
              <a:off x="4468" y="840"/>
              <a:ext cx="42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</p:grpSp>
      <p:grpSp>
        <p:nvGrpSpPr>
          <p:cNvPr id="53255" name="Group 37"/>
          <p:cNvGrpSpPr>
            <a:grpSpLocks/>
          </p:cNvGrpSpPr>
          <p:nvPr/>
        </p:nvGrpSpPr>
        <p:grpSpPr bwMode="auto">
          <a:xfrm>
            <a:off x="203200" y="3059113"/>
            <a:ext cx="2254250" cy="1098550"/>
            <a:chOff x="128" y="1927"/>
            <a:chExt cx="1420" cy="692"/>
          </a:xfrm>
        </p:grpSpPr>
        <p:sp>
          <p:nvSpPr>
            <p:cNvPr id="53256" name="Rectangle 38"/>
            <p:cNvSpPr>
              <a:spLocks noChangeArrowheads="1"/>
            </p:cNvSpPr>
            <p:nvPr/>
          </p:nvSpPr>
          <p:spPr bwMode="auto">
            <a:xfrm>
              <a:off x="128" y="1927"/>
              <a:ext cx="1420" cy="6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 marL="342900" indent="-3429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lnSpc>
                  <a:spcPct val="120000"/>
                </a:lnSpc>
                <a:spcBef>
                  <a:spcPct val="20000"/>
                </a:spcBef>
                <a:buClr>
                  <a:srgbClr val="0033CC"/>
                </a:buClr>
                <a:buFont typeface="Wingdings" pitchFamily="2" charset="2"/>
                <a:buNone/>
              </a:pPr>
              <a:r>
                <a:rPr lang="en-AU" altLang="en-US" sz="1800">
                  <a:solidFill>
                    <a:schemeClr val="bg2"/>
                  </a:solidFill>
                </a:rPr>
                <a:t>Higher values of </a:t>
              </a:r>
            </a:p>
            <a:p>
              <a:pPr eaLnBrk="1" hangingPunct="1">
                <a:lnSpc>
                  <a:spcPct val="120000"/>
                </a:lnSpc>
                <a:spcBef>
                  <a:spcPct val="20000"/>
                </a:spcBef>
                <a:buClr>
                  <a:srgbClr val="0033CC"/>
                </a:buClr>
                <a:buFont typeface="Wingdings" pitchFamily="2" charset="2"/>
                <a:buNone/>
              </a:pPr>
              <a:r>
                <a:rPr lang="en-AU" altLang="en-US" sz="1800">
                  <a:solidFill>
                    <a:schemeClr val="bg2"/>
                  </a:solidFill>
                </a:rPr>
                <a:t>imply aliasing</a:t>
              </a:r>
            </a:p>
          </p:txBody>
        </p:sp>
        <p:graphicFrame>
          <p:nvGraphicFramePr>
            <p:cNvPr id="53257" name="Object 39"/>
            <p:cNvGraphicFramePr>
              <a:graphicFrameLocks noChangeAspect="1"/>
            </p:cNvGraphicFramePr>
            <p:nvPr/>
          </p:nvGraphicFramePr>
          <p:xfrm>
            <a:off x="1291" y="1927"/>
            <a:ext cx="213" cy="284"/>
          </p:xfrm>
          <a:graphic>
            <a:graphicData uri="http://schemas.openxmlformats.org/presentationml/2006/ole">
              <p:oleObj spid="_x0000_s445446" name="Equation" r:id="rId7" imgW="152268" imgH="203024" progId="">
                <p:embed/>
              </p:oleObj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xmlns="" val="2327450318"/>
      </p:ext>
    </p:extLst>
  </p:cSld>
  <p:clrMapOvr>
    <a:masterClrMapping/>
  </p:clrMapOvr>
  <p:transition spd="slow"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8B929-338B-4A73-ABE9-DD8BA8F34CC5}" type="slidenum">
              <a:rPr lang="en-AU" altLang="en-US"/>
              <a:pPr/>
              <a:t>49</a:t>
            </a:fld>
            <a:endParaRPr lang="en-AU" altLang="en-US"/>
          </a:p>
        </p:txBody>
      </p:sp>
      <p:sp>
        <p:nvSpPr>
          <p:cNvPr id="415748" name="Rectangle 4"/>
          <p:cNvSpPr>
            <a:spLocks noChangeArrowheads="1"/>
          </p:cNvSpPr>
          <p:nvPr/>
        </p:nvSpPr>
        <p:spPr bwMode="auto">
          <a:xfrm>
            <a:off x="533400" y="252413"/>
            <a:ext cx="5824538" cy="66198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kumimoji="0" lang="en-AU" altLang="en-US" sz="2800" b="1" dirty="0">
                <a:solidFill>
                  <a:schemeClr val="bg2"/>
                </a:solidFill>
                <a:latin typeface="Arial" charset="0"/>
              </a:rPr>
              <a:t>Azimuth –Doppler Processing</a:t>
            </a:r>
          </a:p>
        </p:txBody>
      </p:sp>
      <p:pic>
        <p:nvPicPr>
          <p:cNvPr id="415749" name="Picture 5" descr="Ch6STAP-monopulse-clutter-jamme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62038" y="1143000"/>
            <a:ext cx="6799263" cy="4805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15750" name="Object 6"/>
          <p:cNvGraphicFramePr>
            <a:graphicFrameLocks noChangeAspect="1"/>
          </p:cNvGraphicFramePr>
          <p:nvPr/>
        </p:nvGraphicFramePr>
        <p:xfrm>
          <a:off x="762000" y="3505200"/>
          <a:ext cx="300038" cy="434975"/>
        </p:xfrm>
        <a:graphic>
          <a:graphicData uri="http://schemas.openxmlformats.org/presentationml/2006/ole">
            <p:oleObj spid="_x0000_s415758" name="Equation" r:id="rId4" imgW="164957" imgH="241091" progId="Equation.3">
              <p:embed/>
            </p:oleObj>
          </a:graphicData>
        </a:graphic>
      </p:graphicFrame>
      <p:sp>
        <p:nvSpPr>
          <p:cNvPr id="415751" name="Rectangle 7"/>
          <p:cNvSpPr>
            <a:spLocks noChangeArrowheads="1"/>
          </p:cNvSpPr>
          <p:nvPr/>
        </p:nvSpPr>
        <p:spPr bwMode="auto">
          <a:xfrm>
            <a:off x="1219200" y="3940175"/>
            <a:ext cx="228600" cy="2286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sp>
        <p:nvSpPr>
          <p:cNvPr id="415752" name="Rectangle 8"/>
          <p:cNvSpPr>
            <a:spLocks noChangeArrowheads="1"/>
          </p:cNvSpPr>
          <p:nvPr/>
        </p:nvSpPr>
        <p:spPr bwMode="auto">
          <a:xfrm>
            <a:off x="2514600" y="5562600"/>
            <a:ext cx="533400" cy="2286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graphicFrame>
        <p:nvGraphicFramePr>
          <p:cNvPr id="415753" name="Object 9"/>
          <p:cNvGraphicFramePr>
            <a:graphicFrameLocks noChangeAspect="1"/>
          </p:cNvGraphicFramePr>
          <p:nvPr/>
        </p:nvGraphicFramePr>
        <p:xfrm>
          <a:off x="3576638" y="5457825"/>
          <a:ext cx="485775" cy="481013"/>
        </p:xfrm>
        <a:graphic>
          <a:graphicData uri="http://schemas.openxmlformats.org/presentationml/2006/ole">
            <p:oleObj spid="_x0000_s415759" name="Equation" r:id="rId5" imgW="266353" imgH="266353" progId="Equation.3">
              <p:embed/>
            </p:oleObj>
          </a:graphicData>
        </a:graphic>
      </p:graphicFrame>
      <p:sp>
        <p:nvSpPr>
          <p:cNvPr id="415754" name="Line 10"/>
          <p:cNvSpPr>
            <a:spLocks noChangeShapeType="1"/>
          </p:cNvSpPr>
          <p:nvPr/>
        </p:nvSpPr>
        <p:spPr bwMode="auto">
          <a:xfrm flipV="1">
            <a:off x="1062038" y="5791200"/>
            <a:ext cx="538162" cy="381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415755" name="Rectangle 11"/>
          <p:cNvSpPr>
            <a:spLocks noChangeArrowheads="1"/>
          </p:cNvSpPr>
          <p:nvPr/>
        </p:nvSpPr>
        <p:spPr bwMode="auto">
          <a:xfrm>
            <a:off x="533400" y="6172200"/>
            <a:ext cx="909638" cy="385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1800" b="1">
                <a:solidFill>
                  <a:schemeClr val="bg2"/>
                </a:solidFill>
                <a:latin typeface="Arial" charset="0"/>
              </a:rPr>
              <a:t>STAP</a:t>
            </a:r>
          </a:p>
        </p:txBody>
      </p:sp>
    </p:spTree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F252D6-660B-4C16-8307-6831A293C23B}" type="slidenum">
              <a:rPr lang="en-AU" altLang="en-US"/>
              <a:pPr/>
              <a:t>5</a:t>
            </a:fld>
            <a:endParaRPr lang="en-AU" altLang="en-US"/>
          </a:p>
        </p:txBody>
      </p:sp>
      <p:sp>
        <p:nvSpPr>
          <p:cNvPr id="3655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60960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Temporal Processing</a:t>
            </a:r>
          </a:p>
        </p:txBody>
      </p:sp>
      <p:graphicFrame>
        <p:nvGraphicFramePr>
          <p:cNvPr id="365572" name="Object 4">
            <a:hlinkClick r:id="" action="ppaction://ole?verb=0"/>
          </p:cNvPr>
          <p:cNvGraphicFramePr>
            <a:graphicFrameLocks/>
          </p:cNvGraphicFramePr>
          <p:nvPr/>
        </p:nvGraphicFramePr>
        <p:xfrm>
          <a:off x="685800" y="1981200"/>
          <a:ext cx="8915400" cy="3810000"/>
        </p:xfrm>
        <a:graphic>
          <a:graphicData uri="http://schemas.openxmlformats.org/presentationml/2006/ole">
            <p:oleObj spid="_x0000_s366634" name="Document" r:id="rId3" imgW="9728200" imgH="3840163" progId="Word.Document.8">
              <p:embed/>
            </p:oleObj>
          </a:graphicData>
        </a:graphic>
      </p:graphicFrame>
      <p:sp>
        <p:nvSpPr>
          <p:cNvPr id="365573" name="Rectangle 5"/>
          <p:cNvSpPr>
            <a:spLocks noChangeArrowheads="1"/>
          </p:cNvSpPr>
          <p:nvPr/>
        </p:nvSpPr>
        <p:spPr bwMode="auto">
          <a:xfrm>
            <a:off x="533400" y="1143000"/>
            <a:ext cx="76200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Typically tapped delay line filters</a:t>
            </a:r>
          </a:p>
        </p:txBody>
      </p:sp>
    </p:spTree>
  </p:cSld>
  <p:clrMapOvr>
    <a:masterClrMapping/>
  </p:clrMapOvr>
  <p:transition spd="slow"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D58FD9-EA36-47FD-8B0B-3A0A8B3EF4E7}" type="slidenum">
              <a:rPr lang="en-AU" altLang="en-US"/>
              <a:pPr/>
              <a:t>50</a:t>
            </a:fld>
            <a:endParaRPr lang="en-AU" altLang="en-US"/>
          </a:p>
        </p:txBody>
      </p:sp>
      <p:sp>
        <p:nvSpPr>
          <p:cNvPr id="4433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52413"/>
            <a:ext cx="1295400" cy="6619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DPCA</a:t>
            </a:r>
          </a:p>
        </p:txBody>
      </p:sp>
      <p:sp>
        <p:nvSpPr>
          <p:cNvPr id="443395" name="Rectangle 3"/>
          <p:cNvSpPr>
            <a:spLocks noChangeArrowheads="1"/>
          </p:cNvSpPr>
          <p:nvPr/>
        </p:nvSpPr>
        <p:spPr bwMode="auto">
          <a:xfrm>
            <a:off x="533400" y="1143000"/>
            <a:ext cx="5486400" cy="65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Subtraction of consecutive returns</a:t>
            </a:r>
          </a:p>
        </p:txBody>
      </p:sp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56707B-837A-4DBB-A63D-59071F8EF34F}" type="slidenum">
              <a:rPr lang="en-AU" altLang="en-US"/>
              <a:pPr/>
              <a:t>6</a:t>
            </a:fld>
            <a:endParaRPr lang="en-AU" altLang="en-US"/>
          </a:p>
        </p:txBody>
      </p:sp>
      <p:sp>
        <p:nvSpPr>
          <p:cNvPr id="367618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60960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Space Time Processing</a:t>
            </a:r>
          </a:p>
        </p:txBody>
      </p:sp>
      <p:sp>
        <p:nvSpPr>
          <p:cNvPr id="367620" name="Rectangle 1028"/>
          <p:cNvSpPr>
            <a:spLocks noChangeArrowheads="1"/>
          </p:cNvSpPr>
          <p:nvPr/>
        </p:nvSpPr>
        <p:spPr bwMode="auto">
          <a:xfrm>
            <a:off x="350838" y="876300"/>
            <a:ext cx="76200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Typically tapped delay line filters on each receiver</a:t>
            </a:r>
          </a:p>
        </p:txBody>
      </p:sp>
      <p:grpSp>
        <p:nvGrpSpPr>
          <p:cNvPr id="367736" name="Group 1144"/>
          <p:cNvGrpSpPr>
            <a:grpSpLocks/>
          </p:cNvGrpSpPr>
          <p:nvPr/>
        </p:nvGrpSpPr>
        <p:grpSpPr bwMode="auto">
          <a:xfrm>
            <a:off x="350838" y="1409700"/>
            <a:ext cx="7848600" cy="4991100"/>
            <a:chOff x="221" y="928"/>
            <a:chExt cx="4944" cy="2830"/>
          </a:xfrm>
        </p:grpSpPr>
        <p:sp>
          <p:nvSpPr>
            <p:cNvPr id="367622" name="AutoShape 1030"/>
            <p:cNvSpPr>
              <a:spLocks noChangeArrowheads="1"/>
            </p:cNvSpPr>
            <p:nvPr/>
          </p:nvSpPr>
          <p:spPr bwMode="auto">
            <a:xfrm rot="5400000" flipV="1">
              <a:off x="645" y="958"/>
              <a:ext cx="106" cy="151"/>
            </a:xfrm>
            <a:prstGeom prst="homePlate">
              <a:avLst>
                <a:gd name="adj" fmla="val 25000"/>
              </a:avLst>
            </a:prstGeom>
            <a:noFill/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33CC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67623" name="Line 1031"/>
            <p:cNvSpPr>
              <a:spLocks noChangeShapeType="1"/>
            </p:cNvSpPr>
            <p:nvPr/>
          </p:nvSpPr>
          <p:spPr bwMode="auto">
            <a:xfrm>
              <a:off x="698" y="1087"/>
              <a:ext cx="0" cy="199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67624" name="Oval 1032"/>
            <p:cNvSpPr>
              <a:spLocks noChangeArrowheads="1"/>
            </p:cNvSpPr>
            <p:nvPr/>
          </p:nvSpPr>
          <p:spPr bwMode="auto">
            <a:xfrm>
              <a:off x="905" y="1111"/>
              <a:ext cx="189" cy="175"/>
            </a:xfrm>
            <a:prstGeom prst="ellips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00CC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AU" altLang="en-US" sz="1600"/>
                <a:t>X</a:t>
              </a:r>
              <a:endParaRPr lang="en-AU" altLang="en-US" sz="2400"/>
            </a:p>
          </p:txBody>
        </p:sp>
        <p:sp>
          <p:nvSpPr>
            <p:cNvPr id="367625" name="Line 1033"/>
            <p:cNvSpPr>
              <a:spLocks noChangeShapeType="1"/>
            </p:cNvSpPr>
            <p:nvPr/>
          </p:nvSpPr>
          <p:spPr bwMode="auto">
            <a:xfrm rot="5400000" flipH="1">
              <a:off x="941" y="2241"/>
              <a:ext cx="117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67626" name="Text Box 1034"/>
            <p:cNvSpPr txBox="1">
              <a:spLocks noChangeArrowheads="1"/>
            </p:cNvSpPr>
            <p:nvPr/>
          </p:nvSpPr>
          <p:spPr bwMode="auto">
            <a:xfrm>
              <a:off x="1000" y="2213"/>
              <a:ext cx="323" cy="1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AU" altLang="en-US" sz="1200"/>
                <a:t>W</a:t>
              </a:r>
              <a:r>
                <a:rPr lang="en-AU" altLang="en-US" sz="1200" baseline="-25000"/>
                <a:t>3,1</a:t>
              </a:r>
              <a:endParaRPr lang="en-AU" altLang="en-US" sz="2400"/>
            </a:p>
          </p:txBody>
        </p:sp>
        <p:sp>
          <p:nvSpPr>
            <p:cNvPr id="367627" name="Text Box 1035"/>
            <p:cNvSpPr txBox="1">
              <a:spLocks noChangeArrowheads="1"/>
            </p:cNvSpPr>
            <p:nvPr/>
          </p:nvSpPr>
          <p:spPr bwMode="auto">
            <a:xfrm>
              <a:off x="294" y="1087"/>
              <a:ext cx="392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AU" altLang="en-US"/>
                <a:t>x</a:t>
              </a:r>
              <a:r>
                <a:rPr lang="en-AU" altLang="en-US" baseline="-25000"/>
                <a:t>1,1</a:t>
              </a:r>
              <a:r>
                <a:rPr lang="en-AU" altLang="en-US"/>
                <a:t>[k]</a:t>
              </a:r>
              <a:endParaRPr lang="en-AU" altLang="en-US" sz="2400"/>
            </a:p>
          </p:txBody>
        </p:sp>
        <p:sp>
          <p:nvSpPr>
            <p:cNvPr id="367628" name="Line 1036"/>
            <p:cNvSpPr>
              <a:spLocks noChangeShapeType="1"/>
            </p:cNvSpPr>
            <p:nvPr/>
          </p:nvSpPr>
          <p:spPr bwMode="auto">
            <a:xfrm rot="5400000" flipH="1">
              <a:off x="941" y="1345"/>
              <a:ext cx="117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67629" name="Text Box 1037"/>
            <p:cNvSpPr txBox="1">
              <a:spLocks noChangeArrowheads="1"/>
            </p:cNvSpPr>
            <p:nvPr/>
          </p:nvSpPr>
          <p:spPr bwMode="auto">
            <a:xfrm>
              <a:off x="991" y="1336"/>
              <a:ext cx="332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AU" altLang="en-US" sz="1200"/>
                <a:t>W</a:t>
              </a:r>
              <a:r>
                <a:rPr lang="en-AU" altLang="en-US" sz="1200" baseline="-25000"/>
                <a:t>1,1</a:t>
              </a:r>
              <a:endParaRPr lang="en-AU" altLang="en-US" sz="2400"/>
            </a:p>
          </p:txBody>
        </p:sp>
        <p:sp>
          <p:nvSpPr>
            <p:cNvPr id="367630" name="Line 1038"/>
            <p:cNvSpPr>
              <a:spLocks noChangeShapeType="1"/>
            </p:cNvSpPr>
            <p:nvPr/>
          </p:nvSpPr>
          <p:spPr bwMode="auto">
            <a:xfrm>
              <a:off x="698" y="1198"/>
              <a:ext cx="20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67631" name="Line 1039"/>
            <p:cNvSpPr>
              <a:spLocks noChangeShapeType="1"/>
            </p:cNvSpPr>
            <p:nvPr/>
          </p:nvSpPr>
          <p:spPr bwMode="auto">
            <a:xfrm>
              <a:off x="698" y="1523"/>
              <a:ext cx="0" cy="199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67632" name="Oval 1040"/>
            <p:cNvSpPr>
              <a:spLocks noChangeArrowheads="1"/>
            </p:cNvSpPr>
            <p:nvPr/>
          </p:nvSpPr>
          <p:spPr bwMode="auto">
            <a:xfrm>
              <a:off x="905" y="1548"/>
              <a:ext cx="189" cy="174"/>
            </a:xfrm>
            <a:prstGeom prst="ellips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00CC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AU" altLang="en-US" sz="1600"/>
                <a:t>X</a:t>
              </a:r>
              <a:endParaRPr lang="en-AU" altLang="en-US" sz="2400"/>
            </a:p>
          </p:txBody>
        </p:sp>
        <p:sp>
          <p:nvSpPr>
            <p:cNvPr id="367633" name="Rectangle 1041"/>
            <p:cNvSpPr>
              <a:spLocks noChangeArrowheads="1"/>
            </p:cNvSpPr>
            <p:nvPr/>
          </p:nvSpPr>
          <p:spPr bwMode="auto">
            <a:xfrm>
              <a:off x="601" y="1722"/>
              <a:ext cx="172" cy="26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33CC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67634" name="Line 1042"/>
            <p:cNvSpPr>
              <a:spLocks noChangeShapeType="1"/>
            </p:cNvSpPr>
            <p:nvPr/>
          </p:nvSpPr>
          <p:spPr bwMode="auto">
            <a:xfrm>
              <a:off x="698" y="1635"/>
              <a:ext cx="20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67635" name="Line 1043"/>
            <p:cNvSpPr>
              <a:spLocks noChangeShapeType="1"/>
            </p:cNvSpPr>
            <p:nvPr/>
          </p:nvSpPr>
          <p:spPr bwMode="auto">
            <a:xfrm>
              <a:off x="698" y="1984"/>
              <a:ext cx="0" cy="19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67636" name="Oval 1044"/>
            <p:cNvSpPr>
              <a:spLocks noChangeArrowheads="1"/>
            </p:cNvSpPr>
            <p:nvPr/>
          </p:nvSpPr>
          <p:spPr bwMode="auto">
            <a:xfrm>
              <a:off x="905" y="2008"/>
              <a:ext cx="189" cy="174"/>
            </a:xfrm>
            <a:prstGeom prst="ellips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00CC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AU" altLang="en-US" sz="1600"/>
                <a:t>X</a:t>
              </a:r>
              <a:endParaRPr lang="en-AU" altLang="en-US" sz="2400"/>
            </a:p>
          </p:txBody>
        </p:sp>
        <p:sp>
          <p:nvSpPr>
            <p:cNvPr id="367637" name="Line 1045"/>
            <p:cNvSpPr>
              <a:spLocks noChangeShapeType="1"/>
            </p:cNvSpPr>
            <p:nvPr/>
          </p:nvSpPr>
          <p:spPr bwMode="auto">
            <a:xfrm>
              <a:off x="695" y="2100"/>
              <a:ext cx="203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67638" name="Rectangle 1046"/>
            <p:cNvSpPr>
              <a:spLocks noChangeArrowheads="1"/>
            </p:cNvSpPr>
            <p:nvPr/>
          </p:nvSpPr>
          <p:spPr bwMode="auto">
            <a:xfrm>
              <a:off x="601" y="1286"/>
              <a:ext cx="172" cy="26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33CC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67639" name="Line 1047"/>
            <p:cNvSpPr>
              <a:spLocks noChangeShapeType="1"/>
            </p:cNvSpPr>
            <p:nvPr/>
          </p:nvSpPr>
          <p:spPr bwMode="auto">
            <a:xfrm rot="5400000" flipH="1">
              <a:off x="941" y="1784"/>
              <a:ext cx="117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67640" name="Text Box 1048"/>
            <p:cNvSpPr txBox="1">
              <a:spLocks noChangeArrowheads="1"/>
            </p:cNvSpPr>
            <p:nvPr/>
          </p:nvSpPr>
          <p:spPr bwMode="auto">
            <a:xfrm>
              <a:off x="991" y="1775"/>
              <a:ext cx="332" cy="1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AU" altLang="en-US" sz="1200"/>
                <a:t>W</a:t>
              </a:r>
              <a:r>
                <a:rPr lang="en-AU" altLang="en-US" sz="1200" baseline="-25000"/>
                <a:t>2,1</a:t>
              </a:r>
              <a:endParaRPr lang="en-AU" altLang="en-US" sz="2400"/>
            </a:p>
          </p:txBody>
        </p:sp>
        <p:sp>
          <p:nvSpPr>
            <p:cNvPr id="367641" name="Line 1049"/>
            <p:cNvSpPr>
              <a:spLocks noChangeShapeType="1"/>
            </p:cNvSpPr>
            <p:nvPr/>
          </p:nvSpPr>
          <p:spPr bwMode="auto">
            <a:xfrm rot="5400000" flipH="1">
              <a:off x="945" y="3219"/>
              <a:ext cx="117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67642" name="Text Box 1050"/>
            <p:cNvSpPr txBox="1">
              <a:spLocks noChangeArrowheads="1"/>
            </p:cNvSpPr>
            <p:nvPr/>
          </p:nvSpPr>
          <p:spPr bwMode="auto">
            <a:xfrm>
              <a:off x="1004" y="3191"/>
              <a:ext cx="446" cy="1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AU" altLang="en-US" sz="1200"/>
                <a:t>W</a:t>
              </a:r>
              <a:r>
                <a:rPr lang="en-AU" altLang="en-US" sz="1200" baseline="-25000"/>
                <a:t>J,1</a:t>
              </a:r>
              <a:endParaRPr lang="en-AU" altLang="en-US" sz="2400"/>
            </a:p>
          </p:txBody>
        </p:sp>
        <p:sp>
          <p:nvSpPr>
            <p:cNvPr id="367643" name="Line 1051"/>
            <p:cNvSpPr>
              <a:spLocks noChangeShapeType="1"/>
            </p:cNvSpPr>
            <p:nvPr/>
          </p:nvSpPr>
          <p:spPr bwMode="auto">
            <a:xfrm flipH="1">
              <a:off x="698" y="2971"/>
              <a:ext cx="4" cy="112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67644" name="Oval 1052"/>
            <p:cNvSpPr>
              <a:spLocks noChangeArrowheads="1"/>
            </p:cNvSpPr>
            <p:nvPr/>
          </p:nvSpPr>
          <p:spPr bwMode="auto">
            <a:xfrm>
              <a:off x="909" y="2986"/>
              <a:ext cx="190" cy="174"/>
            </a:xfrm>
            <a:prstGeom prst="ellips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00CC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AU" altLang="en-US" sz="1600"/>
                <a:t>X</a:t>
              </a:r>
              <a:endParaRPr lang="en-AU" altLang="en-US" sz="2400"/>
            </a:p>
          </p:txBody>
        </p:sp>
        <p:sp>
          <p:nvSpPr>
            <p:cNvPr id="367645" name="Line 1053"/>
            <p:cNvSpPr>
              <a:spLocks noChangeShapeType="1"/>
            </p:cNvSpPr>
            <p:nvPr/>
          </p:nvSpPr>
          <p:spPr bwMode="auto">
            <a:xfrm>
              <a:off x="702" y="3073"/>
              <a:ext cx="207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67646" name="Rectangle 1054"/>
            <p:cNvSpPr>
              <a:spLocks noChangeArrowheads="1"/>
            </p:cNvSpPr>
            <p:nvPr/>
          </p:nvSpPr>
          <p:spPr bwMode="auto">
            <a:xfrm>
              <a:off x="601" y="2723"/>
              <a:ext cx="172" cy="263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33CC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67647" name="Line 1055"/>
            <p:cNvSpPr>
              <a:spLocks noChangeShapeType="1"/>
            </p:cNvSpPr>
            <p:nvPr/>
          </p:nvSpPr>
          <p:spPr bwMode="auto">
            <a:xfrm>
              <a:off x="1094" y="1198"/>
              <a:ext cx="229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67648" name="Line 1056"/>
            <p:cNvSpPr>
              <a:spLocks noChangeShapeType="1"/>
            </p:cNvSpPr>
            <p:nvPr/>
          </p:nvSpPr>
          <p:spPr bwMode="auto">
            <a:xfrm>
              <a:off x="1099" y="1635"/>
              <a:ext cx="22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67649" name="Line 1057"/>
            <p:cNvSpPr>
              <a:spLocks noChangeShapeType="1"/>
            </p:cNvSpPr>
            <p:nvPr/>
          </p:nvSpPr>
          <p:spPr bwMode="auto">
            <a:xfrm>
              <a:off x="1099" y="2100"/>
              <a:ext cx="22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67650" name="Line 1058"/>
            <p:cNvSpPr>
              <a:spLocks noChangeShapeType="1"/>
            </p:cNvSpPr>
            <p:nvPr/>
          </p:nvSpPr>
          <p:spPr bwMode="auto">
            <a:xfrm>
              <a:off x="1099" y="3073"/>
              <a:ext cx="22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67651" name="Text Box 1059"/>
            <p:cNvSpPr txBox="1">
              <a:spLocks noChangeArrowheads="1"/>
            </p:cNvSpPr>
            <p:nvPr/>
          </p:nvSpPr>
          <p:spPr bwMode="auto">
            <a:xfrm>
              <a:off x="294" y="1548"/>
              <a:ext cx="417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AU" altLang="en-US"/>
                <a:t>X</a:t>
              </a:r>
              <a:r>
                <a:rPr lang="en-AU" altLang="en-US" baseline="-25000"/>
                <a:t>2,1</a:t>
              </a:r>
              <a:r>
                <a:rPr lang="en-AU" altLang="en-US"/>
                <a:t>[k]</a:t>
              </a:r>
              <a:endParaRPr lang="en-AU" altLang="en-US" sz="2400"/>
            </a:p>
          </p:txBody>
        </p:sp>
        <p:sp>
          <p:nvSpPr>
            <p:cNvPr id="367652" name="Text Box 1060"/>
            <p:cNvSpPr txBox="1">
              <a:spLocks noChangeArrowheads="1"/>
            </p:cNvSpPr>
            <p:nvPr/>
          </p:nvSpPr>
          <p:spPr bwMode="auto">
            <a:xfrm>
              <a:off x="294" y="2022"/>
              <a:ext cx="417" cy="1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AU" altLang="en-US"/>
                <a:t>X</a:t>
              </a:r>
              <a:r>
                <a:rPr lang="en-AU" altLang="en-US" baseline="-25000"/>
                <a:t>3,1</a:t>
              </a:r>
              <a:r>
                <a:rPr lang="en-AU" altLang="en-US"/>
                <a:t>[k]</a:t>
              </a:r>
              <a:endParaRPr lang="en-AU" altLang="en-US" sz="2400"/>
            </a:p>
          </p:txBody>
        </p:sp>
        <p:sp>
          <p:nvSpPr>
            <p:cNvPr id="367653" name="Text Box 1061"/>
            <p:cNvSpPr txBox="1">
              <a:spLocks noChangeArrowheads="1"/>
            </p:cNvSpPr>
            <p:nvPr/>
          </p:nvSpPr>
          <p:spPr bwMode="auto">
            <a:xfrm>
              <a:off x="221" y="2986"/>
              <a:ext cx="384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AU" altLang="en-US"/>
                <a:t>x</a:t>
              </a:r>
              <a:r>
                <a:rPr lang="en-AU" altLang="en-US" baseline="-25000"/>
                <a:t>J,1</a:t>
              </a:r>
              <a:r>
                <a:rPr lang="en-AU" altLang="en-US"/>
                <a:t>[k]</a:t>
              </a:r>
              <a:endParaRPr lang="en-AU" altLang="en-US" sz="2400"/>
            </a:p>
          </p:txBody>
        </p:sp>
        <p:sp>
          <p:nvSpPr>
            <p:cNvPr id="367654" name="AutoShape 1062"/>
            <p:cNvSpPr>
              <a:spLocks noChangeArrowheads="1"/>
            </p:cNvSpPr>
            <p:nvPr/>
          </p:nvSpPr>
          <p:spPr bwMode="auto">
            <a:xfrm rot="5400000" flipV="1">
              <a:off x="2104" y="927"/>
              <a:ext cx="106" cy="151"/>
            </a:xfrm>
            <a:prstGeom prst="homePlate">
              <a:avLst>
                <a:gd name="adj" fmla="val 25000"/>
              </a:avLst>
            </a:prstGeom>
            <a:noFill/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33CC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67655" name="Line 1063"/>
            <p:cNvSpPr>
              <a:spLocks noChangeShapeType="1"/>
            </p:cNvSpPr>
            <p:nvPr/>
          </p:nvSpPr>
          <p:spPr bwMode="auto">
            <a:xfrm>
              <a:off x="2156" y="1056"/>
              <a:ext cx="0" cy="199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67656" name="Oval 1064"/>
            <p:cNvSpPr>
              <a:spLocks noChangeArrowheads="1"/>
            </p:cNvSpPr>
            <p:nvPr/>
          </p:nvSpPr>
          <p:spPr bwMode="auto">
            <a:xfrm>
              <a:off x="2364" y="1080"/>
              <a:ext cx="189" cy="175"/>
            </a:xfrm>
            <a:prstGeom prst="ellips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00CC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AU" altLang="en-US" sz="1600"/>
                <a:t>X</a:t>
              </a:r>
              <a:endParaRPr lang="en-AU" altLang="en-US" sz="2400"/>
            </a:p>
          </p:txBody>
        </p:sp>
        <p:sp>
          <p:nvSpPr>
            <p:cNvPr id="367657" name="Line 1065"/>
            <p:cNvSpPr>
              <a:spLocks noChangeShapeType="1"/>
            </p:cNvSpPr>
            <p:nvPr/>
          </p:nvSpPr>
          <p:spPr bwMode="auto">
            <a:xfrm rot="5400000" flipH="1">
              <a:off x="2398" y="2210"/>
              <a:ext cx="11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67658" name="Text Box 1066"/>
            <p:cNvSpPr txBox="1">
              <a:spLocks noChangeArrowheads="1"/>
            </p:cNvSpPr>
            <p:nvPr/>
          </p:nvSpPr>
          <p:spPr bwMode="auto">
            <a:xfrm>
              <a:off x="2457" y="2182"/>
              <a:ext cx="324" cy="1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AU" altLang="en-US" sz="1200"/>
                <a:t>W</a:t>
              </a:r>
              <a:r>
                <a:rPr lang="en-AU" altLang="en-US" sz="1200" baseline="-25000"/>
                <a:t>3,2</a:t>
              </a:r>
              <a:endParaRPr lang="en-AU" altLang="en-US" sz="2400"/>
            </a:p>
          </p:txBody>
        </p:sp>
        <p:sp>
          <p:nvSpPr>
            <p:cNvPr id="367659" name="Text Box 1067"/>
            <p:cNvSpPr txBox="1">
              <a:spLocks noChangeArrowheads="1"/>
            </p:cNvSpPr>
            <p:nvPr/>
          </p:nvSpPr>
          <p:spPr bwMode="auto">
            <a:xfrm>
              <a:off x="1752" y="1056"/>
              <a:ext cx="401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AU" altLang="en-US"/>
                <a:t>x</a:t>
              </a:r>
              <a:r>
                <a:rPr lang="en-AU" altLang="en-US" baseline="-25000"/>
                <a:t>1,2</a:t>
              </a:r>
              <a:r>
                <a:rPr lang="en-AU" altLang="en-US"/>
                <a:t>[k]</a:t>
              </a:r>
              <a:endParaRPr lang="en-AU" altLang="en-US" sz="2400"/>
            </a:p>
          </p:txBody>
        </p:sp>
        <p:sp>
          <p:nvSpPr>
            <p:cNvPr id="367660" name="Line 1068"/>
            <p:cNvSpPr>
              <a:spLocks noChangeShapeType="1"/>
            </p:cNvSpPr>
            <p:nvPr/>
          </p:nvSpPr>
          <p:spPr bwMode="auto">
            <a:xfrm rot="5400000" flipH="1">
              <a:off x="2398" y="1314"/>
              <a:ext cx="117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67661" name="Text Box 1069"/>
            <p:cNvSpPr txBox="1">
              <a:spLocks noChangeArrowheads="1"/>
            </p:cNvSpPr>
            <p:nvPr/>
          </p:nvSpPr>
          <p:spPr bwMode="auto">
            <a:xfrm>
              <a:off x="2450" y="1305"/>
              <a:ext cx="331" cy="1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AU" altLang="en-US" sz="1200"/>
                <a:t>W</a:t>
              </a:r>
              <a:r>
                <a:rPr lang="en-AU" altLang="en-US" sz="1200" baseline="-25000"/>
                <a:t>1,2</a:t>
              </a:r>
              <a:endParaRPr lang="en-AU" altLang="en-US" sz="2400"/>
            </a:p>
          </p:txBody>
        </p:sp>
        <p:sp>
          <p:nvSpPr>
            <p:cNvPr id="367662" name="Line 1070"/>
            <p:cNvSpPr>
              <a:spLocks noChangeShapeType="1"/>
            </p:cNvSpPr>
            <p:nvPr/>
          </p:nvSpPr>
          <p:spPr bwMode="auto">
            <a:xfrm>
              <a:off x="2156" y="1168"/>
              <a:ext cx="20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67663" name="Line 1071"/>
            <p:cNvSpPr>
              <a:spLocks noChangeShapeType="1"/>
            </p:cNvSpPr>
            <p:nvPr/>
          </p:nvSpPr>
          <p:spPr bwMode="auto">
            <a:xfrm>
              <a:off x="2156" y="1493"/>
              <a:ext cx="0" cy="19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67664" name="Oval 1072"/>
            <p:cNvSpPr>
              <a:spLocks noChangeArrowheads="1"/>
            </p:cNvSpPr>
            <p:nvPr/>
          </p:nvSpPr>
          <p:spPr bwMode="auto">
            <a:xfrm>
              <a:off x="2364" y="1517"/>
              <a:ext cx="189" cy="174"/>
            </a:xfrm>
            <a:prstGeom prst="ellips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00CC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AU" altLang="en-US" sz="1600"/>
                <a:t>X</a:t>
              </a:r>
              <a:endParaRPr lang="en-AU" altLang="en-US" sz="2400"/>
            </a:p>
          </p:txBody>
        </p:sp>
        <p:sp>
          <p:nvSpPr>
            <p:cNvPr id="367665" name="Rectangle 1073"/>
            <p:cNvSpPr>
              <a:spLocks noChangeArrowheads="1"/>
            </p:cNvSpPr>
            <p:nvPr/>
          </p:nvSpPr>
          <p:spPr bwMode="auto">
            <a:xfrm>
              <a:off x="2059" y="1691"/>
              <a:ext cx="173" cy="263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33CC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67666" name="Line 1074"/>
            <p:cNvSpPr>
              <a:spLocks noChangeShapeType="1"/>
            </p:cNvSpPr>
            <p:nvPr/>
          </p:nvSpPr>
          <p:spPr bwMode="auto">
            <a:xfrm>
              <a:off x="2156" y="1604"/>
              <a:ext cx="20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67667" name="Line 1075"/>
            <p:cNvSpPr>
              <a:spLocks noChangeShapeType="1"/>
            </p:cNvSpPr>
            <p:nvPr/>
          </p:nvSpPr>
          <p:spPr bwMode="auto">
            <a:xfrm>
              <a:off x="2156" y="1953"/>
              <a:ext cx="0" cy="19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67668" name="Oval 1076"/>
            <p:cNvSpPr>
              <a:spLocks noChangeArrowheads="1"/>
            </p:cNvSpPr>
            <p:nvPr/>
          </p:nvSpPr>
          <p:spPr bwMode="auto">
            <a:xfrm>
              <a:off x="2364" y="1977"/>
              <a:ext cx="189" cy="174"/>
            </a:xfrm>
            <a:prstGeom prst="ellips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00CC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AU" altLang="en-US" sz="1600"/>
                <a:t>X</a:t>
              </a:r>
              <a:endParaRPr lang="en-AU" altLang="en-US" sz="2400"/>
            </a:p>
          </p:txBody>
        </p:sp>
        <p:sp>
          <p:nvSpPr>
            <p:cNvPr id="367669" name="Line 1077"/>
            <p:cNvSpPr>
              <a:spLocks noChangeShapeType="1"/>
            </p:cNvSpPr>
            <p:nvPr/>
          </p:nvSpPr>
          <p:spPr bwMode="auto">
            <a:xfrm>
              <a:off x="2153" y="2069"/>
              <a:ext cx="203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67670" name="Rectangle 1078"/>
            <p:cNvSpPr>
              <a:spLocks noChangeArrowheads="1"/>
            </p:cNvSpPr>
            <p:nvPr/>
          </p:nvSpPr>
          <p:spPr bwMode="auto">
            <a:xfrm>
              <a:off x="2059" y="1255"/>
              <a:ext cx="173" cy="26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33CC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67671" name="Line 1079"/>
            <p:cNvSpPr>
              <a:spLocks noChangeShapeType="1"/>
            </p:cNvSpPr>
            <p:nvPr/>
          </p:nvSpPr>
          <p:spPr bwMode="auto">
            <a:xfrm rot="5400000" flipH="1">
              <a:off x="2398" y="1753"/>
              <a:ext cx="117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67672" name="Text Box 1080"/>
            <p:cNvSpPr txBox="1">
              <a:spLocks noChangeArrowheads="1"/>
            </p:cNvSpPr>
            <p:nvPr/>
          </p:nvSpPr>
          <p:spPr bwMode="auto">
            <a:xfrm>
              <a:off x="2450" y="1744"/>
              <a:ext cx="331" cy="1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AU" altLang="en-US" sz="1200"/>
                <a:t>W</a:t>
              </a:r>
              <a:r>
                <a:rPr lang="en-AU" altLang="en-US" sz="1200" baseline="-25000"/>
                <a:t>2,2</a:t>
              </a:r>
              <a:endParaRPr lang="en-AU" altLang="en-US" sz="2400"/>
            </a:p>
          </p:txBody>
        </p:sp>
        <p:sp>
          <p:nvSpPr>
            <p:cNvPr id="367673" name="Line 1081"/>
            <p:cNvSpPr>
              <a:spLocks noChangeShapeType="1"/>
            </p:cNvSpPr>
            <p:nvPr/>
          </p:nvSpPr>
          <p:spPr bwMode="auto">
            <a:xfrm rot="5400000" flipH="1">
              <a:off x="2403" y="3188"/>
              <a:ext cx="117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67674" name="Text Box 1082"/>
            <p:cNvSpPr txBox="1">
              <a:spLocks noChangeArrowheads="1"/>
            </p:cNvSpPr>
            <p:nvPr/>
          </p:nvSpPr>
          <p:spPr bwMode="auto">
            <a:xfrm>
              <a:off x="2462" y="3160"/>
              <a:ext cx="445" cy="1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AU" altLang="en-US" sz="1200"/>
                <a:t>W</a:t>
              </a:r>
              <a:r>
                <a:rPr lang="en-AU" altLang="en-US" sz="1200" baseline="-25000"/>
                <a:t>J,2</a:t>
              </a:r>
              <a:endParaRPr lang="en-AU" altLang="en-US" sz="2400"/>
            </a:p>
          </p:txBody>
        </p:sp>
        <p:sp>
          <p:nvSpPr>
            <p:cNvPr id="367675" name="Line 1083"/>
            <p:cNvSpPr>
              <a:spLocks noChangeShapeType="1"/>
            </p:cNvSpPr>
            <p:nvPr/>
          </p:nvSpPr>
          <p:spPr bwMode="auto">
            <a:xfrm>
              <a:off x="2153" y="2940"/>
              <a:ext cx="3" cy="112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67676" name="Oval 1084"/>
            <p:cNvSpPr>
              <a:spLocks noChangeArrowheads="1"/>
            </p:cNvSpPr>
            <p:nvPr/>
          </p:nvSpPr>
          <p:spPr bwMode="auto">
            <a:xfrm>
              <a:off x="2368" y="2955"/>
              <a:ext cx="190" cy="174"/>
            </a:xfrm>
            <a:prstGeom prst="ellips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00CC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AU" altLang="en-US" sz="1600"/>
                <a:t>X</a:t>
              </a:r>
              <a:endParaRPr lang="en-AU" altLang="en-US" sz="2400"/>
            </a:p>
          </p:txBody>
        </p:sp>
        <p:sp>
          <p:nvSpPr>
            <p:cNvPr id="367677" name="Line 1085"/>
            <p:cNvSpPr>
              <a:spLocks noChangeShapeType="1"/>
            </p:cNvSpPr>
            <p:nvPr/>
          </p:nvSpPr>
          <p:spPr bwMode="auto">
            <a:xfrm>
              <a:off x="2160" y="3042"/>
              <a:ext cx="20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67678" name="Rectangle 1086"/>
            <p:cNvSpPr>
              <a:spLocks noChangeArrowheads="1"/>
            </p:cNvSpPr>
            <p:nvPr/>
          </p:nvSpPr>
          <p:spPr bwMode="auto">
            <a:xfrm>
              <a:off x="2059" y="2692"/>
              <a:ext cx="173" cy="263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33CC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67679" name="Line 1087"/>
            <p:cNvSpPr>
              <a:spLocks noChangeShapeType="1"/>
            </p:cNvSpPr>
            <p:nvPr/>
          </p:nvSpPr>
          <p:spPr bwMode="auto">
            <a:xfrm>
              <a:off x="2553" y="1168"/>
              <a:ext cx="22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67680" name="Line 1088"/>
            <p:cNvSpPr>
              <a:spLocks noChangeShapeType="1"/>
            </p:cNvSpPr>
            <p:nvPr/>
          </p:nvSpPr>
          <p:spPr bwMode="auto">
            <a:xfrm>
              <a:off x="2558" y="1604"/>
              <a:ext cx="22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67681" name="Line 1089"/>
            <p:cNvSpPr>
              <a:spLocks noChangeShapeType="1"/>
            </p:cNvSpPr>
            <p:nvPr/>
          </p:nvSpPr>
          <p:spPr bwMode="auto">
            <a:xfrm>
              <a:off x="2558" y="2069"/>
              <a:ext cx="22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67682" name="Line 1090"/>
            <p:cNvSpPr>
              <a:spLocks noChangeShapeType="1"/>
            </p:cNvSpPr>
            <p:nvPr/>
          </p:nvSpPr>
          <p:spPr bwMode="auto">
            <a:xfrm>
              <a:off x="2558" y="3042"/>
              <a:ext cx="22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67683" name="Text Box 1091"/>
            <p:cNvSpPr txBox="1">
              <a:spLocks noChangeArrowheads="1"/>
            </p:cNvSpPr>
            <p:nvPr/>
          </p:nvSpPr>
          <p:spPr bwMode="auto">
            <a:xfrm>
              <a:off x="1752" y="1517"/>
              <a:ext cx="417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AU" altLang="en-US"/>
                <a:t>X</a:t>
              </a:r>
              <a:r>
                <a:rPr lang="en-AU" altLang="en-US" baseline="-25000"/>
                <a:t>2,2</a:t>
              </a:r>
              <a:r>
                <a:rPr lang="en-AU" altLang="en-US"/>
                <a:t>[k]</a:t>
              </a:r>
              <a:endParaRPr lang="en-AU" altLang="en-US" sz="2400"/>
            </a:p>
          </p:txBody>
        </p:sp>
        <p:sp>
          <p:nvSpPr>
            <p:cNvPr id="367684" name="Text Box 1092"/>
            <p:cNvSpPr txBox="1">
              <a:spLocks noChangeArrowheads="1"/>
            </p:cNvSpPr>
            <p:nvPr/>
          </p:nvSpPr>
          <p:spPr bwMode="auto">
            <a:xfrm>
              <a:off x="1752" y="1991"/>
              <a:ext cx="417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AU" altLang="en-US"/>
                <a:t>X</a:t>
              </a:r>
              <a:r>
                <a:rPr lang="en-AU" altLang="en-US" baseline="-25000"/>
                <a:t>3,2</a:t>
              </a:r>
              <a:r>
                <a:rPr lang="en-AU" altLang="en-US"/>
                <a:t>[k]</a:t>
              </a:r>
              <a:endParaRPr lang="en-AU" altLang="en-US" sz="2400"/>
            </a:p>
          </p:txBody>
        </p:sp>
        <p:sp>
          <p:nvSpPr>
            <p:cNvPr id="367685" name="Text Box 1093"/>
            <p:cNvSpPr txBox="1">
              <a:spLocks noChangeArrowheads="1"/>
            </p:cNvSpPr>
            <p:nvPr/>
          </p:nvSpPr>
          <p:spPr bwMode="auto">
            <a:xfrm>
              <a:off x="1802" y="3010"/>
              <a:ext cx="384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AU" altLang="en-US"/>
                <a:t>x</a:t>
              </a:r>
              <a:r>
                <a:rPr lang="en-AU" altLang="en-US" baseline="-25000"/>
                <a:t>J,2</a:t>
              </a:r>
              <a:r>
                <a:rPr lang="en-AU" altLang="en-US"/>
                <a:t>[k]</a:t>
              </a:r>
              <a:endParaRPr lang="en-AU" altLang="en-US" sz="2400"/>
            </a:p>
          </p:txBody>
        </p:sp>
        <p:sp>
          <p:nvSpPr>
            <p:cNvPr id="367686" name="AutoShape 1094"/>
            <p:cNvSpPr>
              <a:spLocks noChangeArrowheads="1"/>
            </p:cNvSpPr>
            <p:nvPr/>
          </p:nvSpPr>
          <p:spPr bwMode="auto">
            <a:xfrm rot="5400000" flipV="1">
              <a:off x="4229" y="905"/>
              <a:ext cx="106" cy="151"/>
            </a:xfrm>
            <a:prstGeom prst="homePlate">
              <a:avLst>
                <a:gd name="adj" fmla="val 25000"/>
              </a:avLst>
            </a:prstGeom>
            <a:noFill/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33CC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67687" name="Line 1095"/>
            <p:cNvSpPr>
              <a:spLocks noChangeShapeType="1"/>
            </p:cNvSpPr>
            <p:nvPr/>
          </p:nvSpPr>
          <p:spPr bwMode="auto">
            <a:xfrm>
              <a:off x="4281" y="1034"/>
              <a:ext cx="0" cy="199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67688" name="Oval 1096"/>
            <p:cNvSpPr>
              <a:spLocks noChangeArrowheads="1"/>
            </p:cNvSpPr>
            <p:nvPr/>
          </p:nvSpPr>
          <p:spPr bwMode="auto">
            <a:xfrm>
              <a:off x="4489" y="1059"/>
              <a:ext cx="189" cy="174"/>
            </a:xfrm>
            <a:prstGeom prst="ellips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00CC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AU" altLang="en-US" sz="1600"/>
                <a:t>X</a:t>
              </a:r>
              <a:endParaRPr lang="en-AU" altLang="en-US" sz="2400"/>
            </a:p>
          </p:txBody>
        </p:sp>
        <p:sp>
          <p:nvSpPr>
            <p:cNvPr id="367689" name="Line 1097"/>
            <p:cNvSpPr>
              <a:spLocks noChangeShapeType="1"/>
            </p:cNvSpPr>
            <p:nvPr/>
          </p:nvSpPr>
          <p:spPr bwMode="auto">
            <a:xfrm rot="5400000" flipH="1">
              <a:off x="4524" y="2189"/>
              <a:ext cx="117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67690" name="Text Box 1098"/>
            <p:cNvSpPr txBox="1">
              <a:spLocks noChangeArrowheads="1"/>
            </p:cNvSpPr>
            <p:nvPr/>
          </p:nvSpPr>
          <p:spPr bwMode="auto">
            <a:xfrm>
              <a:off x="4583" y="2161"/>
              <a:ext cx="323" cy="1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AU" altLang="en-US" sz="1200"/>
                <a:t>W</a:t>
              </a:r>
              <a:r>
                <a:rPr lang="en-AU" altLang="en-US" sz="1200" baseline="-25000"/>
                <a:t>3,K</a:t>
              </a:r>
              <a:endParaRPr lang="en-AU" altLang="en-US" sz="2400"/>
            </a:p>
          </p:txBody>
        </p:sp>
        <p:sp>
          <p:nvSpPr>
            <p:cNvPr id="367691" name="Text Box 1099"/>
            <p:cNvSpPr txBox="1">
              <a:spLocks noChangeArrowheads="1"/>
            </p:cNvSpPr>
            <p:nvPr/>
          </p:nvSpPr>
          <p:spPr bwMode="auto">
            <a:xfrm>
              <a:off x="3776" y="1034"/>
              <a:ext cx="418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AU" altLang="en-US"/>
                <a:t>x</a:t>
              </a:r>
              <a:r>
                <a:rPr lang="en-AU" altLang="en-US" baseline="-25000"/>
                <a:t>1,K</a:t>
              </a:r>
              <a:r>
                <a:rPr lang="en-AU" altLang="en-US"/>
                <a:t>[k]</a:t>
              </a:r>
              <a:endParaRPr lang="en-AU" altLang="en-US" sz="2400"/>
            </a:p>
          </p:txBody>
        </p:sp>
        <p:sp>
          <p:nvSpPr>
            <p:cNvPr id="367692" name="Line 1100"/>
            <p:cNvSpPr>
              <a:spLocks noChangeShapeType="1"/>
            </p:cNvSpPr>
            <p:nvPr/>
          </p:nvSpPr>
          <p:spPr bwMode="auto">
            <a:xfrm rot="5400000" flipH="1">
              <a:off x="4524" y="1292"/>
              <a:ext cx="117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67693" name="Text Box 1101"/>
            <p:cNvSpPr txBox="1">
              <a:spLocks noChangeArrowheads="1"/>
            </p:cNvSpPr>
            <p:nvPr/>
          </p:nvSpPr>
          <p:spPr bwMode="auto">
            <a:xfrm>
              <a:off x="4575" y="1283"/>
              <a:ext cx="331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AU" altLang="en-US" sz="1200"/>
                <a:t>W</a:t>
              </a:r>
              <a:r>
                <a:rPr lang="en-AU" altLang="en-US" sz="1200" baseline="-25000"/>
                <a:t>1,K</a:t>
              </a:r>
              <a:endParaRPr lang="en-AU" altLang="en-US" sz="2400"/>
            </a:p>
          </p:txBody>
        </p:sp>
        <p:sp>
          <p:nvSpPr>
            <p:cNvPr id="367694" name="Line 1102"/>
            <p:cNvSpPr>
              <a:spLocks noChangeShapeType="1"/>
            </p:cNvSpPr>
            <p:nvPr/>
          </p:nvSpPr>
          <p:spPr bwMode="auto">
            <a:xfrm>
              <a:off x="4281" y="1146"/>
              <a:ext cx="20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67695" name="Line 1103"/>
            <p:cNvSpPr>
              <a:spLocks noChangeShapeType="1"/>
            </p:cNvSpPr>
            <p:nvPr/>
          </p:nvSpPr>
          <p:spPr bwMode="auto">
            <a:xfrm>
              <a:off x="4281" y="1471"/>
              <a:ext cx="0" cy="199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67696" name="Oval 1104"/>
            <p:cNvSpPr>
              <a:spLocks noChangeArrowheads="1"/>
            </p:cNvSpPr>
            <p:nvPr/>
          </p:nvSpPr>
          <p:spPr bwMode="auto">
            <a:xfrm>
              <a:off x="4489" y="1495"/>
              <a:ext cx="189" cy="175"/>
            </a:xfrm>
            <a:prstGeom prst="ellips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00CC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AU" altLang="en-US" sz="1600"/>
                <a:t>X</a:t>
              </a:r>
              <a:endParaRPr lang="en-AU" altLang="en-US" sz="2400"/>
            </a:p>
          </p:txBody>
        </p:sp>
        <p:sp>
          <p:nvSpPr>
            <p:cNvPr id="367697" name="Rectangle 1105"/>
            <p:cNvSpPr>
              <a:spLocks noChangeArrowheads="1"/>
            </p:cNvSpPr>
            <p:nvPr/>
          </p:nvSpPr>
          <p:spPr bwMode="auto">
            <a:xfrm>
              <a:off x="4184" y="1670"/>
              <a:ext cx="173" cy="26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33CC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67698" name="Line 1106"/>
            <p:cNvSpPr>
              <a:spLocks noChangeShapeType="1"/>
            </p:cNvSpPr>
            <p:nvPr/>
          </p:nvSpPr>
          <p:spPr bwMode="auto">
            <a:xfrm>
              <a:off x="4281" y="1582"/>
              <a:ext cx="20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67699" name="Line 1107"/>
            <p:cNvSpPr>
              <a:spLocks noChangeShapeType="1"/>
            </p:cNvSpPr>
            <p:nvPr/>
          </p:nvSpPr>
          <p:spPr bwMode="auto">
            <a:xfrm>
              <a:off x="4281" y="1931"/>
              <a:ext cx="0" cy="199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67700" name="Oval 1108"/>
            <p:cNvSpPr>
              <a:spLocks noChangeArrowheads="1"/>
            </p:cNvSpPr>
            <p:nvPr/>
          </p:nvSpPr>
          <p:spPr bwMode="auto">
            <a:xfrm>
              <a:off x="4489" y="1955"/>
              <a:ext cx="189" cy="175"/>
            </a:xfrm>
            <a:prstGeom prst="ellips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00CC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AU" altLang="en-US" sz="1600"/>
                <a:t>X</a:t>
              </a:r>
              <a:endParaRPr lang="en-AU" altLang="en-US" sz="2400"/>
            </a:p>
          </p:txBody>
        </p:sp>
        <p:sp>
          <p:nvSpPr>
            <p:cNvPr id="367701" name="Line 1109"/>
            <p:cNvSpPr>
              <a:spLocks noChangeShapeType="1"/>
            </p:cNvSpPr>
            <p:nvPr/>
          </p:nvSpPr>
          <p:spPr bwMode="auto">
            <a:xfrm>
              <a:off x="4279" y="2047"/>
              <a:ext cx="203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67702" name="Rectangle 1110"/>
            <p:cNvSpPr>
              <a:spLocks noChangeArrowheads="1"/>
            </p:cNvSpPr>
            <p:nvPr/>
          </p:nvSpPr>
          <p:spPr bwMode="auto">
            <a:xfrm>
              <a:off x="4184" y="1233"/>
              <a:ext cx="173" cy="26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33CC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67703" name="Line 1111"/>
            <p:cNvSpPr>
              <a:spLocks noChangeShapeType="1"/>
            </p:cNvSpPr>
            <p:nvPr/>
          </p:nvSpPr>
          <p:spPr bwMode="auto">
            <a:xfrm rot="5400000" flipH="1">
              <a:off x="4524" y="1731"/>
              <a:ext cx="117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67704" name="Text Box 1112"/>
            <p:cNvSpPr txBox="1">
              <a:spLocks noChangeArrowheads="1"/>
            </p:cNvSpPr>
            <p:nvPr/>
          </p:nvSpPr>
          <p:spPr bwMode="auto">
            <a:xfrm>
              <a:off x="4575" y="1722"/>
              <a:ext cx="331" cy="1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AU" altLang="en-US" sz="1200"/>
                <a:t>W</a:t>
              </a:r>
              <a:r>
                <a:rPr lang="en-AU" altLang="en-US" sz="1200" baseline="-25000"/>
                <a:t>2,K</a:t>
              </a:r>
              <a:endParaRPr lang="en-AU" altLang="en-US" sz="2400"/>
            </a:p>
          </p:txBody>
        </p:sp>
        <p:sp>
          <p:nvSpPr>
            <p:cNvPr id="367705" name="Line 1113"/>
            <p:cNvSpPr>
              <a:spLocks noChangeShapeType="1"/>
            </p:cNvSpPr>
            <p:nvPr/>
          </p:nvSpPr>
          <p:spPr bwMode="auto">
            <a:xfrm rot="5400000" flipH="1">
              <a:off x="4528" y="3166"/>
              <a:ext cx="117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67706" name="Text Box 1114"/>
            <p:cNvSpPr txBox="1">
              <a:spLocks noChangeArrowheads="1"/>
            </p:cNvSpPr>
            <p:nvPr/>
          </p:nvSpPr>
          <p:spPr bwMode="auto">
            <a:xfrm>
              <a:off x="4587" y="3138"/>
              <a:ext cx="434" cy="1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AU" altLang="en-US" sz="1200"/>
                <a:t>W</a:t>
              </a:r>
              <a:r>
                <a:rPr lang="en-AU" altLang="en-US" sz="1200" baseline="-25000"/>
                <a:t>J,K</a:t>
              </a:r>
              <a:endParaRPr lang="en-AU" altLang="en-US" sz="2400"/>
            </a:p>
          </p:txBody>
        </p:sp>
        <p:sp>
          <p:nvSpPr>
            <p:cNvPr id="367707" name="Line 1115"/>
            <p:cNvSpPr>
              <a:spLocks noChangeShapeType="1"/>
            </p:cNvSpPr>
            <p:nvPr/>
          </p:nvSpPr>
          <p:spPr bwMode="auto">
            <a:xfrm>
              <a:off x="4279" y="2918"/>
              <a:ext cx="2" cy="112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67708" name="Oval 1116"/>
            <p:cNvSpPr>
              <a:spLocks noChangeArrowheads="1"/>
            </p:cNvSpPr>
            <p:nvPr/>
          </p:nvSpPr>
          <p:spPr bwMode="auto">
            <a:xfrm>
              <a:off x="4493" y="2933"/>
              <a:ext cx="190" cy="174"/>
            </a:xfrm>
            <a:prstGeom prst="ellips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00CC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AU" altLang="en-US" sz="1600"/>
                <a:t>X</a:t>
              </a:r>
              <a:endParaRPr lang="en-AU" altLang="en-US" sz="2400"/>
            </a:p>
          </p:txBody>
        </p:sp>
        <p:sp>
          <p:nvSpPr>
            <p:cNvPr id="367709" name="Line 1117"/>
            <p:cNvSpPr>
              <a:spLocks noChangeShapeType="1"/>
            </p:cNvSpPr>
            <p:nvPr/>
          </p:nvSpPr>
          <p:spPr bwMode="auto">
            <a:xfrm>
              <a:off x="4285" y="3020"/>
              <a:ext cx="20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67710" name="Rectangle 1118"/>
            <p:cNvSpPr>
              <a:spLocks noChangeArrowheads="1"/>
            </p:cNvSpPr>
            <p:nvPr/>
          </p:nvSpPr>
          <p:spPr bwMode="auto">
            <a:xfrm>
              <a:off x="4184" y="2671"/>
              <a:ext cx="173" cy="26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33CC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67711" name="Line 1119"/>
            <p:cNvSpPr>
              <a:spLocks noChangeShapeType="1"/>
            </p:cNvSpPr>
            <p:nvPr/>
          </p:nvSpPr>
          <p:spPr bwMode="auto">
            <a:xfrm>
              <a:off x="4678" y="1146"/>
              <a:ext cx="22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67712" name="Line 1120"/>
            <p:cNvSpPr>
              <a:spLocks noChangeShapeType="1"/>
            </p:cNvSpPr>
            <p:nvPr/>
          </p:nvSpPr>
          <p:spPr bwMode="auto">
            <a:xfrm>
              <a:off x="4683" y="1582"/>
              <a:ext cx="22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67713" name="Line 1121"/>
            <p:cNvSpPr>
              <a:spLocks noChangeShapeType="1"/>
            </p:cNvSpPr>
            <p:nvPr/>
          </p:nvSpPr>
          <p:spPr bwMode="auto">
            <a:xfrm>
              <a:off x="4683" y="2047"/>
              <a:ext cx="22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67714" name="Line 1122"/>
            <p:cNvSpPr>
              <a:spLocks noChangeShapeType="1"/>
            </p:cNvSpPr>
            <p:nvPr/>
          </p:nvSpPr>
          <p:spPr bwMode="auto">
            <a:xfrm>
              <a:off x="4683" y="3020"/>
              <a:ext cx="22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67715" name="Text Box 1123"/>
            <p:cNvSpPr txBox="1">
              <a:spLocks noChangeArrowheads="1"/>
            </p:cNvSpPr>
            <p:nvPr/>
          </p:nvSpPr>
          <p:spPr bwMode="auto">
            <a:xfrm>
              <a:off x="3776" y="1502"/>
              <a:ext cx="408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AU" altLang="en-US"/>
                <a:t>x</a:t>
              </a:r>
              <a:r>
                <a:rPr lang="en-AU" altLang="en-US" baseline="-25000"/>
                <a:t>2,K</a:t>
              </a:r>
              <a:r>
                <a:rPr lang="en-AU" altLang="en-US"/>
                <a:t>[k]</a:t>
              </a:r>
              <a:endParaRPr lang="en-AU" altLang="en-US" sz="2400"/>
            </a:p>
          </p:txBody>
        </p:sp>
        <p:sp>
          <p:nvSpPr>
            <p:cNvPr id="367716" name="Text Box 1124"/>
            <p:cNvSpPr txBox="1">
              <a:spLocks noChangeArrowheads="1"/>
            </p:cNvSpPr>
            <p:nvPr/>
          </p:nvSpPr>
          <p:spPr bwMode="auto">
            <a:xfrm>
              <a:off x="3766" y="1969"/>
              <a:ext cx="418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AU" altLang="en-US"/>
                <a:t>x</a:t>
              </a:r>
              <a:r>
                <a:rPr lang="en-AU" altLang="en-US" baseline="-25000"/>
                <a:t>3,K</a:t>
              </a:r>
              <a:r>
                <a:rPr lang="en-AU" altLang="en-US"/>
                <a:t>[k]</a:t>
              </a:r>
              <a:endParaRPr lang="en-AU" altLang="en-US" sz="2400"/>
            </a:p>
          </p:txBody>
        </p:sp>
        <p:sp>
          <p:nvSpPr>
            <p:cNvPr id="367717" name="Text Box 1125"/>
            <p:cNvSpPr txBox="1">
              <a:spLocks noChangeArrowheads="1"/>
            </p:cNvSpPr>
            <p:nvPr/>
          </p:nvSpPr>
          <p:spPr bwMode="auto">
            <a:xfrm>
              <a:off x="3788" y="3009"/>
              <a:ext cx="447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AU" altLang="en-US"/>
                <a:t>x</a:t>
              </a:r>
              <a:r>
                <a:rPr lang="en-AU" altLang="en-US" baseline="-25000"/>
                <a:t>J,K</a:t>
              </a:r>
              <a:r>
                <a:rPr lang="en-AU" altLang="en-US"/>
                <a:t>[k]</a:t>
              </a:r>
              <a:endParaRPr lang="en-AU" altLang="en-US" sz="2400"/>
            </a:p>
          </p:txBody>
        </p:sp>
        <p:sp>
          <p:nvSpPr>
            <p:cNvPr id="367718" name="Rectangle 1126"/>
            <p:cNvSpPr>
              <a:spLocks noChangeArrowheads="1"/>
            </p:cNvSpPr>
            <p:nvPr/>
          </p:nvSpPr>
          <p:spPr bwMode="auto">
            <a:xfrm>
              <a:off x="1323" y="3348"/>
              <a:ext cx="3842" cy="236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33CC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AU" altLang="en-US" sz="2400"/>
                <a:t>+</a:t>
              </a:r>
            </a:p>
          </p:txBody>
        </p:sp>
        <p:sp>
          <p:nvSpPr>
            <p:cNvPr id="367719" name="Line 1127"/>
            <p:cNvSpPr>
              <a:spLocks noChangeShapeType="1"/>
            </p:cNvSpPr>
            <p:nvPr/>
          </p:nvSpPr>
          <p:spPr bwMode="auto">
            <a:xfrm>
              <a:off x="1450" y="3114"/>
              <a:ext cx="0" cy="25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67720" name="Rectangle 1128"/>
            <p:cNvSpPr>
              <a:spLocks noChangeArrowheads="1"/>
            </p:cNvSpPr>
            <p:nvPr/>
          </p:nvSpPr>
          <p:spPr bwMode="auto">
            <a:xfrm>
              <a:off x="1323" y="1087"/>
              <a:ext cx="258" cy="210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33CC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AU" altLang="en-US" sz="2400"/>
                <a:t>+</a:t>
              </a:r>
            </a:p>
          </p:txBody>
        </p:sp>
        <p:sp>
          <p:nvSpPr>
            <p:cNvPr id="367721" name="Line 1129"/>
            <p:cNvSpPr>
              <a:spLocks noChangeShapeType="1"/>
            </p:cNvSpPr>
            <p:nvPr/>
          </p:nvSpPr>
          <p:spPr bwMode="auto">
            <a:xfrm>
              <a:off x="2907" y="3107"/>
              <a:ext cx="0" cy="25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67722" name="Line 1130"/>
            <p:cNvSpPr>
              <a:spLocks noChangeShapeType="1"/>
            </p:cNvSpPr>
            <p:nvPr/>
          </p:nvSpPr>
          <p:spPr bwMode="auto">
            <a:xfrm>
              <a:off x="5034" y="3105"/>
              <a:ext cx="0" cy="25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67723" name="Rectangle 1131"/>
            <p:cNvSpPr>
              <a:spLocks noChangeArrowheads="1"/>
            </p:cNvSpPr>
            <p:nvPr/>
          </p:nvSpPr>
          <p:spPr bwMode="auto">
            <a:xfrm>
              <a:off x="2781" y="1056"/>
              <a:ext cx="259" cy="210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33CC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AU" altLang="en-US" sz="2400"/>
                <a:t>+</a:t>
              </a:r>
            </a:p>
          </p:txBody>
        </p:sp>
        <p:sp>
          <p:nvSpPr>
            <p:cNvPr id="367724" name="Rectangle 1132"/>
            <p:cNvSpPr>
              <a:spLocks noChangeArrowheads="1"/>
            </p:cNvSpPr>
            <p:nvPr/>
          </p:nvSpPr>
          <p:spPr bwMode="auto">
            <a:xfrm>
              <a:off x="4906" y="1034"/>
              <a:ext cx="259" cy="210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33CC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AU" altLang="en-US" sz="2400"/>
                <a:t>+</a:t>
              </a:r>
            </a:p>
          </p:txBody>
        </p:sp>
        <p:sp>
          <p:nvSpPr>
            <p:cNvPr id="367725" name="Line 1133"/>
            <p:cNvSpPr>
              <a:spLocks noChangeShapeType="1"/>
            </p:cNvSpPr>
            <p:nvPr/>
          </p:nvSpPr>
          <p:spPr bwMode="auto">
            <a:xfrm>
              <a:off x="3250" y="3584"/>
              <a:ext cx="0" cy="17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67726" name="Text Box 1134"/>
            <p:cNvSpPr txBox="1">
              <a:spLocks noChangeArrowheads="1"/>
            </p:cNvSpPr>
            <p:nvPr/>
          </p:nvSpPr>
          <p:spPr bwMode="auto">
            <a:xfrm>
              <a:off x="4184" y="1255"/>
              <a:ext cx="139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AU" altLang="en-US"/>
                <a:t>T</a:t>
              </a:r>
            </a:p>
          </p:txBody>
        </p:sp>
        <p:sp>
          <p:nvSpPr>
            <p:cNvPr id="367727" name="Text Box 1135"/>
            <p:cNvSpPr txBox="1">
              <a:spLocks noChangeArrowheads="1"/>
            </p:cNvSpPr>
            <p:nvPr/>
          </p:nvSpPr>
          <p:spPr bwMode="auto">
            <a:xfrm>
              <a:off x="2059" y="1303"/>
              <a:ext cx="139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AU" altLang="en-US"/>
                <a:t>T</a:t>
              </a:r>
            </a:p>
          </p:txBody>
        </p:sp>
        <p:sp>
          <p:nvSpPr>
            <p:cNvPr id="367728" name="Text Box 1136"/>
            <p:cNvSpPr txBox="1">
              <a:spLocks noChangeArrowheads="1"/>
            </p:cNvSpPr>
            <p:nvPr/>
          </p:nvSpPr>
          <p:spPr bwMode="auto">
            <a:xfrm>
              <a:off x="2059" y="1725"/>
              <a:ext cx="139" cy="1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AU" altLang="en-US"/>
                <a:t>T</a:t>
              </a:r>
            </a:p>
          </p:txBody>
        </p:sp>
        <p:sp>
          <p:nvSpPr>
            <p:cNvPr id="367729" name="Text Box 1137"/>
            <p:cNvSpPr txBox="1">
              <a:spLocks noChangeArrowheads="1"/>
            </p:cNvSpPr>
            <p:nvPr/>
          </p:nvSpPr>
          <p:spPr bwMode="auto">
            <a:xfrm>
              <a:off x="601" y="2748"/>
              <a:ext cx="139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AU" altLang="en-US"/>
                <a:t>T</a:t>
              </a:r>
            </a:p>
          </p:txBody>
        </p:sp>
        <p:sp>
          <p:nvSpPr>
            <p:cNvPr id="367730" name="Text Box 1138"/>
            <p:cNvSpPr txBox="1">
              <a:spLocks noChangeArrowheads="1"/>
            </p:cNvSpPr>
            <p:nvPr/>
          </p:nvSpPr>
          <p:spPr bwMode="auto">
            <a:xfrm>
              <a:off x="571" y="1756"/>
              <a:ext cx="139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AU" altLang="en-US"/>
                <a:t>T</a:t>
              </a:r>
            </a:p>
          </p:txBody>
        </p:sp>
        <p:sp>
          <p:nvSpPr>
            <p:cNvPr id="367731" name="Text Box 1139"/>
            <p:cNvSpPr txBox="1">
              <a:spLocks noChangeArrowheads="1"/>
            </p:cNvSpPr>
            <p:nvPr/>
          </p:nvSpPr>
          <p:spPr bwMode="auto">
            <a:xfrm>
              <a:off x="2059" y="2726"/>
              <a:ext cx="139" cy="1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AU" altLang="en-US"/>
                <a:t>T</a:t>
              </a:r>
            </a:p>
          </p:txBody>
        </p:sp>
        <p:sp>
          <p:nvSpPr>
            <p:cNvPr id="367732" name="Text Box 1140"/>
            <p:cNvSpPr txBox="1">
              <a:spLocks noChangeArrowheads="1"/>
            </p:cNvSpPr>
            <p:nvPr/>
          </p:nvSpPr>
          <p:spPr bwMode="auto">
            <a:xfrm>
              <a:off x="4184" y="2692"/>
              <a:ext cx="139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AU" altLang="en-US"/>
                <a:t>T</a:t>
              </a:r>
            </a:p>
          </p:txBody>
        </p:sp>
        <p:sp>
          <p:nvSpPr>
            <p:cNvPr id="367733" name="Text Box 1141"/>
            <p:cNvSpPr txBox="1">
              <a:spLocks noChangeArrowheads="1"/>
            </p:cNvSpPr>
            <p:nvPr/>
          </p:nvSpPr>
          <p:spPr bwMode="auto">
            <a:xfrm>
              <a:off x="4184" y="1709"/>
              <a:ext cx="149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AU" altLang="en-US"/>
                <a:t>T</a:t>
              </a:r>
            </a:p>
          </p:txBody>
        </p:sp>
        <p:sp>
          <p:nvSpPr>
            <p:cNvPr id="367734" name="Text Box 1142"/>
            <p:cNvSpPr txBox="1">
              <a:spLocks noChangeArrowheads="1"/>
            </p:cNvSpPr>
            <p:nvPr/>
          </p:nvSpPr>
          <p:spPr bwMode="auto">
            <a:xfrm>
              <a:off x="571" y="1325"/>
              <a:ext cx="139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AU" altLang="en-US"/>
                <a:t>T</a:t>
              </a:r>
            </a:p>
          </p:txBody>
        </p:sp>
      </p:grpSp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04CEB-F6AB-4E9D-ACDE-488EE099506B}" type="slidenum">
              <a:rPr lang="en-AU" altLang="en-US"/>
              <a:pPr/>
              <a:t>7</a:t>
            </a:fld>
            <a:endParaRPr lang="en-AU" altLang="en-US"/>
          </a:p>
        </p:txBody>
      </p:sp>
      <p:sp>
        <p:nvSpPr>
          <p:cNvPr id="3307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52413"/>
            <a:ext cx="4343400" cy="5857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Application Areas</a:t>
            </a:r>
          </a:p>
        </p:txBody>
      </p:sp>
      <p:sp>
        <p:nvSpPr>
          <p:cNvPr id="330764" name="Rectangle 12"/>
          <p:cNvSpPr>
            <a:spLocks noGrp="1" noChangeArrowheads="1"/>
          </p:cNvSpPr>
          <p:nvPr>
            <p:ph type="body" idx="1"/>
          </p:nvPr>
        </p:nvSpPr>
        <p:spPr>
          <a:xfrm>
            <a:off x="333375" y="1104900"/>
            <a:ext cx="8048625" cy="346710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AU" altLang="en-US" sz="1800"/>
              <a:t>Radar</a:t>
            </a:r>
          </a:p>
          <a:p>
            <a:pPr lvl="1">
              <a:lnSpc>
                <a:spcPct val="110000"/>
              </a:lnSpc>
            </a:pPr>
            <a:r>
              <a:rPr lang="en-AU" altLang="en-US" sz="1600"/>
              <a:t>Localised angle and Doppler nulling of jamming signals</a:t>
            </a:r>
          </a:p>
          <a:p>
            <a:pPr lvl="1">
              <a:lnSpc>
                <a:spcPct val="110000"/>
              </a:lnSpc>
            </a:pPr>
            <a:r>
              <a:rPr lang="en-AU" altLang="en-US" sz="1600"/>
              <a:t>Mainlobe clutter mitigation.</a:t>
            </a:r>
          </a:p>
          <a:p>
            <a:pPr>
              <a:lnSpc>
                <a:spcPct val="110000"/>
              </a:lnSpc>
            </a:pPr>
            <a:r>
              <a:rPr lang="en-AU" altLang="en-US" sz="1800"/>
              <a:t>Communications</a:t>
            </a:r>
          </a:p>
          <a:p>
            <a:pPr lvl="1">
              <a:lnSpc>
                <a:spcPct val="110000"/>
              </a:lnSpc>
            </a:pPr>
            <a:r>
              <a:rPr lang="en-AU" altLang="en-US" sz="1600"/>
              <a:t>Multi- path mitigation</a:t>
            </a:r>
          </a:p>
          <a:p>
            <a:pPr>
              <a:lnSpc>
                <a:spcPct val="110000"/>
              </a:lnSpc>
            </a:pPr>
            <a:r>
              <a:rPr lang="en-AU" altLang="en-US" sz="1800"/>
              <a:t>GPS</a:t>
            </a:r>
          </a:p>
          <a:p>
            <a:pPr lvl="1">
              <a:lnSpc>
                <a:spcPct val="110000"/>
              </a:lnSpc>
            </a:pPr>
            <a:r>
              <a:rPr lang="en-AU" altLang="en-US" sz="1600"/>
              <a:t>Reducing signal loss</a:t>
            </a:r>
          </a:p>
          <a:p>
            <a:pPr lvl="1">
              <a:lnSpc>
                <a:spcPct val="110000"/>
              </a:lnSpc>
            </a:pPr>
            <a:r>
              <a:rPr lang="en-AU" altLang="en-US" sz="1600"/>
              <a:t>Increased number of nulls</a:t>
            </a:r>
          </a:p>
          <a:p>
            <a:pPr>
              <a:lnSpc>
                <a:spcPct val="110000"/>
              </a:lnSpc>
            </a:pPr>
            <a:r>
              <a:rPr lang="en-AU" altLang="en-US" sz="1800"/>
              <a:t>Sonar</a:t>
            </a:r>
          </a:p>
          <a:p>
            <a:pPr lvl="1">
              <a:lnSpc>
                <a:spcPct val="110000"/>
              </a:lnSpc>
            </a:pPr>
            <a:r>
              <a:rPr lang="en-AU" altLang="en-US" sz="1600"/>
              <a:t>Broadband interferences</a:t>
            </a:r>
          </a:p>
        </p:txBody>
      </p:sp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E76805-D69E-456F-9A56-3393D41AEED0}" type="slidenum">
              <a:rPr lang="en-AU" altLang="en-US"/>
              <a:pPr/>
              <a:t>8</a:t>
            </a:fld>
            <a:endParaRPr lang="en-AU" altLang="en-US"/>
          </a:p>
        </p:txBody>
      </p:sp>
      <p:sp>
        <p:nvSpPr>
          <p:cNvPr id="3409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52413"/>
            <a:ext cx="4876800" cy="6619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Notation : stacked vectors </a:t>
            </a:r>
          </a:p>
        </p:txBody>
      </p:sp>
      <p:sp>
        <p:nvSpPr>
          <p:cNvPr id="340996" name="Rectangle 4"/>
          <p:cNvSpPr>
            <a:spLocks noChangeArrowheads="1"/>
          </p:cNvSpPr>
          <p:nvPr/>
        </p:nvSpPr>
        <p:spPr bwMode="auto">
          <a:xfrm>
            <a:off x="533400" y="1290638"/>
            <a:ext cx="3468688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Spatial receiver outputs</a:t>
            </a:r>
          </a:p>
        </p:txBody>
      </p:sp>
      <p:sp>
        <p:nvSpPr>
          <p:cNvPr id="341002" name="Rectangle 10"/>
          <p:cNvSpPr>
            <a:spLocks noChangeArrowheads="1"/>
          </p:cNvSpPr>
          <p:nvPr/>
        </p:nvSpPr>
        <p:spPr bwMode="auto">
          <a:xfrm>
            <a:off x="990600" y="4038600"/>
            <a:ext cx="27924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a KJ X 1 vector</a:t>
            </a:r>
          </a:p>
        </p:txBody>
      </p:sp>
      <p:graphicFrame>
        <p:nvGraphicFramePr>
          <p:cNvPr id="341011" name="Object 19"/>
          <p:cNvGraphicFramePr>
            <a:graphicFrameLocks noChangeAspect="1"/>
          </p:cNvGraphicFramePr>
          <p:nvPr/>
        </p:nvGraphicFramePr>
        <p:xfrm>
          <a:off x="4495800" y="1062038"/>
          <a:ext cx="2630488" cy="2138362"/>
        </p:xfrm>
        <a:graphic>
          <a:graphicData uri="http://schemas.openxmlformats.org/presentationml/2006/ole">
            <p:oleObj spid="_x0000_s431108" name="Equation" r:id="rId3" imgW="1155700" imgH="939800" progId="Equation.3">
              <p:embed/>
            </p:oleObj>
          </a:graphicData>
        </a:graphic>
      </p:graphicFrame>
      <p:sp>
        <p:nvSpPr>
          <p:cNvPr id="341012" name="Rectangle 20"/>
          <p:cNvSpPr>
            <a:spLocks noChangeArrowheads="1"/>
          </p:cNvSpPr>
          <p:nvPr/>
        </p:nvSpPr>
        <p:spPr bwMode="auto">
          <a:xfrm>
            <a:off x="533400" y="3200400"/>
            <a:ext cx="39624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Spatial-time receiver outputs</a:t>
            </a:r>
          </a:p>
        </p:txBody>
      </p:sp>
      <p:graphicFrame>
        <p:nvGraphicFramePr>
          <p:cNvPr id="341013" name="Object 21"/>
          <p:cNvGraphicFramePr>
            <a:graphicFrameLocks noChangeAspect="1"/>
          </p:cNvGraphicFramePr>
          <p:nvPr/>
        </p:nvGraphicFramePr>
        <p:xfrm>
          <a:off x="4294188" y="3252788"/>
          <a:ext cx="3440112" cy="2081212"/>
        </p:xfrm>
        <a:graphic>
          <a:graphicData uri="http://schemas.openxmlformats.org/presentationml/2006/ole">
            <p:oleObj spid="_x0000_s431109" name="Equation" r:id="rId4" imgW="1511300" imgH="914400" progId="Equation.3">
              <p:embed/>
            </p:oleObj>
          </a:graphicData>
        </a:graphic>
      </p:graphicFrame>
      <p:sp>
        <p:nvSpPr>
          <p:cNvPr id="341014" name="Rectangle 22"/>
          <p:cNvSpPr>
            <a:spLocks noChangeArrowheads="1"/>
          </p:cNvSpPr>
          <p:nvPr/>
        </p:nvSpPr>
        <p:spPr bwMode="auto">
          <a:xfrm>
            <a:off x="560388" y="1785938"/>
            <a:ext cx="279241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a K X 1 vector</a:t>
            </a:r>
          </a:p>
        </p:txBody>
      </p:sp>
      <p:sp>
        <p:nvSpPr>
          <p:cNvPr id="341015" name="Rectangle 23"/>
          <p:cNvSpPr>
            <a:spLocks noChangeArrowheads="1"/>
          </p:cNvSpPr>
          <p:nvPr/>
        </p:nvSpPr>
        <p:spPr bwMode="auto">
          <a:xfrm>
            <a:off x="990600" y="5334000"/>
            <a:ext cx="48768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Similarly for signal and noise vectors</a:t>
            </a:r>
          </a:p>
        </p:txBody>
      </p:sp>
    </p:spTree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65C7E9-E288-45EE-83F2-F9E8819F1153}" type="slidenum">
              <a:rPr lang="en-AU" altLang="en-US"/>
              <a:pPr/>
              <a:t>9</a:t>
            </a:fld>
            <a:endParaRPr lang="en-AU" altLang="en-US"/>
          </a:p>
        </p:txBody>
      </p:sp>
      <p:sp>
        <p:nvSpPr>
          <p:cNvPr id="3696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52413"/>
            <a:ext cx="6400800" cy="6619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dirty="0">
                <a:effectLst/>
              </a:rPr>
              <a:t>Space-Time Covariance Matrices</a:t>
            </a:r>
          </a:p>
        </p:txBody>
      </p:sp>
      <p:sp>
        <p:nvSpPr>
          <p:cNvPr id="369667" name="Rectangle 3"/>
          <p:cNvSpPr>
            <a:spLocks noChangeArrowheads="1"/>
          </p:cNvSpPr>
          <p:nvPr/>
        </p:nvSpPr>
        <p:spPr bwMode="auto">
          <a:xfrm>
            <a:off x="533400" y="1290638"/>
            <a:ext cx="3468688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Spatial receiver outputs</a:t>
            </a:r>
          </a:p>
        </p:txBody>
      </p:sp>
      <p:graphicFrame>
        <p:nvGraphicFramePr>
          <p:cNvPr id="369671" name="Object 7"/>
          <p:cNvGraphicFramePr>
            <a:graphicFrameLocks noChangeAspect="1"/>
          </p:cNvGraphicFramePr>
          <p:nvPr/>
        </p:nvGraphicFramePr>
        <p:xfrm>
          <a:off x="4572000" y="1785938"/>
          <a:ext cx="3810000" cy="731837"/>
        </p:xfrm>
        <a:graphic>
          <a:graphicData uri="http://schemas.openxmlformats.org/presentationml/2006/ole">
            <p:oleObj spid="_x0000_s369682" name="Equation" r:id="rId3" imgW="1257300" imgH="241300" progId="Equation.3">
              <p:embed/>
            </p:oleObj>
          </a:graphicData>
        </a:graphic>
      </p:graphicFrame>
      <p:sp>
        <p:nvSpPr>
          <p:cNvPr id="369674" name="Rectangle 10"/>
          <p:cNvSpPr>
            <a:spLocks noChangeArrowheads="1"/>
          </p:cNvSpPr>
          <p:nvPr/>
        </p:nvSpPr>
        <p:spPr bwMode="auto">
          <a:xfrm>
            <a:off x="533400" y="2667000"/>
            <a:ext cx="40386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Spatial receiver noise outputs</a:t>
            </a:r>
          </a:p>
        </p:txBody>
      </p:sp>
      <p:sp>
        <p:nvSpPr>
          <p:cNvPr id="369675" name="Rectangle 11"/>
          <p:cNvSpPr>
            <a:spLocks noChangeArrowheads="1"/>
          </p:cNvSpPr>
          <p:nvPr/>
        </p:nvSpPr>
        <p:spPr bwMode="auto">
          <a:xfrm>
            <a:off x="533400" y="4191000"/>
            <a:ext cx="3468688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Spatial receiver outputs</a:t>
            </a:r>
          </a:p>
        </p:txBody>
      </p:sp>
      <p:graphicFrame>
        <p:nvGraphicFramePr>
          <p:cNvPr id="369676" name="Object 12"/>
          <p:cNvGraphicFramePr>
            <a:graphicFrameLocks noChangeAspect="1"/>
          </p:cNvGraphicFramePr>
          <p:nvPr/>
        </p:nvGraphicFramePr>
        <p:xfrm>
          <a:off x="4552950" y="3290888"/>
          <a:ext cx="3848100" cy="731837"/>
        </p:xfrm>
        <a:graphic>
          <a:graphicData uri="http://schemas.openxmlformats.org/presentationml/2006/ole">
            <p:oleObj spid="_x0000_s369683" name="Equation" r:id="rId4" imgW="1269449" imgH="241195" progId="Equation.3">
              <p:embed/>
            </p:oleObj>
          </a:graphicData>
        </a:graphic>
      </p:graphicFrame>
      <p:graphicFrame>
        <p:nvGraphicFramePr>
          <p:cNvPr id="369677" name="Object 13"/>
          <p:cNvGraphicFramePr>
            <a:graphicFrameLocks noChangeAspect="1"/>
          </p:cNvGraphicFramePr>
          <p:nvPr/>
        </p:nvGraphicFramePr>
        <p:xfrm>
          <a:off x="4649788" y="4686300"/>
          <a:ext cx="3732212" cy="731838"/>
        </p:xfrm>
        <a:graphic>
          <a:graphicData uri="http://schemas.openxmlformats.org/presentationml/2006/ole">
            <p:oleObj spid="_x0000_s369684" name="Equation" r:id="rId5" imgW="1231366" imgH="241195" progId="Equation.3">
              <p:embed/>
            </p:oleObj>
          </a:graphicData>
        </a:graphic>
      </p:graphicFrame>
      <p:sp>
        <p:nvSpPr>
          <p:cNvPr id="369678" name="Rectangle 14"/>
          <p:cNvSpPr>
            <a:spLocks noChangeArrowheads="1"/>
          </p:cNvSpPr>
          <p:nvPr/>
        </p:nvSpPr>
        <p:spPr bwMode="auto">
          <a:xfrm>
            <a:off x="685800" y="5638800"/>
            <a:ext cx="3468688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kumimoji="0" lang="en-AU" altLang="en-US" sz="2000" b="1">
                <a:solidFill>
                  <a:schemeClr val="bg2"/>
                </a:solidFill>
                <a:latin typeface="Arial" charset="0"/>
              </a:rPr>
              <a:t>All KJ X KJ matrices</a:t>
            </a:r>
          </a:p>
        </p:txBody>
      </p:sp>
    </p:spTree>
  </p:cSld>
  <p:clrMapOvr>
    <a:masterClrMapping/>
  </p:clrMapOvr>
  <p:transition spd="slow"/>
</p:sld>
</file>

<file path=ppt/theme/theme1.xml><?xml version="1.0" encoding="utf-8"?>
<a:theme xmlns:a="http://schemas.openxmlformats.org/drawingml/2006/main" name="TRDC Course Template  07 2002">
  <a:themeElements>
    <a:clrScheme name="">
      <a:dk1>
        <a:srgbClr val="000000"/>
      </a:dk1>
      <a:lt1>
        <a:srgbClr val="0066CC"/>
      </a:lt1>
      <a:dk2>
        <a:srgbClr val="CBCBCB"/>
      </a:dk2>
      <a:lt2>
        <a:srgbClr val="000000"/>
      </a:lt2>
      <a:accent1>
        <a:srgbClr val="00CCFF"/>
      </a:accent1>
      <a:accent2>
        <a:srgbClr val="00FFCC"/>
      </a:accent2>
      <a:accent3>
        <a:srgbClr val="AAB8E2"/>
      </a:accent3>
      <a:accent4>
        <a:srgbClr val="000000"/>
      </a:accent4>
      <a:accent5>
        <a:srgbClr val="AAE2FF"/>
      </a:accent5>
      <a:accent6>
        <a:srgbClr val="00E7B9"/>
      </a:accent6>
      <a:hlink>
        <a:srgbClr val="FF3300"/>
      </a:hlink>
      <a:folHlink>
        <a:srgbClr val="FF7C80"/>
      </a:folHlink>
    </a:clrScheme>
    <a:fontScheme name="TRDC Course Template  07 200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 xmlns="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xmlns="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 xmlns="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xmlns="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TRDC Course Template  07 2002 1">
        <a:dk1>
          <a:srgbClr val="000000"/>
        </a:dk1>
        <a:lt1>
          <a:srgbClr val="FFFFFF"/>
        </a:lt1>
        <a:dk2>
          <a:srgbClr val="0066CC"/>
        </a:dk2>
        <a:lt2>
          <a:srgbClr val="CBCBCB"/>
        </a:lt2>
        <a:accent1>
          <a:srgbClr val="00CCFF"/>
        </a:accent1>
        <a:accent2>
          <a:srgbClr val="00FFCC"/>
        </a:accent2>
        <a:accent3>
          <a:srgbClr val="AAB8E2"/>
        </a:accent3>
        <a:accent4>
          <a:srgbClr val="DADADA"/>
        </a:accent4>
        <a:accent5>
          <a:srgbClr val="AAE2FF"/>
        </a:accent5>
        <a:accent6>
          <a:srgbClr val="00E7B9"/>
        </a:accent6>
        <a:hlink>
          <a:srgbClr val="FF33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DC Course Template  07 2002 2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3366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ADB8FF"/>
        </a:accent5>
        <a:accent6>
          <a:srgbClr val="008A00"/>
        </a:accent6>
        <a:hlink>
          <a:srgbClr val="FF0033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DC Course Template  07 2002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EAEAEA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555555"/>
        </a:accent6>
        <a:hlink>
          <a:srgbClr val="969696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Designs\Dad`s Tie.pot</Template>
  <TotalTime>11620</TotalTime>
  <Words>1365</Words>
  <Application>Microsoft Office PowerPoint</Application>
  <PresentationFormat>On-screen Show (4:3)</PresentationFormat>
  <Paragraphs>545</Paragraphs>
  <Slides>50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50</vt:i4>
      </vt:variant>
    </vt:vector>
  </HeadingPairs>
  <TitlesOfParts>
    <vt:vector size="53" baseType="lpstr">
      <vt:lpstr>TRDC Course Template  07 2002</vt:lpstr>
      <vt:lpstr>Document</vt:lpstr>
      <vt:lpstr>Equation</vt:lpstr>
      <vt:lpstr>STAP – Space Time Adaptive Processing</vt:lpstr>
      <vt:lpstr>Introduction</vt:lpstr>
      <vt:lpstr>Space-Time Overview of Cancellation</vt:lpstr>
      <vt:lpstr>Spatial Processing</vt:lpstr>
      <vt:lpstr>Temporal Processing</vt:lpstr>
      <vt:lpstr>Space Time Processing</vt:lpstr>
      <vt:lpstr>Application Areas</vt:lpstr>
      <vt:lpstr>Notation : stacked vectors </vt:lpstr>
      <vt:lpstr>Space-Time Covariance Matrices</vt:lpstr>
      <vt:lpstr>Output Power</vt:lpstr>
      <vt:lpstr>Optimisation Criteria </vt:lpstr>
      <vt:lpstr>Maximum output SNR </vt:lpstr>
      <vt:lpstr>Narrowband signal</vt:lpstr>
      <vt:lpstr>Steering vectors</vt:lpstr>
      <vt:lpstr>Narrowband Space-time Covariance Matrix</vt:lpstr>
      <vt:lpstr>Optimisation with presteering</vt:lpstr>
      <vt:lpstr>Constraint</vt:lpstr>
      <vt:lpstr>Impulse response of filter</vt:lpstr>
      <vt:lpstr>Impulse response constraint</vt:lpstr>
      <vt:lpstr>Space-time MVDR</vt:lpstr>
      <vt:lpstr>Sample Matrix Inversion</vt:lpstr>
      <vt:lpstr>Adaption – tracking changes </vt:lpstr>
      <vt:lpstr>Adaptive version</vt:lpstr>
      <vt:lpstr>Adaption – key issues</vt:lpstr>
      <vt:lpstr>Adaption – Exact and stochastic</vt:lpstr>
      <vt:lpstr>Adaption – Feedback loops</vt:lpstr>
      <vt:lpstr>Adaption – gradient noise</vt:lpstr>
      <vt:lpstr>Adaption – convergence</vt:lpstr>
      <vt:lpstr>Null-steerer power inversion algorithm</vt:lpstr>
      <vt:lpstr>Null-steerer properties</vt:lpstr>
      <vt:lpstr>Null-steerers for GPS</vt:lpstr>
      <vt:lpstr>Power Inversion STAP for GPS</vt:lpstr>
      <vt:lpstr>Simulation results</vt:lpstr>
      <vt:lpstr>GPS antenna array</vt:lpstr>
      <vt:lpstr>GPS antenna array system</vt:lpstr>
      <vt:lpstr>Architecture</vt:lpstr>
      <vt:lpstr>Slide 37</vt:lpstr>
      <vt:lpstr>Single Pulse Radar</vt:lpstr>
      <vt:lpstr>Pulsed radar</vt:lpstr>
      <vt:lpstr>Pulsed phased array radar</vt:lpstr>
      <vt:lpstr>Processing</vt:lpstr>
      <vt:lpstr>Slow Time – Angle Doppler Processing</vt:lpstr>
      <vt:lpstr>Azimuth –Doppler Processing</vt:lpstr>
      <vt:lpstr>Airborne radar – key issues</vt:lpstr>
      <vt:lpstr>Airborne radar – clutter</vt:lpstr>
      <vt:lpstr>Clutter – Doppler shifts</vt:lpstr>
      <vt:lpstr>Main Beam Doppler Bandwidth</vt:lpstr>
      <vt:lpstr>Clutter Ridge</vt:lpstr>
      <vt:lpstr>Slide 49</vt:lpstr>
      <vt:lpstr>DPCA</vt:lpstr>
    </vt:vector>
  </TitlesOfParts>
  <Company>CSSIP, University of South Australia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Overview</dc:title>
  <dc:creator>Geoff Brownlie</dc:creator>
  <cp:lastModifiedBy>Gray</cp:lastModifiedBy>
  <cp:revision>426</cp:revision>
  <cp:lastPrinted>1601-01-01T00:00:00Z</cp:lastPrinted>
  <dcterms:created xsi:type="dcterms:W3CDTF">2002-02-04T06:04:59Z</dcterms:created>
  <dcterms:modified xsi:type="dcterms:W3CDTF">2014-05-16T09:43:01Z</dcterms:modified>
</cp:coreProperties>
</file>