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41"/>
  </p:notesMasterIdLst>
  <p:handoutMasterIdLst>
    <p:handoutMasterId r:id="rId42"/>
  </p:handoutMasterIdLst>
  <p:sldIdLst>
    <p:sldId id="409" r:id="rId2"/>
    <p:sldId id="384" r:id="rId3"/>
    <p:sldId id="381" r:id="rId4"/>
    <p:sldId id="400" r:id="rId5"/>
    <p:sldId id="391" r:id="rId6"/>
    <p:sldId id="382" r:id="rId7"/>
    <p:sldId id="398" r:id="rId8"/>
    <p:sldId id="401" r:id="rId9"/>
    <p:sldId id="402" r:id="rId10"/>
    <p:sldId id="404" r:id="rId11"/>
    <p:sldId id="405" r:id="rId12"/>
    <p:sldId id="408" r:id="rId13"/>
    <p:sldId id="412" r:id="rId14"/>
    <p:sldId id="410" r:id="rId15"/>
    <p:sldId id="406" r:id="rId16"/>
    <p:sldId id="413" r:id="rId17"/>
    <p:sldId id="414" r:id="rId18"/>
    <p:sldId id="415" r:id="rId19"/>
    <p:sldId id="416" r:id="rId20"/>
    <p:sldId id="411" r:id="rId21"/>
    <p:sldId id="423" r:id="rId22"/>
    <p:sldId id="399" r:id="rId23"/>
    <p:sldId id="387" r:id="rId24"/>
    <p:sldId id="386" r:id="rId25"/>
    <p:sldId id="393" r:id="rId26"/>
    <p:sldId id="394" r:id="rId27"/>
    <p:sldId id="395" r:id="rId28"/>
    <p:sldId id="396" r:id="rId29"/>
    <p:sldId id="407" r:id="rId30"/>
    <p:sldId id="397" r:id="rId31"/>
    <p:sldId id="383" r:id="rId32"/>
    <p:sldId id="380" r:id="rId33"/>
    <p:sldId id="385" r:id="rId34"/>
    <p:sldId id="417" r:id="rId35"/>
    <p:sldId id="418" r:id="rId36"/>
    <p:sldId id="419" r:id="rId37"/>
    <p:sldId id="420" r:id="rId38"/>
    <p:sldId id="421" r:id="rId39"/>
    <p:sldId id="422" r:id="rId40"/>
  </p:sldIdLst>
  <p:sldSz cx="9144000" cy="6858000" type="screen4x3"/>
  <p:notesSz cx="6743700" cy="9880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bg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bg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bg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bg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bg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bg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bg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bg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bg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oug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333399"/>
    <a:srgbClr val="0000FF"/>
    <a:srgbClr val="7581F1"/>
    <a:srgbClr val="003399"/>
    <a:srgbClr val="0033CC"/>
    <a:srgbClr val="FFFF00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55" autoAdjust="0"/>
    <p:restoredTop sz="99807" autoAdjust="0"/>
  </p:normalViewPr>
  <p:slideViewPr>
    <p:cSldViewPr snapToGrid="0" snapToObjects="1">
      <p:cViewPr>
        <p:scale>
          <a:sx n="80" d="100"/>
          <a:sy n="80" d="100"/>
        </p:scale>
        <p:origin x="-2040" y="-402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2" d="100"/>
          <a:sy n="82" d="100"/>
        </p:scale>
        <p:origin x="-2064" y="-72"/>
      </p:cViewPr>
      <p:guideLst>
        <p:guide orient="horz" pos="3112"/>
        <p:guide pos="2124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5.wmf"/><Relationship Id="rId1" Type="http://schemas.openxmlformats.org/officeDocument/2006/relationships/image" Target="../media/image11.wmf"/><Relationship Id="rId5" Type="http://schemas.openxmlformats.org/officeDocument/2006/relationships/image" Target="../media/image13.wmf"/><Relationship Id="rId4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image" Target="../media/image3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1113" y="0"/>
            <a:ext cx="29225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6888"/>
            <a:ext cx="292258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1113" y="9386888"/>
            <a:ext cx="2922587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fld id="{021FE2B9-33D0-411F-BFB0-8660A9C156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4248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1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01700" y="741363"/>
            <a:ext cx="4940300" cy="3705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92650"/>
            <a:ext cx="4946650" cy="444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21113" y="0"/>
            <a:ext cx="29225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6888"/>
            <a:ext cx="292258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113" y="9386888"/>
            <a:ext cx="2922587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fld id="{8B40D872-E97C-4950-BFF9-936C8D4F20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89428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641350"/>
            <a:ext cx="4914900" cy="3686175"/>
          </a:xfrm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3686" y="4646715"/>
            <a:ext cx="4940538" cy="453592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FBA19A0-3C88-474A-8BE2-C1C760E4782D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056319832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9250" y="274638"/>
            <a:ext cx="2120900" cy="607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3375" y="274638"/>
            <a:ext cx="6213475" cy="607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BE1CCFE-EFDA-489C-B648-9A0A525A09A2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670122680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33375" y="1104900"/>
            <a:ext cx="4167188" cy="2544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2963" y="1104900"/>
            <a:ext cx="4167187" cy="2544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33375" y="3802063"/>
            <a:ext cx="4167188" cy="2546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963" y="3802063"/>
            <a:ext cx="4167187" cy="2546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7358063" y="6437313"/>
            <a:ext cx="1457325" cy="277812"/>
          </a:xfrm>
        </p:spPr>
        <p:txBody>
          <a:bodyPr/>
          <a:lstStyle>
            <a:lvl1pPr>
              <a:defRPr/>
            </a:lvl1pPr>
          </a:lstStyle>
          <a:p>
            <a:fld id="{8294BFBD-74DF-4F07-9DA9-5E1BB0D00296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502823404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33375" y="274638"/>
            <a:ext cx="8486775" cy="6073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358063" y="6437313"/>
            <a:ext cx="1457325" cy="277812"/>
          </a:xfrm>
        </p:spPr>
        <p:txBody>
          <a:bodyPr/>
          <a:lstStyle>
            <a:lvl1pPr>
              <a:defRPr/>
            </a:lvl1pPr>
          </a:lstStyle>
          <a:p>
            <a:fld id="{4184ABC1-AE39-4911-8645-21D2CEC0A310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361723258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375" y="1104900"/>
            <a:ext cx="4167188" cy="5243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2963" y="1104900"/>
            <a:ext cx="4167187" cy="2544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2963" y="3802063"/>
            <a:ext cx="4167187" cy="2546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358063" y="6437313"/>
            <a:ext cx="1457325" cy="277812"/>
          </a:xfrm>
        </p:spPr>
        <p:txBody>
          <a:bodyPr/>
          <a:lstStyle>
            <a:lvl1pPr>
              <a:defRPr/>
            </a:lvl1pPr>
          </a:lstStyle>
          <a:p>
            <a:fld id="{A9404343-489B-4113-9814-0D3CD6C1777A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974826109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7F3EBCF-728A-4CA3-817D-FAD081AF6670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052533106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48CA8D-43D1-4C8F-89D8-E982B40D9607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315839685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04900"/>
            <a:ext cx="4167188" cy="5243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104900"/>
            <a:ext cx="4167187" cy="5243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9014237-CFE6-42F9-9038-B706E6D024F4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095981271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72ABF45-D62D-4A42-A2E0-E7017611EBCC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119823317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5C59A7F-1AFA-4FE4-984D-091AA64A8979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509344967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0D8971E-2A8C-486C-82BF-B251775136F7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12375052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B3E8456-0D01-488A-8940-E85CB84044C6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095605950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884BB76-C7AC-4EC9-8A99-553FCEDA756B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315927113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1104900"/>
            <a:ext cx="8486775" cy="52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0856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58063" y="6437313"/>
            <a:ext cx="1457325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rgbClr val="003399"/>
                </a:solidFill>
                <a:effectLst/>
              </a:defRPr>
            </a:lvl1pPr>
          </a:lstStyle>
          <a:p>
            <a:fld id="{F55EBCD1-331E-45B6-A85C-AA26EC3298EE}" type="slidenum">
              <a:rPr lang="en-AU" altLang="en-US"/>
              <a:pPr/>
              <a:t>‹#›</a:t>
            </a:fld>
            <a:endParaRPr lang="en-AU" altLang="en-US"/>
          </a:p>
        </p:txBody>
      </p:sp>
      <p:sp>
        <p:nvSpPr>
          <p:cNvPr id="108562" name="Text Box 18"/>
          <p:cNvSpPr txBox="1">
            <a:spLocks noChangeArrowheads="1"/>
          </p:cNvSpPr>
          <p:nvPr userDrawn="1"/>
        </p:nvSpPr>
        <p:spPr bwMode="auto">
          <a:xfrm>
            <a:off x="1219200" y="6373813"/>
            <a:ext cx="54959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altLang="en-US" sz="1400" b="0">
                <a:solidFill>
                  <a:schemeClr val="tx1"/>
                </a:solidFill>
                <a:effectLst/>
              </a:rPr>
              <a:t>Beamforming and Array Processing –Multiple Beams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</p:sldLayoutIdLst>
  <p:transition spd="slow"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buChar char="l"/>
        <a:defRPr sz="20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–"/>
        <a:defRPr b="1">
          <a:solidFill>
            <a:schemeClr val="bg2"/>
          </a:solidFill>
          <a:latin typeface="+mn-lt"/>
        </a:defRPr>
      </a:lvl2pPr>
      <a:lvl3pPr marL="114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b="1">
          <a:solidFill>
            <a:schemeClr val="bg2"/>
          </a:solidFill>
          <a:latin typeface="+mn-lt"/>
        </a:defRPr>
      </a:lvl3pPr>
      <a:lvl4pPr marL="1600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–"/>
        <a:defRPr sz="1600" b="1">
          <a:solidFill>
            <a:schemeClr val="bg2"/>
          </a:solidFill>
          <a:latin typeface="+mn-lt"/>
        </a:defRPr>
      </a:lvl4pPr>
      <a:lvl5pPr marL="20574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5pPr>
      <a:lvl6pPr marL="2514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6pPr>
      <a:lvl7pPr marL="2971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7pPr>
      <a:lvl8pPr marL="3429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8pPr>
      <a:lvl9pPr marL="3886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5.wmf"/><Relationship Id="rId4" Type="http://schemas.openxmlformats.org/officeDocument/2006/relationships/oleObject" Target="../embeddings/oleObject19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16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Microsoft_Word_97_-_2003_Document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31.emf"/><Relationship Id="rId4" Type="http://schemas.openxmlformats.org/officeDocument/2006/relationships/oleObject" Target="../embeddings/Microsoft_Word_97_-_2003_Document1.doc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33.wmf"/><Relationship Id="rId4" Type="http://schemas.openxmlformats.org/officeDocument/2006/relationships/image" Target="../media/image16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37.wmf"/><Relationship Id="rId4" Type="http://schemas.openxmlformats.org/officeDocument/2006/relationships/oleObject" Target="../embeddings/Microsoft_Word_97_-_2003_Document3.doc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38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40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image" Target="../media/image44.wmf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0.wmf"/><Relationship Id="rId5" Type="http://schemas.openxmlformats.org/officeDocument/2006/relationships/image" Target="../media/image48.wmf"/><Relationship Id="rId4" Type="http://schemas.openxmlformats.org/officeDocument/2006/relationships/oleObject" Target="../embeddings/oleObject31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53.wmf"/><Relationship Id="rId5" Type="http://schemas.openxmlformats.org/officeDocument/2006/relationships/image" Target="../media/image52.wmf"/><Relationship Id="rId4" Type="http://schemas.openxmlformats.org/officeDocument/2006/relationships/image" Target="../media/image51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.wmf"/><Relationship Id="rId5" Type="http://schemas.openxmlformats.org/officeDocument/2006/relationships/image" Target="../media/image8.wmf"/><Relationship Id="rId10" Type="http://schemas.openxmlformats.org/officeDocument/2006/relationships/oleObject" Target="../embeddings/oleObject4.bin"/><Relationship Id="rId4" Type="http://schemas.openxmlformats.org/officeDocument/2006/relationships/image" Target="../media/image4.wmf"/><Relationship Id="rId9" Type="http://schemas.openxmlformats.org/officeDocument/2006/relationships/image" Target="../media/image6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56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55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36.bin"/><Relationship Id="rId5" Type="http://schemas.openxmlformats.org/officeDocument/2006/relationships/image" Target="../media/image59.wmf"/><Relationship Id="rId4" Type="http://schemas.openxmlformats.org/officeDocument/2006/relationships/oleObject" Target="../embeddings/oleObject35.bin"/><Relationship Id="rId9" Type="http://schemas.openxmlformats.org/officeDocument/2006/relationships/image" Target="../media/image61.w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63.emf"/><Relationship Id="rId4" Type="http://schemas.openxmlformats.org/officeDocument/2006/relationships/oleObject" Target="../embeddings/Microsoft_Word_97_-_2003_Document4.doc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w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3.wmf"/><Relationship Id="rId3" Type="http://schemas.openxmlformats.org/officeDocument/2006/relationships/oleObject" Target="../embeddings/oleObject6.bin"/><Relationship Id="rId7" Type="http://schemas.openxmlformats.org/officeDocument/2006/relationships/image" Target="../media/image5.wmf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7.wmf"/><Relationship Id="rId5" Type="http://schemas.openxmlformats.org/officeDocument/2006/relationships/image" Target="../media/image8.wmf"/><Relationship Id="rId10" Type="http://schemas.openxmlformats.org/officeDocument/2006/relationships/oleObject" Target="../embeddings/oleObject9.bin"/><Relationship Id="rId4" Type="http://schemas.openxmlformats.org/officeDocument/2006/relationships/image" Target="../media/image11.wmf"/><Relationship Id="rId9" Type="http://schemas.openxmlformats.org/officeDocument/2006/relationships/image" Target="../media/image12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image" Target="../media/image20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oleObject" Target="../embeddings/oleObject1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9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1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677862"/>
            <a:ext cx="7534275" cy="914400"/>
          </a:xfrm>
        </p:spPr>
        <p:txBody>
          <a:bodyPr/>
          <a:lstStyle/>
          <a:p>
            <a:pPr algn="ctr"/>
            <a:r>
              <a:rPr lang="en-AU" altLang="en-US" dirty="0" smtClean="0">
                <a:effectLst/>
                <a:latin typeface="Comic Sans MS" panose="030F0702030302020204" pitchFamily="66" charset="0"/>
              </a:rPr>
              <a:t>Implementation Aspects</a:t>
            </a:r>
            <a:endParaRPr lang="en-AU" altLang="en-US" sz="2000" dirty="0" smtClean="0">
              <a:effectLst/>
              <a:latin typeface="Comic Sans MS" panose="030F0702030302020204" pitchFamily="66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1447800"/>
            <a:ext cx="7572375" cy="857250"/>
          </a:xfrm>
        </p:spPr>
        <p:txBody>
          <a:bodyPr/>
          <a:lstStyle/>
          <a:p>
            <a:pPr lvl="1" algn="ctr">
              <a:lnSpc>
                <a:spcPct val="85000"/>
              </a:lnSpc>
              <a:buFontTx/>
              <a:buNone/>
            </a:pPr>
            <a:r>
              <a:rPr lang="en-AU" altLang="en-US" sz="2000" dirty="0" smtClean="0">
                <a:solidFill>
                  <a:srgbClr val="000000"/>
                </a:solidFill>
              </a:rPr>
              <a:t> </a:t>
            </a:r>
            <a:r>
              <a:rPr lang="en-AU" alt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Prof Doug </a:t>
            </a:r>
            <a:r>
              <a:rPr lang="en-AU" alt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Gray</a:t>
            </a:r>
            <a:r>
              <a:rPr lang="en-AU" alt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</a:p>
          <a:p>
            <a:pPr lvl="1" algn="ctr">
              <a:lnSpc>
                <a:spcPct val="85000"/>
              </a:lnSpc>
              <a:buFontTx/>
              <a:buNone/>
            </a:pPr>
            <a:r>
              <a:rPr lang="en-AU" alt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University of Adelaide Radar Research Centre</a:t>
            </a:r>
          </a:p>
        </p:txBody>
      </p:sp>
      <p:pic>
        <p:nvPicPr>
          <p:cNvPr id="3076" name="Picture 14" descr="ualogo_spot_type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hidden">
          <a:xfrm>
            <a:off x="304800" y="304800"/>
            <a:ext cx="167640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10" descr="MultiplePlaneWaveArrival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2565400"/>
            <a:ext cx="2005012" cy="2022475"/>
          </a:xfrm>
          <a:noFill/>
        </p:spPr>
      </p:pic>
      <p:pic>
        <p:nvPicPr>
          <p:cNvPr id="3079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49" y="4371137"/>
            <a:ext cx="1244139" cy="1906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184399" y="2305050"/>
            <a:ext cx="5321301" cy="353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Font typeface="Wingdings" pitchFamily="2" charset="2"/>
              <a:buChar char="l"/>
              <a:defRPr sz="2000" b="1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–"/>
              <a:defRPr b="1">
                <a:solidFill>
                  <a:schemeClr val="bg2"/>
                </a:solidFill>
                <a:latin typeface="+mn-lt"/>
              </a:defRPr>
            </a:lvl2pPr>
            <a:lvl3pPr marL="11430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b="1">
                <a:solidFill>
                  <a:schemeClr val="bg2"/>
                </a:solidFill>
                <a:latin typeface="+mn-lt"/>
              </a:defRPr>
            </a:lvl3pPr>
            <a:lvl4pPr marL="16002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–"/>
              <a:defRPr sz="1600" b="1">
                <a:solidFill>
                  <a:schemeClr val="bg2"/>
                </a:solidFill>
                <a:latin typeface="+mn-lt"/>
              </a:defRPr>
            </a:lvl4pPr>
            <a:lvl5pPr marL="20574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+mn-lt"/>
              </a:defRPr>
            </a:lvl5pPr>
            <a:lvl6pPr marL="25146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+mn-lt"/>
              </a:defRPr>
            </a:lvl6pPr>
            <a:lvl7pPr marL="29718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+mn-lt"/>
              </a:defRPr>
            </a:lvl7pPr>
            <a:lvl8pPr marL="34290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+mn-lt"/>
              </a:defRPr>
            </a:lvl8pPr>
            <a:lvl9pPr marL="38862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1600" b="1">
                <a:solidFill>
                  <a:schemeClr val="bg2"/>
                </a:solidFill>
                <a:latin typeface="+mn-lt"/>
              </a:defRPr>
            </a:lvl9pPr>
          </a:lstStyle>
          <a:p>
            <a:pPr lvl="1">
              <a:lnSpc>
                <a:spcPct val="85000"/>
              </a:lnSpc>
              <a:buFontTx/>
              <a:buNone/>
            </a:pPr>
            <a:r>
              <a:rPr lang="en-AU" altLang="en-US" sz="2000" b="0" kern="0" dirty="0" smtClean="0">
                <a:solidFill>
                  <a:srgbClr val="000000"/>
                </a:solidFill>
                <a:effectLst/>
              </a:rPr>
              <a:t>Algorithms </a:t>
            </a:r>
          </a:p>
          <a:p>
            <a:pPr lvl="1" algn="ctr">
              <a:lnSpc>
                <a:spcPct val="85000"/>
              </a:lnSpc>
              <a:buFontTx/>
              <a:buNone/>
            </a:pPr>
            <a:r>
              <a:rPr lang="en-AU" altLang="en-US" sz="2000" b="0" kern="0" dirty="0" err="1" smtClean="0"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Beamscanning</a:t>
            </a:r>
            <a:r>
              <a:rPr lang="en-AU" altLang="en-US" sz="2000" b="0" kern="0" dirty="0" smtClean="0"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</a:p>
          <a:p>
            <a:pPr lvl="1" algn="ctr">
              <a:lnSpc>
                <a:spcPct val="85000"/>
              </a:lnSpc>
              <a:buFontTx/>
              <a:buNone/>
            </a:pPr>
            <a:r>
              <a:rPr lang="en-AU" altLang="en-US" b="0" kern="0" dirty="0" smtClean="0"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Multiple beams</a:t>
            </a:r>
          </a:p>
          <a:p>
            <a:pPr lvl="1" algn="ctr">
              <a:lnSpc>
                <a:spcPct val="85000"/>
              </a:lnSpc>
              <a:buFontTx/>
              <a:buNone/>
            </a:pPr>
            <a:r>
              <a:rPr lang="en-AU" altLang="en-US" sz="2000" b="0" kern="0" dirty="0" smtClean="0"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Array shading</a:t>
            </a:r>
          </a:p>
          <a:p>
            <a:pPr lvl="1" algn="ctr">
              <a:lnSpc>
                <a:spcPct val="85000"/>
              </a:lnSpc>
              <a:buFontTx/>
              <a:buNone/>
            </a:pPr>
            <a:r>
              <a:rPr lang="en-AU" altLang="en-US" b="0" kern="0" dirty="0" smtClean="0"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Time delay and sum </a:t>
            </a:r>
            <a:r>
              <a:rPr lang="en-AU" altLang="en-US" b="0" kern="0" dirty="0" err="1" smtClean="0"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beamforming</a:t>
            </a:r>
            <a:endParaRPr lang="en-AU" altLang="en-US" b="0" kern="0" dirty="0" smtClean="0">
              <a:solidFill>
                <a:srgbClr val="000000"/>
              </a:solidFill>
              <a:effectLst/>
              <a:latin typeface="Comic Sans MS" panose="030F0702030302020204" pitchFamily="66" charset="0"/>
            </a:endParaRPr>
          </a:p>
          <a:p>
            <a:pPr lvl="1" algn="ctr">
              <a:lnSpc>
                <a:spcPct val="85000"/>
              </a:lnSpc>
              <a:buFontTx/>
              <a:buNone/>
            </a:pPr>
            <a:r>
              <a:rPr lang="en-AU" altLang="en-US" sz="2000" b="0" kern="0" dirty="0" smtClean="0"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Frequency domain </a:t>
            </a:r>
            <a:r>
              <a:rPr lang="en-AU" altLang="en-US" sz="2000" b="0" kern="0" dirty="0" err="1" smtClean="0"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beamforming</a:t>
            </a:r>
            <a:endParaRPr lang="en-AU" altLang="en-US" sz="2000" b="0" kern="0" dirty="0" smtClean="0">
              <a:solidFill>
                <a:srgbClr val="000000"/>
              </a:solidFill>
              <a:effectLst/>
              <a:latin typeface="Comic Sans MS" panose="030F0702030302020204" pitchFamily="66" charset="0"/>
            </a:endParaRPr>
          </a:p>
          <a:p>
            <a:pPr lvl="1">
              <a:lnSpc>
                <a:spcPct val="85000"/>
              </a:lnSpc>
              <a:buFontTx/>
              <a:buNone/>
            </a:pPr>
            <a:r>
              <a:rPr lang="en-AU" altLang="en-US" b="0" kern="0" dirty="0" smtClean="0"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Hardware</a:t>
            </a:r>
          </a:p>
          <a:p>
            <a:pPr lvl="1" algn="ctr">
              <a:lnSpc>
                <a:spcPct val="85000"/>
              </a:lnSpc>
              <a:buFontTx/>
              <a:buNone/>
            </a:pPr>
            <a:r>
              <a:rPr lang="en-AU" altLang="en-US" sz="2000" b="0" kern="0" dirty="0" smtClean="0"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Active vs passive</a:t>
            </a:r>
          </a:p>
          <a:p>
            <a:pPr lvl="1" algn="ctr">
              <a:lnSpc>
                <a:spcPct val="85000"/>
              </a:lnSpc>
              <a:buFontTx/>
              <a:buNone/>
            </a:pPr>
            <a:r>
              <a:rPr lang="en-AU" altLang="en-US" b="0" kern="0" dirty="0" smtClean="0"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Mutual </a:t>
            </a:r>
            <a:r>
              <a:rPr lang="en-AU" altLang="en-US" b="0" kern="0" dirty="0" err="1" smtClean="0"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couplng</a:t>
            </a:r>
            <a:endParaRPr lang="en-AU" altLang="en-US" b="0" kern="0" dirty="0" smtClean="0">
              <a:solidFill>
                <a:srgbClr val="000000"/>
              </a:solidFill>
              <a:effectLst/>
              <a:latin typeface="Comic Sans MS" panose="030F0702030302020204" pitchFamily="66" charset="0"/>
            </a:endParaRPr>
          </a:p>
          <a:p>
            <a:pPr lvl="1" algn="ctr">
              <a:lnSpc>
                <a:spcPct val="85000"/>
              </a:lnSpc>
              <a:buFontTx/>
              <a:buNone/>
            </a:pPr>
            <a:r>
              <a:rPr lang="en-AU" altLang="en-US" sz="2000" b="0" kern="0" dirty="0" smtClean="0"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Calibration</a:t>
            </a:r>
            <a:endParaRPr lang="en-AU" altLang="en-US" sz="2000" b="0" kern="0" dirty="0">
              <a:solidFill>
                <a:srgbClr val="000000"/>
              </a:solidFill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4569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B0297-1EC4-4CC1-9C66-86A9F916CF46}" type="slidenum">
              <a:rPr lang="en-AU" altLang="en-US"/>
              <a:pPr/>
              <a:t>10</a:t>
            </a:fld>
            <a:endParaRPr lang="en-AU" altLang="en-US"/>
          </a:p>
        </p:txBody>
      </p:sp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4421188" cy="652462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latin typeface="Comic Sans MS" pitchFamily="66" charset="0"/>
              </a:rPr>
              <a:t>Picket fence Effect II</a:t>
            </a:r>
          </a:p>
        </p:txBody>
      </p:sp>
      <p:sp>
        <p:nvSpPr>
          <p:cNvPr id="339971" name="Rectangle 3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39972" name="Rectangle 4"/>
          <p:cNvSpPr>
            <a:spLocks noChangeArrowheads="1"/>
          </p:cNvSpPr>
          <p:nvPr/>
        </p:nvSpPr>
        <p:spPr bwMode="auto">
          <a:xfrm>
            <a:off x="0" y="1255713"/>
            <a:ext cx="4878388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Uniform linear array of 16 receiver</a:t>
            </a: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</a:rPr>
              <a:t>s</a:t>
            </a:r>
            <a:endParaRPr kumimoji="0" lang="en-AU" altLang="en-US" sz="1400" b="0" dirty="0">
              <a:solidFill>
                <a:schemeClr val="bg2"/>
              </a:solidFill>
              <a:effectLst/>
              <a:latin typeface="Comic Sans MS" pitchFamily="66" charset="0"/>
            </a:endParaRPr>
          </a:p>
        </p:txBody>
      </p:sp>
      <p:sp>
        <p:nvSpPr>
          <p:cNvPr id="339974" name="Rectangle 6"/>
          <p:cNvSpPr>
            <a:spLocks noChangeArrowheads="1"/>
          </p:cNvSpPr>
          <p:nvPr/>
        </p:nvSpPr>
        <p:spPr bwMode="auto">
          <a:xfrm>
            <a:off x="0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39975" name="Object 7"/>
          <p:cNvGraphicFramePr>
            <a:graphicFrameLocks noChangeAspect="1"/>
          </p:cNvGraphicFramePr>
          <p:nvPr/>
        </p:nvGraphicFramePr>
        <p:xfrm>
          <a:off x="4878388" y="1255713"/>
          <a:ext cx="1116012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986" name="Equation" r:id="rId3" imgW="748975" imgH="304668" progId="Equation.3">
                  <p:embed/>
                </p:oleObj>
              </mc:Choice>
              <mc:Fallback>
                <p:oleObj name="Equation" r:id="rId3" imgW="748975" imgH="304668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8388" y="1255713"/>
                        <a:ext cx="1116012" cy="450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39976" name="Picture 8" descr="OverLapBP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790700"/>
            <a:ext cx="5524500" cy="432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9977" name="Line 9"/>
          <p:cNvSpPr>
            <a:spLocks noChangeShapeType="1"/>
          </p:cNvSpPr>
          <p:nvPr/>
        </p:nvSpPr>
        <p:spPr bwMode="auto">
          <a:xfrm flipH="1">
            <a:off x="4584700" y="1260475"/>
            <a:ext cx="2590800" cy="106045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39978" name="Rectangle 10"/>
          <p:cNvSpPr>
            <a:spLocks noChangeArrowheads="1"/>
          </p:cNvSpPr>
          <p:nvPr/>
        </p:nvSpPr>
        <p:spPr bwMode="auto">
          <a:xfrm>
            <a:off x="6878638" y="387350"/>
            <a:ext cx="1820862" cy="107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3.9 dB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scalloping loss</a:t>
            </a:r>
            <a:endParaRPr kumimoji="0" lang="en-AU" altLang="en-US" sz="1400" b="0" dirty="0">
              <a:solidFill>
                <a:schemeClr val="bg2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A5236-8B40-4B9F-B44D-4584B491C666}" type="slidenum">
              <a:rPr lang="en-AU" altLang="en-US"/>
              <a:pPr/>
              <a:t>11</a:t>
            </a:fld>
            <a:endParaRPr lang="en-AU" altLang="en-US"/>
          </a:p>
        </p:txBody>
      </p:sp>
      <p:pic>
        <p:nvPicPr>
          <p:cNvPr id="341002" name="Picture 10" descr="OverLapBPRedu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" y="1995488"/>
            <a:ext cx="4929188" cy="386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09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4127500" cy="652462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latin typeface="Comic Sans MS" pitchFamily="66" charset="0"/>
              </a:rPr>
              <a:t>Redundant Beams  </a:t>
            </a:r>
          </a:p>
        </p:txBody>
      </p:sp>
      <p:sp>
        <p:nvSpPr>
          <p:cNvPr id="340995" name="Rectangle 3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40996" name="Rectangle 4"/>
          <p:cNvSpPr>
            <a:spLocks noChangeArrowheads="1"/>
          </p:cNvSpPr>
          <p:nvPr/>
        </p:nvSpPr>
        <p:spPr bwMode="auto">
          <a:xfrm>
            <a:off x="450850" y="987425"/>
            <a:ext cx="4133850" cy="80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>
                <a:solidFill>
                  <a:schemeClr val="bg2"/>
                </a:solidFill>
                <a:effectLst/>
                <a:latin typeface="Times" pitchFamily="18" charset="0"/>
                <a:cs typeface="Times New Roman" pitchFamily="18" charset="0"/>
              </a:rPr>
              <a:t>Uniform linear array of 16 receiver</a:t>
            </a:r>
            <a:r>
              <a:rPr kumimoji="0" lang="en-AU" altLang="en-US" sz="2000">
                <a:solidFill>
                  <a:schemeClr val="bg2"/>
                </a:solidFill>
                <a:effectLst/>
              </a:rPr>
              <a:t>s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>
                <a:solidFill>
                  <a:schemeClr val="bg2"/>
                </a:solidFill>
                <a:effectLst/>
              </a:rPr>
              <a:t>16 beams</a:t>
            </a:r>
            <a:endParaRPr kumimoji="0" lang="en-AU" altLang="en-US" sz="1400">
              <a:solidFill>
                <a:schemeClr val="bg2"/>
              </a:solidFill>
              <a:effectLst/>
            </a:endParaRPr>
          </a:p>
        </p:txBody>
      </p:sp>
      <p:graphicFrame>
        <p:nvGraphicFramePr>
          <p:cNvPr id="340999" name="Object 7"/>
          <p:cNvGraphicFramePr>
            <a:graphicFrameLocks noChangeAspect="1"/>
          </p:cNvGraphicFramePr>
          <p:nvPr/>
        </p:nvGraphicFramePr>
        <p:xfrm>
          <a:off x="4933950" y="1255713"/>
          <a:ext cx="1003300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010" name="Equation" r:id="rId4" imgW="672808" imgH="304668" progId="Equation.3">
                  <p:embed/>
                </p:oleObj>
              </mc:Choice>
              <mc:Fallback>
                <p:oleObj name="Equation" r:id="rId4" imgW="672808" imgH="304668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3950" y="1255713"/>
                        <a:ext cx="1003300" cy="450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1000" name="Line 8"/>
          <p:cNvSpPr>
            <a:spLocks noChangeShapeType="1"/>
          </p:cNvSpPr>
          <p:nvPr/>
        </p:nvSpPr>
        <p:spPr bwMode="auto">
          <a:xfrm flipH="1">
            <a:off x="4933950" y="1255713"/>
            <a:ext cx="2012950" cy="92868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41001" name="Rectangle 9"/>
          <p:cNvSpPr>
            <a:spLocks noChangeArrowheads="1"/>
          </p:cNvSpPr>
          <p:nvPr/>
        </p:nvSpPr>
        <p:spPr bwMode="auto">
          <a:xfrm>
            <a:off x="7145338" y="274638"/>
            <a:ext cx="1820862" cy="107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>
                <a:solidFill>
                  <a:schemeClr val="bg2"/>
                </a:solidFill>
                <a:effectLst/>
                <a:latin typeface="Times" pitchFamily="18" charset="0"/>
                <a:cs typeface="Times New Roman" pitchFamily="18" charset="0"/>
              </a:rPr>
              <a:t>1.1 dB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>
                <a:solidFill>
                  <a:schemeClr val="bg2"/>
                </a:solidFill>
                <a:effectLst/>
                <a:latin typeface="Times" pitchFamily="18" charset="0"/>
                <a:cs typeface="Times New Roman" pitchFamily="18" charset="0"/>
              </a:rPr>
              <a:t>scalloping loss</a:t>
            </a:r>
            <a:endParaRPr kumimoji="0" lang="en-AU" altLang="en-US" sz="1400">
              <a:solidFill>
                <a:schemeClr val="bg2"/>
              </a:solidFill>
              <a:effectLst/>
            </a:endParaRP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863AD-B37B-4211-8155-4BB0A4C2BE2B}" type="slidenum">
              <a:rPr lang="en-AU" altLang="en-US"/>
              <a:pPr/>
              <a:t>12</a:t>
            </a:fld>
            <a:endParaRPr lang="en-AU" altLang="en-US"/>
          </a:p>
        </p:txBody>
      </p:sp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3200400" cy="652462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latin typeface="Comic Sans MS" pitchFamily="66" charset="0"/>
              </a:rPr>
              <a:t>Circular Array</a:t>
            </a:r>
          </a:p>
        </p:txBody>
      </p:sp>
      <p:graphicFrame>
        <p:nvGraphicFramePr>
          <p:cNvPr id="347139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2089150" y="5375275"/>
          <a:ext cx="927100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164" name="Equation" r:id="rId3" imgW="596641" imgH="304668" progId="Equation.3">
                  <p:embed/>
                </p:oleObj>
              </mc:Choice>
              <mc:Fallback>
                <p:oleObj name="Equation" r:id="rId3" imgW="596641" imgH="304668" progId="Equation.3">
                  <p:embed/>
                  <p:pic>
                    <p:nvPicPr>
                      <p:cNvPr id="0" name="Picture 2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9150" y="5375275"/>
                        <a:ext cx="927100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7140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47141" name="Rectangle 5"/>
          <p:cNvSpPr>
            <a:spLocks noChangeArrowheads="1"/>
          </p:cNvSpPr>
          <p:nvPr/>
        </p:nvSpPr>
        <p:spPr bwMode="auto">
          <a:xfrm>
            <a:off x="4622800" y="392113"/>
            <a:ext cx="3746500" cy="1382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>
                <a:solidFill>
                  <a:schemeClr val="bg2"/>
                </a:solidFill>
                <a:effectLst/>
                <a:latin typeface="Times" pitchFamily="18" charset="0"/>
                <a:cs typeface="Times New Roman" pitchFamily="18" charset="0"/>
              </a:rPr>
              <a:t>10 element ring array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>
                <a:solidFill>
                  <a:schemeClr val="bg2"/>
                </a:solidFill>
                <a:effectLst/>
                <a:latin typeface="Times" pitchFamily="18" charset="0"/>
                <a:cs typeface="Times New Roman" pitchFamily="18" charset="0"/>
              </a:rPr>
              <a:t>d : spacing between adjacent receivers</a:t>
            </a:r>
            <a:endParaRPr kumimoji="0" lang="en-AU" altLang="en-US" sz="1400">
              <a:solidFill>
                <a:schemeClr val="bg2"/>
              </a:solidFill>
              <a:effectLst/>
            </a:endParaRPr>
          </a:p>
        </p:txBody>
      </p:sp>
      <p:pic>
        <p:nvPicPr>
          <p:cNvPr id="347144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4825"/>
            <a:ext cx="4419600" cy="332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7145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800" y="1816100"/>
            <a:ext cx="4521200" cy="338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7147" name="Rectangle 1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47148" name="Object 12"/>
          <p:cNvGraphicFramePr>
            <a:graphicFrameLocks noGrp="1" noChangeAspect="1"/>
          </p:cNvGraphicFramePr>
          <p:nvPr>
            <p:ph sz="half" idx="2"/>
          </p:nvPr>
        </p:nvGraphicFramePr>
        <p:xfrm>
          <a:off x="5840413" y="5375275"/>
          <a:ext cx="993775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165" name="Equation" r:id="rId7" imgW="672808" imgH="304668" progId="Equation.3">
                  <p:embed/>
                </p:oleObj>
              </mc:Choice>
              <mc:Fallback>
                <p:oleObj name="Equation" r:id="rId7" imgW="672808" imgH="304668" progId="Equation.3">
                  <p:embed/>
                  <p:pic>
                    <p:nvPicPr>
                      <p:cNvPr id="0" name="Picture 2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0413" y="5375275"/>
                        <a:ext cx="993775" cy="449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A4449-5E87-45C6-87A8-D5A8C2CE1E59}" type="slidenum">
              <a:rPr lang="en-AU" altLang="en-US"/>
              <a:pPr/>
              <a:t>13</a:t>
            </a:fld>
            <a:endParaRPr lang="en-AU" altLang="en-US"/>
          </a:p>
        </p:txBody>
      </p:sp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3209925" cy="585787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latin typeface="Comic Sans MS" pitchFamily="66" charset="0"/>
              </a:rPr>
              <a:t>Array Symmetry</a:t>
            </a: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altLang="en-US" b="0" dirty="0">
                <a:latin typeface="Comic Sans MS" pitchFamily="66" charset="0"/>
              </a:rPr>
              <a:t>Symmetry gives rise to ambiguities </a:t>
            </a:r>
          </a:p>
          <a:p>
            <a:pPr>
              <a:buFont typeface="Wingdings" pitchFamily="2" charset="2"/>
              <a:buNone/>
            </a:pPr>
            <a:r>
              <a:rPr lang="en-AU" altLang="en-US" b="0" dirty="0">
                <a:latin typeface="Comic Sans MS" pitchFamily="66" charset="0"/>
              </a:rPr>
              <a:t>	Simple example of linear array – arrival from a cone of angles</a:t>
            </a:r>
          </a:p>
          <a:p>
            <a:pPr>
              <a:buFont typeface="Wingdings" pitchFamily="2" charset="2"/>
              <a:buNone/>
            </a:pPr>
            <a:r>
              <a:rPr lang="en-AU" altLang="en-US" b="0" dirty="0">
                <a:latin typeface="Comic Sans MS" pitchFamily="66" charset="0"/>
              </a:rPr>
              <a:t>	Practical effect  </a:t>
            </a:r>
          </a:p>
          <a:p>
            <a:pPr>
              <a:buFont typeface="Wingdings" pitchFamily="2" charset="2"/>
              <a:buNone/>
            </a:pPr>
            <a:endParaRPr lang="en-AU" altLang="en-US" dirty="0"/>
          </a:p>
        </p:txBody>
      </p:sp>
      <p:pic>
        <p:nvPicPr>
          <p:cNvPr id="288773" name="Picture 5" descr="ConicalBeamPattern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2276475"/>
            <a:ext cx="5040313" cy="356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70176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030538" y="6432550"/>
            <a:ext cx="3081337" cy="28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23DA5F80-E20D-4C83-BCD2-3901729282C1}" type="slidenum">
              <a:rPr lang="en-AU" altLang="en-US" sz="1400">
                <a:solidFill>
                  <a:srgbClr val="003399"/>
                </a:solidFill>
                <a:latin typeface="Arial" pitchFamily="34" charset="0"/>
              </a:rPr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14</a:t>
            </a:fld>
            <a:endParaRPr lang="en-AU" altLang="en-US" sz="140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201225" y="260648"/>
            <a:ext cx="5105400" cy="914400"/>
          </a:xfrm>
        </p:spPr>
        <p:txBody>
          <a:bodyPr/>
          <a:lstStyle/>
          <a:p>
            <a:r>
              <a:rPr lang="en-AU" altLang="en-US" dirty="0" smtClean="0">
                <a:latin typeface="Comic Sans MS" pitchFamily="66" charset="0"/>
              </a:rPr>
              <a:t>Array shading</a:t>
            </a:r>
          </a:p>
        </p:txBody>
      </p:sp>
      <p:sp>
        <p:nvSpPr>
          <p:cNvPr id="33796" name="Rectangle 3"/>
          <p:cNvSpPr>
            <a:spLocks noChangeArrowheads="1"/>
          </p:cNvSpPr>
          <p:nvPr/>
        </p:nvSpPr>
        <p:spPr bwMode="auto">
          <a:xfrm>
            <a:off x="201613" y="1654146"/>
            <a:ext cx="25955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kumimoji="1" lang="en-AU" altLang="en-US" sz="2000" b="0" dirty="0" err="1">
                <a:solidFill>
                  <a:schemeClr val="bg2"/>
                </a:solidFill>
                <a:latin typeface="Comic Sans MS" pitchFamily="66" charset="0"/>
              </a:rPr>
              <a:t>Chebyshev</a:t>
            </a:r>
            <a:r>
              <a:rPr kumimoji="1" lang="en-AU" altLang="en-US" sz="2000" b="0" dirty="0">
                <a:solidFill>
                  <a:schemeClr val="bg2"/>
                </a:solidFill>
                <a:latin typeface="Comic Sans MS" pitchFamily="66" charset="0"/>
              </a:rPr>
              <a:t> weights</a:t>
            </a:r>
            <a:r>
              <a:rPr kumimoji="1" lang="en-AU" altLang="en-US" sz="1800" b="0" dirty="0">
                <a:latin typeface="Comic Sans MS" pitchFamily="66" charset="0"/>
              </a:rPr>
              <a:t> </a:t>
            </a:r>
            <a:endParaRPr kumimoji="1" lang="en-AU" altLang="en-US" b="0" dirty="0">
              <a:latin typeface="Comic Sans MS" pitchFamily="66" charset="0"/>
            </a:endParaRPr>
          </a:p>
        </p:txBody>
      </p:sp>
      <p:graphicFrame>
        <p:nvGraphicFramePr>
          <p:cNvPr id="33797" name="Object 4"/>
          <p:cNvGraphicFramePr>
            <a:graphicFrameLocks noChangeAspect="1"/>
          </p:cNvGraphicFramePr>
          <p:nvPr/>
        </p:nvGraphicFramePr>
        <p:xfrm>
          <a:off x="3856038" y="1454150"/>
          <a:ext cx="4938712" cy="3878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174" name="Document" r:id="rId4" imgW="3542252" imgH="2782030" progId="Word.Document.8">
                  <p:embed/>
                </p:oleObj>
              </mc:Choice>
              <mc:Fallback>
                <p:oleObj name="Document" r:id="rId4" imgW="3542252" imgH="2782030" progId="Word.Document.8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6038" y="1454150"/>
                        <a:ext cx="4938712" cy="3878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8" name="Object 5"/>
          <p:cNvGraphicFramePr>
            <a:graphicFrameLocks noChangeAspect="1"/>
          </p:cNvGraphicFramePr>
          <p:nvPr/>
        </p:nvGraphicFramePr>
        <p:xfrm>
          <a:off x="382588" y="2384425"/>
          <a:ext cx="3262312" cy="225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175" name="Document" r:id="rId7" imgW="3428172" imgH="2368198" progId="Word.Document.8">
                  <p:embed/>
                </p:oleObj>
              </mc:Choice>
              <mc:Fallback>
                <p:oleObj name="Document" r:id="rId7" imgW="3428172" imgH="2368198" progId="Word.Document.8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588" y="2384425"/>
                        <a:ext cx="3262312" cy="2254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73402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896D9-8F5D-45E3-B930-90071BA4158D}" type="slidenum">
              <a:rPr lang="en-AU" altLang="en-US"/>
              <a:pPr/>
              <a:t>15</a:t>
            </a:fld>
            <a:endParaRPr lang="en-AU" altLang="en-US"/>
          </a:p>
        </p:txBody>
      </p:sp>
      <p:sp>
        <p:nvSpPr>
          <p:cNvPr id="342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2044700" cy="652462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latin typeface="Comic Sans MS" pitchFamily="66" charset="0"/>
              </a:rPr>
              <a:t>Shading</a:t>
            </a:r>
          </a:p>
        </p:txBody>
      </p:sp>
      <p:graphicFrame>
        <p:nvGraphicFramePr>
          <p:cNvPr id="342019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3168650" y="454025"/>
          <a:ext cx="927100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036" name="Equation" r:id="rId3" imgW="596641" imgH="304668" progId="Equation.3">
                  <p:embed/>
                </p:oleObj>
              </mc:Choice>
              <mc:Fallback>
                <p:oleObj name="Equation" r:id="rId3" imgW="596641" imgH="304668" progId="Equation.3">
                  <p:embed/>
                  <p:pic>
                    <p:nvPicPr>
                      <p:cNvPr id="0" name="Picture 1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8650" y="454025"/>
                        <a:ext cx="927100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2020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42021" name="Rectangle 5"/>
          <p:cNvSpPr>
            <a:spLocks noChangeArrowheads="1"/>
          </p:cNvSpPr>
          <p:nvPr/>
        </p:nvSpPr>
        <p:spPr bwMode="auto">
          <a:xfrm>
            <a:off x="457200" y="1254125"/>
            <a:ext cx="2711450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 err="1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Chebyshev</a:t>
            </a: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 (-40dB)</a:t>
            </a:r>
            <a:endParaRPr kumimoji="0" lang="en-AU" altLang="en-US" sz="1400" b="0" dirty="0">
              <a:solidFill>
                <a:schemeClr val="bg2"/>
              </a:solidFill>
              <a:effectLst/>
              <a:latin typeface="Comic Sans MS" pitchFamily="66" charset="0"/>
            </a:endParaRPr>
          </a:p>
        </p:txBody>
      </p:sp>
      <p:pic>
        <p:nvPicPr>
          <p:cNvPr id="342027" name="Picture 11" descr="OverLapBPCheby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90700"/>
            <a:ext cx="5295900" cy="414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2028" name="Rectangle 12"/>
          <p:cNvSpPr>
            <a:spLocks noChangeArrowheads="1"/>
          </p:cNvSpPr>
          <p:nvPr/>
        </p:nvSpPr>
        <p:spPr bwMode="auto">
          <a:xfrm>
            <a:off x="4863936" y="927100"/>
            <a:ext cx="3951452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Depends on shading scheme</a:t>
            </a:r>
            <a:endParaRPr kumimoji="0" lang="en-AU" altLang="en-US" sz="1400" b="0" dirty="0">
              <a:solidFill>
                <a:schemeClr val="bg2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516D1-F5A2-4B9C-BD76-2CA67D41B01E}" type="slidenum">
              <a:rPr lang="en-AU" altLang="en-US"/>
              <a:pPr/>
              <a:t>16</a:t>
            </a:fld>
            <a:endParaRPr lang="en-AU" altLang="en-US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3424238" cy="7620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  <a:latin typeface="Comic Sans MS" panose="030F0702030302020204" pitchFamily="66" charset="0"/>
              </a:rPr>
              <a:t>Shading Schemes</a:t>
            </a:r>
          </a:p>
        </p:txBody>
      </p:sp>
      <p:sp>
        <p:nvSpPr>
          <p:cNvPr id="284675" name="Rectangle 3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84676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84678" name="Rectangle 6"/>
          <p:cNvSpPr>
            <a:spLocks noChangeArrowheads="1"/>
          </p:cNvSpPr>
          <p:nvPr/>
        </p:nvSpPr>
        <p:spPr bwMode="auto">
          <a:xfrm>
            <a:off x="523875" y="1320800"/>
            <a:ext cx="8151813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Boxcar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Blackman-Harris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Gauss 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 dirty="0" err="1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Hanning</a:t>
            </a:r>
            <a:endParaRPr kumimoji="0" lang="en-AU" altLang="en-US" sz="2000" b="1" dirty="0">
              <a:solidFill>
                <a:schemeClr val="bg2"/>
              </a:solidFill>
              <a:effectLst/>
              <a:latin typeface="Comic Sans MS" panose="030F0702030302020204" pitchFamily="66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Hamming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Kaiser 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Triangular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 dirty="0" err="1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Chebyshev</a:t>
            </a:r>
            <a:endParaRPr kumimoji="0" lang="en-AU" altLang="en-US" sz="2000" b="1" dirty="0">
              <a:solidFill>
                <a:schemeClr val="bg2"/>
              </a:solidFill>
              <a:effectLst/>
              <a:latin typeface="Comic Sans MS" panose="030F0702030302020204" pitchFamily="66" charset="0"/>
              <a:cs typeface="Times New Roman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1879" y="1042988"/>
            <a:ext cx="5953509" cy="467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5781321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DE18E-8263-4A56-B40D-336DBBA0E22D}" type="slidenum">
              <a:rPr lang="en-AU" altLang="en-US"/>
              <a:pPr/>
              <a:t>17</a:t>
            </a:fld>
            <a:endParaRPr lang="en-AU" altLang="en-US"/>
          </a:p>
        </p:txBody>
      </p:sp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6584950" cy="7620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  <a:latin typeface="Comic Sans MS" panose="030F0702030302020204" pitchFamily="66" charset="0"/>
              </a:rPr>
              <a:t>Shading Some Key Points</a:t>
            </a:r>
          </a:p>
        </p:txBody>
      </p:sp>
      <p:sp>
        <p:nvSpPr>
          <p:cNvPr id="294915" name="Rectangle 3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94916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94917" name="Rectangle 5"/>
          <p:cNvSpPr>
            <a:spLocks noChangeArrowheads="1"/>
          </p:cNvSpPr>
          <p:nvPr/>
        </p:nvSpPr>
        <p:spPr bwMode="auto">
          <a:xfrm>
            <a:off x="523875" y="1320800"/>
            <a:ext cx="8151813" cy="369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Real weights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Generally tapered towards ends of the array.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 err="1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Tradeoff</a:t>
            </a: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	Resolution vs </a:t>
            </a:r>
            <a:r>
              <a:rPr kumimoji="0" lang="en-AU" altLang="en-US" sz="2000" b="0" dirty="0" err="1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sidelobe</a:t>
            </a: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 level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Effect of amplitude shading is independent of the beam steering direction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Numerical issues – finite precision arithmetic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Sensitive to failed receivers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Readily computed using standard packages – but beware !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 dirty="0">
                <a:solidFill>
                  <a:schemeClr val="bg2"/>
                </a:solidFill>
                <a:latin typeface="Times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endParaRPr kumimoji="0" lang="en-AU" altLang="en-US" sz="2000" b="1" dirty="0">
              <a:solidFill>
                <a:schemeClr val="bg2"/>
              </a:solidFill>
              <a:latin typeface="Times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396742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10344-9547-4D6D-9100-4FEC196B110C}" type="slidenum">
              <a:rPr lang="en-AU" altLang="en-US"/>
              <a:pPr/>
              <a:t>18</a:t>
            </a:fld>
            <a:endParaRPr lang="en-AU" altLang="en-US"/>
          </a:p>
        </p:txBody>
      </p:sp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3609975" cy="7064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latin typeface="Comic Sans MS" pitchFamily="66" charset="0"/>
              </a:rPr>
              <a:t>Failed Receiver</a:t>
            </a:r>
          </a:p>
        </p:txBody>
      </p:sp>
      <p:pic>
        <p:nvPicPr>
          <p:cNvPr id="295940" name="Picture 4" descr="BPChebFailRx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050" y="952500"/>
            <a:ext cx="6311900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2339177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E9B512-7414-46BE-B1D7-E59AF07D9B0C}" type="slidenum">
              <a:rPr lang="en-AU" altLang="en-US"/>
              <a:pPr/>
              <a:t>19</a:t>
            </a:fld>
            <a:endParaRPr lang="en-AU" altLang="en-US"/>
          </a:p>
        </p:txBody>
      </p:sp>
      <p:sp>
        <p:nvSpPr>
          <p:cNvPr id="3000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6900863" cy="4905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  <a:latin typeface="Comic Sans MS" panose="030F0702030302020204" pitchFamily="66" charset="0"/>
              </a:rPr>
              <a:t>Failed Receiver – Shading Summary</a:t>
            </a:r>
          </a:p>
        </p:txBody>
      </p:sp>
      <p:sp>
        <p:nvSpPr>
          <p:cNvPr id="300036" name="Rectangle 4"/>
          <p:cNvSpPr>
            <a:spLocks noChangeArrowheads="1"/>
          </p:cNvSpPr>
          <p:nvPr/>
        </p:nvSpPr>
        <p:spPr bwMode="auto">
          <a:xfrm>
            <a:off x="457200" y="1050925"/>
            <a:ext cx="7400925" cy="504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Subtraction and addition of large numbers 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=&gt; sensitivity to errors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Lower </a:t>
            </a:r>
            <a:r>
              <a:rPr kumimoji="0" lang="en-AU" altLang="en-US" sz="2000" b="0" dirty="0" err="1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sidelobes</a:t>
            </a: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=&gt; greater sensitivity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Maximum </a:t>
            </a:r>
            <a:r>
              <a:rPr kumimoji="0" lang="en-AU" altLang="en-US" sz="2000" b="0" dirty="0" err="1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sidelobe</a:t>
            </a: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 error 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vs # failed </a:t>
            </a:r>
            <a:r>
              <a:rPr kumimoji="0" lang="en-AU" altLang="en-US" sz="2000" b="0" dirty="0" err="1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rxs</a:t>
            </a:r>
            <a:endParaRPr kumimoji="0" lang="en-AU" altLang="en-US" sz="2000" b="0" dirty="0">
              <a:solidFill>
                <a:schemeClr val="bg2"/>
              </a:solidFill>
              <a:effectLst/>
              <a:latin typeface="Comic Sans MS" panose="030F0702030302020204" pitchFamily="66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Failed </a:t>
            </a:r>
            <a:r>
              <a:rPr kumimoji="0" lang="en-AU" altLang="en-US" sz="2000" b="0" dirty="0" err="1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rxs</a:t>
            </a: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 averaged over the array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Blackman most sensitive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But tolerates 1 failure 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Unshaded least sensitive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endParaRPr kumimoji="0" lang="en-AU" altLang="en-US" sz="2000" b="1" dirty="0">
              <a:solidFill>
                <a:schemeClr val="bg2"/>
              </a:solidFill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After ~3 failures all approach conventional</a:t>
            </a:r>
          </a:p>
        </p:txBody>
      </p:sp>
      <p:pic>
        <p:nvPicPr>
          <p:cNvPr id="300037" name="Picture 5" descr="Shading failed h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138" y="1557338"/>
            <a:ext cx="4741862" cy="427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6976838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1DDCB-D1C5-4B49-97DE-2E57D99153A8}" type="slidenum">
              <a:rPr lang="en-AU" altLang="en-US"/>
              <a:pPr/>
              <a:t>2</a:t>
            </a:fld>
            <a:endParaRPr lang="en-AU" altLang="en-US"/>
          </a:p>
        </p:txBody>
      </p:sp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3422650" cy="728662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  <a:latin typeface="Comic Sans MS" panose="030F0702030302020204" pitchFamily="66" charset="0"/>
              </a:rPr>
              <a:t>Multiple Beams</a:t>
            </a:r>
          </a:p>
        </p:txBody>
      </p:sp>
      <p:sp>
        <p:nvSpPr>
          <p:cNvPr id="288771" name="Rectangle 3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88772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88774" name="Rectangle 6"/>
          <p:cNvSpPr>
            <a:spLocks noChangeArrowheads="1"/>
          </p:cNvSpPr>
          <p:nvPr/>
        </p:nvSpPr>
        <p:spPr bwMode="auto">
          <a:xfrm>
            <a:off x="358775" y="1168400"/>
            <a:ext cx="5445125" cy="5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Usually steered electronically or numerically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Sequential scanning to cover some 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field of view :</a:t>
            </a: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loss in detection performance</a:t>
            </a: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greater stress on trackers</a:t>
            </a:r>
          </a:p>
          <a:p>
            <a:endParaRPr kumimoji="0" lang="en-AU" altLang="en-US" sz="2000" b="0" dirty="0">
              <a:solidFill>
                <a:schemeClr val="bg2"/>
              </a:solidFill>
              <a:effectLst/>
              <a:latin typeface="Comic Sans MS" panose="030F0702030302020204" pitchFamily="66" charset="0"/>
            </a:endParaRPr>
          </a:p>
          <a:p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</a:rPr>
              <a:t>Simultaneous form beams in all </a:t>
            </a:r>
          </a:p>
          <a:p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</a:rPr>
              <a:t>chosen directions :</a:t>
            </a: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</a:rPr>
              <a:t>number of receivers may be large</a:t>
            </a: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</a:rPr>
              <a:t>bandwidth of signal may be large</a:t>
            </a: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</a:rPr>
              <a:t>number of independent beams may be large</a:t>
            </a:r>
          </a:p>
        </p:txBody>
      </p:sp>
      <p:pic>
        <p:nvPicPr>
          <p:cNvPr id="288778" name="Picture 10" descr="MultiplePlaneWaveArrival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69528" y="1767769"/>
            <a:ext cx="2992582" cy="30176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358063" y="6437313"/>
            <a:ext cx="1457325" cy="27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63E98F1C-D97A-461C-AB99-09C62A03C496}" type="slidenum">
              <a:rPr lang="en-AU" altLang="en-US" sz="1400">
                <a:solidFill>
                  <a:srgbClr val="003399"/>
                </a:solidFill>
                <a:latin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20</a:t>
            </a:fld>
            <a:endParaRPr lang="en-AU" altLang="en-US" sz="1400">
              <a:solidFill>
                <a:srgbClr val="003399"/>
              </a:solidFill>
              <a:latin typeface="Arial" pitchFamily="34" charset="0"/>
            </a:endParaRPr>
          </a:p>
        </p:txBody>
      </p:sp>
      <p:graphicFrame>
        <p:nvGraphicFramePr>
          <p:cNvPr id="22531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3419475" y="1628775"/>
          <a:ext cx="5545138" cy="474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192" name="Document" r:id="rId4" imgW="4572000" imgH="3916680" progId="Word.Document.8">
                  <p:embed/>
                </p:oleObj>
              </mc:Choice>
              <mc:Fallback>
                <p:oleObj name="Document" r:id="rId4" imgW="4572000" imgH="3916680" progId="Word.Document.8">
                  <p:embed/>
                  <p:pic>
                    <p:nvPicPr>
                      <p:cNvPr id="0" name="Picture 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1628775"/>
                        <a:ext cx="5545138" cy="474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2" name="Rectangle 3"/>
          <p:cNvSpPr>
            <a:spLocks noGrp="1" noChangeArrowheads="1"/>
          </p:cNvSpPr>
          <p:nvPr>
            <p:ph type="title"/>
          </p:nvPr>
        </p:nvSpPr>
        <p:spPr>
          <a:xfrm>
            <a:off x="219075" y="252413"/>
            <a:ext cx="4899025" cy="374650"/>
          </a:xfrm>
        </p:spPr>
        <p:txBody>
          <a:bodyPr/>
          <a:lstStyle/>
          <a:p>
            <a:r>
              <a:rPr lang="en-AU" altLang="en-US" dirty="0" smtClean="0">
                <a:effectLst/>
                <a:latin typeface="Comic Sans MS" panose="030F0702030302020204" pitchFamily="66" charset="0"/>
              </a:rPr>
              <a:t>Shading : Phase Errors</a:t>
            </a:r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AU" altLang="en-US" sz="24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534" name="Rectangle 5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AU" altLang="en-US" sz="24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535" name="Rectangle 6"/>
          <p:cNvSpPr>
            <a:spLocks noChangeArrowheads="1"/>
          </p:cNvSpPr>
          <p:nvPr/>
        </p:nvSpPr>
        <p:spPr bwMode="auto">
          <a:xfrm>
            <a:off x="457200" y="1050925"/>
            <a:ext cx="7400925" cy="403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lnSpc>
                <a:spcPct val="95000"/>
              </a:lnSpc>
              <a:spcBef>
                <a:spcPct val="50000"/>
              </a:spcBef>
              <a:buFont typeface="Wingdings" pitchFamily="2" charset="2"/>
              <a:buChar char="§"/>
              <a:defRPr sz="2800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50000"/>
              </a:spcBef>
              <a:buChar char="–"/>
              <a:defRPr sz="2400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50000"/>
              </a:spcBef>
              <a:buSzPct val="65000"/>
              <a:buFont typeface="Monotype Sorts" charset="0"/>
              <a:buChar char="w"/>
              <a:defRPr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50000"/>
              </a:spcBef>
              <a:buSzPct val="60000"/>
              <a:buFont typeface="Monotype Sorts" charset="0"/>
              <a:buChar char="n"/>
              <a:defRPr sz="1600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50000"/>
              </a:spcBef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 b="0" dirty="0">
                <a:effectLst/>
              </a:rPr>
              <a:t>Phase errors  -often occurs in analogue electronics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 b="0" dirty="0">
                <a:effectLst/>
                <a:cs typeface="Times New Roman" pitchFamily="18" charset="0"/>
              </a:rPr>
              <a:t>Subtraction and addition of large numbers 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 b="0" dirty="0">
                <a:effectLst/>
                <a:cs typeface="Times New Roman" pitchFamily="18" charset="0"/>
              </a:rPr>
              <a:t>=&gt; sensitivity to errors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 b="0" dirty="0">
                <a:effectLst/>
                <a:cs typeface="Times New Roman" pitchFamily="18" charset="0"/>
              </a:rPr>
              <a:t>Lower </a:t>
            </a:r>
            <a:r>
              <a:rPr lang="en-AU" altLang="en-US" sz="2000" b="0" dirty="0" err="1">
                <a:effectLst/>
                <a:cs typeface="Times New Roman" pitchFamily="18" charset="0"/>
              </a:rPr>
              <a:t>sidelobes</a:t>
            </a:r>
            <a:r>
              <a:rPr lang="en-AU" altLang="en-US" sz="2000" b="0" dirty="0">
                <a:effectLst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 b="0" dirty="0">
                <a:effectLst/>
                <a:cs typeface="Times New Roman" pitchFamily="18" charset="0"/>
              </a:rPr>
              <a:t>=&gt; greater sensitivity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 b="0" dirty="0">
                <a:effectLst/>
                <a:cs typeface="Times New Roman" pitchFamily="18" charset="0"/>
              </a:rPr>
              <a:t>Maximum </a:t>
            </a:r>
            <a:r>
              <a:rPr lang="en-AU" altLang="en-US" sz="2000" b="0" dirty="0" err="1">
                <a:effectLst/>
                <a:cs typeface="Times New Roman" pitchFamily="18" charset="0"/>
              </a:rPr>
              <a:t>sidelobe</a:t>
            </a:r>
            <a:r>
              <a:rPr lang="en-AU" altLang="en-US" sz="2000" b="0" dirty="0">
                <a:effectLst/>
                <a:cs typeface="Times New Roman" pitchFamily="18" charset="0"/>
              </a:rPr>
              <a:t> error 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 b="0" dirty="0">
                <a:effectLst/>
                <a:cs typeface="Times New Roman" pitchFamily="18" charset="0"/>
              </a:rPr>
              <a:t>vs phase error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 b="0" dirty="0">
                <a:effectLst/>
                <a:cs typeface="Times New Roman" pitchFamily="18" charset="0"/>
              </a:rPr>
              <a:t>Blackman most sensitive 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 b="0" dirty="0">
                <a:effectLst/>
                <a:cs typeface="Times New Roman" pitchFamily="18" charset="0"/>
              </a:rPr>
              <a:t>Unshaded least sensitive</a:t>
            </a:r>
          </a:p>
        </p:txBody>
      </p:sp>
    </p:spTree>
    <p:extLst>
      <p:ext uri="{BB962C8B-B14F-4D97-AF65-F5344CB8AC3E}">
        <p14:creationId xmlns:p14="http://schemas.microsoft.com/office/powerpoint/2010/main" val="323238998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23CD14A4-F4F9-4BC1-B019-CF0D65F2577A}" type="slidenum">
              <a:rPr lang="en-AU" altLang="en-US" sz="1400" smtClean="0">
                <a:solidFill>
                  <a:srgbClr val="003399"/>
                </a:solidFill>
              </a:rPr>
              <a:pPr/>
              <a:t>21</a:t>
            </a:fld>
            <a:endParaRPr lang="en-AU" altLang="en-US" sz="1400" smtClean="0">
              <a:solidFill>
                <a:srgbClr val="003399"/>
              </a:solidFill>
            </a:endParaRPr>
          </a:p>
        </p:txBody>
      </p:sp>
      <p:sp>
        <p:nvSpPr>
          <p:cNvPr id="3819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30262"/>
          </a:xfrm>
        </p:spPr>
        <p:txBody>
          <a:bodyPr/>
          <a:lstStyle/>
          <a:p>
            <a:pPr eaLnBrk="1" hangingPunct="1">
              <a:defRPr/>
            </a:pPr>
            <a:r>
              <a:rPr lang="en-AU" dirty="0" smtClean="0">
                <a:latin typeface="Comic Sans MS" pitchFamily="66" charset="0"/>
              </a:rPr>
              <a:t>Wideband Signals and Receivers</a:t>
            </a: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AU" altLang="en-US" b="0" dirty="0" smtClean="0">
                <a:latin typeface="Comic Sans MS" pitchFamily="66" charset="0"/>
              </a:rPr>
              <a:t>Narrowband representation is not directly appropriate</a:t>
            </a:r>
          </a:p>
          <a:p>
            <a:pPr eaLnBrk="1" hangingPunct="1">
              <a:buFont typeface="Wingdings" pitchFamily="2" charset="2"/>
              <a:buNone/>
            </a:pPr>
            <a:endParaRPr lang="en-AU" altLang="en-US" b="0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AU" altLang="en-US" b="0" dirty="0" smtClean="0">
                <a:latin typeface="Comic Sans MS" pitchFamily="66" charset="0"/>
              </a:rPr>
              <a:t>Either </a:t>
            </a:r>
          </a:p>
          <a:p>
            <a:pPr eaLnBrk="1" hangingPunct="1">
              <a:buFont typeface="Wingdings" pitchFamily="2" charset="2"/>
              <a:buNone/>
            </a:pPr>
            <a:endParaRPr lang="en-AU" altLang="en-US" b="0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AU" altLang="en-US" b="0" dirty="0" smtClean="0">
                <a:latin typeface="Comic Sans MS" pitchFamily="66" charset="0"/>
              </a:rPr>
              <a:t>(a) Fourier Transform of each receiver as </a:t>
            </a:r>
            <a:r>
              <a:rPr lang="en-US" altLang="en-US" b="0" i="1" dirty="0" err="1" smtClean="0">
                <a:latin typeface="Comic Sans MS" pitchFamily="66" charset="0"/>
                <a:cs typeface="Times New Roman" pitchFamily="18" charset="0"/>
              </a:rPr>
              <a:t>X</a:t>
            </a:r>
            <a:r>
              <a:rPr lang="en-US" altLang="en-US" b="0" i="1" baseline="-25000" dirty="0" err="1" smtClean="0">
                <a:latin typeface="Comic Sans MS" pitchFamily="66" charset="0"/>
                <a:cs typeface="Times New Roman" pitchFamily="18" charset="0"/>
              </a:rPr>
              <a:t>j</a:t>
            </a:r>
            <a:r>
              <a:rPr lang="en-US" altLang="en-US" b="0" dirty="0" smtClean="0">
                <a:latin typeface="Comic Sans MS" pitchFamily="66" charset="0"/>
                <a:cs typeface="Times New Roman" pitchFamily="18" charset="0"/>
              </a:rPr>
              <a:t>(</a:t>
            </a:r>
            <a:r>
              <a:rPr lang="en-US" altLang="en-US" b="0" i="1" dirty="0" smtClean="0">
                <a:latin typeface="Comic Sans MS" pitchFamily="66" charset="0"/>
                <a:cs typeface="Times New Roman" pitchFamily="18" charset="0"/>
              </a:rPr>
              <a:t>f</a:t>
            </a:r>
            <a:r>
              <a:rPr lang="en-US" altLang="en-US" b="0" dirty="0" smtClean="0">
                <a:latin typeface="Comic Sans MS" pitchFamily="66" charset="0"/>
                <a:cs typeface="Times New Roman" pitchFamily="18" charset="0"/>
              </a:rPr>
              <a:t>) </a:t>
            </a:r>
            <a:endParaRPr lang="en-AU" altLang="en-US" b="0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AU" altLang="en-US" b="0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AU" altLang="en-US" b="0" dirty="0" smtClean="0">
                <a:latin typeface="Comic Sans MS" pitchFamily="66" charset="0"/>
              </a:rPr>
              <a:t>A </a:t>
            </a:r>
            <a:r>
              <a:rPr lang="en-AU" altLang="en-US" b="0" i="1" dirty="0" smtClean="0">
                <a:latin typeface="Comic Sans MS" pitchFamily="66" charset="0"/>
              </a:rPr>
              <a:t>frequency domain </a:t>
            </a:r>
            <a:r>
              <a:rPr lang="en-AU" altLang="en-US" b="0" i="1" dirty="0" err="1" smtClean="0">
                <a:latin typeface="Comic Sans MS" pitchFamily="66" charset="0"/>
              </a:rPr>
              <a:t>beamformer</a:t>
            </a:r>
            <a:r>
              <a:rPr lang="en-AU" altLang="en-US" b="0" dirty="0" smtClean="0">
                <a:latin typeface="Comic Sans MS" pitchFamily="66" charset="0"/>
              </a:rPr>
              <a:t>, </a:t>
            </a:r>
            <a:r>
              <a:rPr lang="en-US" altLang="en-US" b="0" i="1" dirty="0" smtClean="0">
                <a:latin typeface="Comic Sans MS" pitchFamily="66" charset="0"/>
                <a:cs typeface="Times New Roman" pitchFamily="18" charset="0"/>
              </a:rPr>
              <a:t>Y</a:t>
            </a:r>
            <a:r>
              <a:rPr lang="en-US" altLang="en-US" b="0" dirty="0" smtClean="0">
                <a:latin typeface="Comic Sans MS" pitchFamily="66" charset="0"/>
                <a:cs typeface="Times New Roman" pitchFamily="18" charset="0"/>
              </a:rPr>
              <a:t>(</a:t>
            </a:r>
            <a:r>
              <a:rPr lang="en-US" altLang="en-US" b="0" i="1" dirty="0" smtClean="0">
                <a:latin typeface="Comic Sans MS" pitchFamily="66" charset="0"/>
                <a:cs typeface="Times New Roman" pitchFamily="18" charset="0"/>
              </a:rPr>
              <a:t>f</a:t>
            </a:r>
            <a:r>
              <a:rPr lang="en-US" altLang="en-US" b="0" dirty="0" smtClean="0">
                <a:latin typeface="Comic Sans MS" pitchFamily="66" charset="0"/>
                <a:cs typeface="Times New Roman" pitchFamily="18" charset="0"/>
              </a:rPr>
              <a:t>)</a:t>
            </a:r>
            <a:r>
              <a:rPr lang="en-AU" altLang="en-US" b="0" dirty="0" smtClean="0">
                <a:latin typeface="Comic Sans MS" pitchFamily="66" charset="0"/>
              </a:rPr>
              <a:t>,</a:t>
            </a:r>
          </a:p>
          <a:p>
            <a:pPr eaLnBrk="1" hangingPunct="1">
              <a:buFont typeface="Wingdings" pitchFamily="2" charset="2"/>
              <a:buNone/>
            </a:pPr>
            <a:endParaRPr lang="en-AU" altLang="en-US" b="0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AU" altLang="en-US" b="0" dirty="0" smtClean="0">
                <a:latin typeface="Comic Sans MS" pitchFamily="66" charset="0"/>
              </a:rPr>
              <a:t>(b) Time delay the outputs of each antenna/receiver</a:t>
            </a:r>
          </a:p>
          <a:p>
            <a:pPr eaLnBrk="1" hangingPunct="1">
              <a:buFont typeface="Wingdings" pitchFamily="2" charset="2"/>
              <a:buNone/>
            </a:pPr>
            <a:endParaRPr lang="en-AU" altLang="en-US" b="0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AU" altLang="en-US" b="0" dirty="0" smtClean="0">
                <a:latin typeface="Comic Sans MS" pitchFamily="66" charset="0"/>
              </a:rPr>
              <a:t>A </a:t>
            </a:r>
            <a:r>
              <a:rPr lang="en-AU" altLang="en-US" b="0" i="1" dirty="0" smtClean="0">
                <a:latin typeface="Comic Sans MS" pitchFamily="66" charset="0"/>
              </a:rPr>
              <a:t>time delay and </a:t>
            </a:r>
            <a:r>
              <a:rPr lang="en-AU" altLang="en-US" b="0" i="1" dirty="0" err="1" smtClean="0">
                <a:latin typeface="Comic Sans MS" pitchFamily="66" charset="0"/>
              </a:rPr>
              <a:t>sumbeamformer</a:t>
            </a:r>
            <a:endParaRPr lang="en-AU" altLang="en-US" b="0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AU" altLang="en-US" b="0" dirty="0" smtClean="0"/>
          </a:p>
        </p:txBody>
      </p:sp>
      <p:sp>
        <p:nvSpPr>
          <p:cNvPr id="56325" name="Rectangle 4"/>
          <p:cNvSpPr>
            <a:spLocks noChangeArrowheads="1"/>
          </p:cNvSpPr>
          <p:nvPr/>
        </p:nvSpPr>
        <p:spPr bwMode="auto">
          <a:xfrm>
            <a:off x="3643313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AU" altLang="en-US"/>
          </a:p>
        </p:txBody>
      </p:sp>
      <p:graphicFrame>
        <p:nvGraphicFramePr>
          <p:cNvPr id="56326" name="Object 5"/>
          <p:cNvGraphicFramePr>
            <a:graphicFrameLocks noChangeAspect="1"/>
          </p:cNvGraphicFramePr>
          <p:nvPr/>
        </p:nvGraphicFramePr>
        <p:xfrm>
          <a:off x="5421313" y="3430588"/>
          <a:ext cx="3287712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259" name="Picture" r:id="rId3" imgW="1390650" imgH="323850" progId="Word.Picture.8">
                  <p:embed/>
                </p:oleObj>
              </mc:Choice>
              <mc:Fallback>
                <p:oleObj name="Picture" r:id="rId3" imgW="1390650" imgH="323850" progId="Word.Picture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1313" y="3430588"/>
                        <a:ext cx="3287712" cy="7588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72853017"/>
      </p:ext>
    </p:extLst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0C81D-C3CF-4D81-84EB-AD13D3294689}" type="slidenum">
              <a:rPr lang="en-AU" altLang="en-US"/>
              <a:pPr/>
              <a:t>22</a:t>
            </a:fld>
            <a:endParaRPr lang="en-AU" altLang="en-US"/>
          </a:p>
        </p:txBody>
      </p:sp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03262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 smtClean="0">
                <a:effectLst/>
                <a:latin typeface="Comic Sans MS" pitchFamily="66" charset="0"/>
              </a:rPr>
              <a:t>Time </a:t>
            </a:r>
            <a:r>
              <a:rPr lang="en-AU" altLang="en-US" dirty="0">
                <a:effectLst/>
                <a:latin typeface="Comic Sans MS" pitchFamily="66" charset="0"/>
              </a:rPr>
              <a:t>Delay and Sum </a:t>
            </a:r>
            <a:r>
              <a:rPr lang="en-AU" altLang="en-US" dirty="0" err="1">
                <a:effectLst/>
                <a:latin typeface="Comic Sans MS" pitchFamily="66" charset="0"/>
              </a:rPr>
              <a:t>Beamforming</a:t>
            </a:r>
            <a:endParaRPr lang="en-AU" altLang="en-US" dirty="0">
              <a:effectLst/>
              <a:latin typeface="Comic Sans MS" pitchFamily="66" charset="0"/>
            </a:endParaRPr>
          </a:p>
        </p:txBody>
      </p:sp>
      <p:sp>
        <p:nvSpPr>
          <p:cNvPr id="330756" name="Rectangle 4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30757" name="Rectangle 5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pic>
        <p:nvPicPr>
          <p:cNvPr id="330767" name="Picture 15" descr="TDSTimeDelay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97025"/>
            <a:ext cx="8229600" cy="424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FB988-8C89-421A-9C8F-B1E8F1269C49}" type="slidenum">
              <a:rPr lang="en-AU" altLang="en-US"/>
              <a:pPr/>
              <a:t>23</a:t>
            </a:fld>
            <a:endParaRPr lang="en-AU" altLang="en-US"/>
          </a:p>
        </p:txBody>
      </p:sp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4292600" cy="728662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latin typeface="Comic Sans MS" pitchFamily="66" charset="0"/>
              </a:rPr>
              <a:t>Time Delay and Sum</a:t>
            </a:r>
          </a:p>
        </p:txBody>
      </p:sp>
      <p:graphicFrame>
        <p:nvGraphicFramePr>
          <p:cNvPr id="292870" name="Object 6"/>
          <p:cNvGraphicFramePr>
            <a:graphicFrameLocks noGrp="1" noChangeAspect="1"/>
          </p:cNvGraphicFramePr>
          <p:nvPr>
            <p:ph sz="half" idx="1"/>
          </p:nvPr>
        </p:nvGraphicFramePr>
        <p:xfrm>
          <a:off x="2816225" y="2600325"/>
          <a:ext cx="3824288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888" name="Equation" r:id="rId3" imgW="1917700" imgH="431800" progId="Equation.3">
                  <p:embed/>
                </p:oleObj>
              </mc:Choice>
              <mc:Fallback>
                <p:oleObj name="Equation" r:id="rId3" imgW="1917700" imgH="431800" progId="Equation.3">
                  <p:embed/>
                  <p:pic>
                    <p:nvPicPr>
                      <p:cNvPr id="0" name="Picture 2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6225" y="2600325"/>
                        <a:ext cx="3824288" cy="860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2867" name="Rectangle 3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92868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92869" name="Rectangle 5"/>
          <p:cNvSpPr>
            <a:spLocks noChangeArrowheads="1"/>
          </p:cNvSpPr>
          <p:nvPr/>
        </p:nvSpPr>
        <p:spPr bwMode="auto">
          <a:xfrm>
            <a:off x="523875" y="1320800"/>
            <a:ext cx="74009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Physical or numerical delay of receiver outputs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Compensate for propagation delay</a:t>
            </a:r>
          </a:p>
        </p:txBody>
      </p:sp>
      <p:graphicFrame>
        <p:nvGraphicFramePr>
          <p:cNvPr id="292872" name="Object 8"/>
          <p:cNvGraphicFramePr>
            <a:graphicFrameLocks noGrp="1" noChangeAspect="1"/>
          </p:cNvGraphicFramePr>
          <p:nvPr>
            <p:ph sz="half" idx="2"/>
          </p:nvPr>
        </p:nvGraphicFramePr>
        <p:xfrm>
          <a:off x="1474788" y="3984625"/>
          <a:ext cx="6450012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889" name="Equation" r:id="rId5" imgW="3022600" imgH="393700" progId="Equation.3">
                  <p:embed/>
                </p:oleObj>
              </mc:Choice>
              <mc:Fallback>
                <p:oleObj name="Equation" r:id="rId5" imgW="3022600" imgH="393700" progId="Equation.3">
                  <p:embed/>
                  <p:pic>
                    <p:nvPicPr>
                      <p:cNvPr id="0" name="Picture 2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4788" y="3984625"/>
                        <a:ext cx="6450012" cy="841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B6C22-441D-42DA-A26E-784210EC9DCC}" type="slidenum">
              <a:rPr lang="en-AU" altLang="en-US"/>
              <a:pPr/>
              <a:t>24</a:t>
            </a:fld>
            <a:endParaRPr lang="en-AU" altLang="en-US"/>
          </a:p>
        </p:txBody>
      </p:sp>
      <p:sp>
        <p:nvSpPr>
          <p:cNvPr id="291842" name="Rectangle 2"/>
          <p:cNvSpPr>
            <a:spLocks noGrp="1" noChangeArrowheads="1"/>
          </p:cNvSpPr>
          <p:nvPr>
            <p:ph type="title" sz="quarter"/>
          </p:nvPr>
        </p:nvSpPr>
        <p:spPr bwMode="auto">
          <a:xfrm>
            <a:off x="457200" y="274638"/>
            <a:ext cx="4356100" cy="652462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  <a:latin typeface="Comic Sans MS" pitchFamily="66" charset="0"/>
              </a:rPr>
              <a:t>Circular Array Example</a:t>
            </a:r>
          </a:p>
        </p:txBody>
      </p:sp>
      <p:pic>
        <p:nvPicPr>
          <p:cNvPr id="291852" name="Picture 12" descr="CircularArrayNumbered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6025" y="1284288"/>
            <a:ext cx="2400300" cy="2184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91849" name="Picture 9" descr="CircArr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95950" y="3276600"/>
            <a:ext cx="2722563" cy="25447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291854" name="Object 1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57200" y="1879600"/>
          <a:ext cx="5238750" cy="139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881" name="Equation" r:id="rId5" imgW="2667000" imgH="711200" progId="Equation.3">
                  <p:embed/>
                </p:oleObj>
              </mc:Choice>
              <mc:Fallback>
                <p:oleObj name="Equation" r:id="rId5" imgW="2667000" imgH="711200" progId="Equation.3">
                  <p:embed/>
                  <p:pic>
                    <p:nvPicPr>
                      <p:cNvPr id="0" name="Picture 3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879600"/>
                        <a:ext cx="5238750" cy="139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1843" name="Rectangle 3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91844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91862" name="Rectangle 22"/>
          <p:cNvSpPr>
            <a:spLocks noChangeArrowheads="1"/>
          </p:cNvSpPr>
          <p:nvPr/>
        </p:nvSpPr>
        <p:spPr bwMode="auto">
          <a:xfrm>
            <a:off x="696913" y="3340100"/>
            <a:ext cx="3887787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>
                <a:solidFill>
                  <a:schemeClr val="bg2"/>
                </a:solidFill>
                <a:effectLst/>
                <a:latin typeface="Times" pitchFamily="18" charset="0"/>
                <a:cs typeface="Times New Roman" pitchFamily="18" charset="0"/>
              </a:rPr>
              <a:t>Steering in azimuth and elevation 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endParaRPr kumimoji="0" lang="en-AU" altLang="en-US" sz="2000">
              <a:solidFill>
                <a:schemeClr val="bg2"/>
              </a:solidFill>
              <a:effectLst/>
              <a:latin typeface="Times" pitchFamily="18" charset="0"/>
              <a:cs typeface="Times New Roman" pitchFamily="18" charset="0"/>
            </a:endParaRPr>
          </a:p>
        </p:txBody>
      </p:sp>
      <p:graphicFrame>
        <p:nvGraphicFramePr>
          <p:cNvPr id="291864" name="Object 24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938213" y="4240213"/>
          <a:ext cx="2084387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882" name="Equation" r:id="rId7" imgW="1054100" imgH="228600" progId="Equation.3">
                  <p:embed/>
                </p:oleObj>
              </mc:Choice>
              <mc:Fallback>
                <p:oleObj name="Equation" r:id="rId7" imgW="1054100" imgH="228600" progId="Equation.3">
                  <p:embed/>
                  <p:pic>
                    <p:nvPicPr>
                      <p:cNvPr id="0" name="Picture 4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8213" y="4240213"/>
                        <a:ext cx="2084387" cy="452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1866" name="Rectangle 26"/>
          <p:cNvSpPr>
            <a:spLocks noChangeArrowheads="1"/>
          </p:cNvSpPr>
          <p:nvPr/>
        </p:nvSpPr>
        <p:spPr bwMode="auto">
          <a:xfrm>
            <a:off x="696913" y="1120775"/>
            <a:ext cx="3362325" cy="684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>
                <a:solidFill>
                  <a:schemeClr val="bg2"/>
                </a:solidFill>
                <a:effectLst/>
                <a:latin typeface="Times" pitchFamily="18" charset="0"/>
                <a:cs typeface="Times New Roman" pitchFamily="18" charset="0"/>
              </a:rPr>
              <a:t>Steering in horizontal plane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endParaRPr kumimoji="0" lang="en-AU" altLang="en-US" sz="2000">
              <a:solidFill>
                <a:schemeClr val="bg2"/>
              </a:solidFill>
              <a:effectLst/>
              <a:latin typeface="Times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41C1B-6807-4114-AF78-96B15491EF98}" type="slidenum">
              <a:rPr lang="en-AU" altLang="en-US"/>
              <a:pPr/>
              <a:t>25</a:t>
            </a:fld>
            <a:endParaRPr lang="en-AU" altLang="en-US"/>
          </a:p>
        </p:txBody>
      </p:sp>
      <p:sp>
        <p:nvSpPr>
          <p:cNvPr id="315395" name="Rectangle 3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15396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15398" name="Rectangle 6"/>
          <p:cNvSpPr>
            <a:spLocks noChangeArrowheads="1"/>
          </p:cNvSpPr>
          <p:nvPr/>
        </p:nvSpPr>
        <p:spPr bwMode="auto">
          <a:xfrm>
            <a:off x="457200" y="274638"/>
            <a:ext cx="7823200" cy="5635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  <a:lvl2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en-AU" altLang="en-US" dirty="0">
                <a:effectLst/>
                <a:latin typeface="Comic Sans MS" pitchFamily="66" charset="0"/>
              </a:rPr>
              <a:t>Circular Array Delay and Sum </a:t>
            </a:r>
            <a:r>
              <a:rPr lang="en-AU" altLang="en-US" dirty="0" err="1">
                <a:effectLst/>
                <a:latin typeface="Comic Sans MS" pitchFamily="66" charset="0"/>
              </a:rPr>
              <a:t>Beamformer</a:t>
            </a:r>
            <a:endParaRPr lang="en-AU" altLang="en-US" dirty="0">
              <a:effectLst/>
              <a:latin typeface="Comic Sans MS" pitchFamily="66" charset="0"/>
            </a:endParaRPr>
          </a:p>
        </p:txBody>
      </p:sp>
      <p:pic>
        <p:nvPicPr>
          <p:cNvPr id="315400" name="Picture 8" descr="TimeDelSumCircArray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52563" y="1449388"/>
            <a:ext cx="5649912" cy="3781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15402" name="Picture 10" descr="TimeDelaySumCircArra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1258888"/>
            <a:ext cx="6908800" cy="4614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C02E9-762B-4B55-A537-6662DF6EF49E}" type="slidenum">
              <a:rPr lang="en-AU" altLang="en-US"/>
              <a:pPr/>
              <a:t>26</a:t>
            </a:fld>
            <a:endParaRPr lang="en-AU" altLang="en-US"/>
          </a:p>
        </p:txBody>
      </p:sp>
      <p:sp>
        <p:nvSpPr>
          <p:cNvPr id="316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4733925" cy="7620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latin typeface="Comic Sans MS" pitchFamily="66" charset="0"/>
              </a:rPr>
              <a:t>Digital </a:t>
            </a:r>
            <a:r>
              <a:rPr lang="en-AU" altLang="en-US" dirty="0" err="1">
                <a:latin typeface="Comic Sans MS" pitchFamily="66" charset="0"/>
              </a:rPr>
              <a:t>Beamforming</a:t>
            </a:r>
            <a:endParaRPr lang="en-AU" altLang="en-US" dirty="0">
              <a:latin typeface="Comic Sans MS" pitchFamily="66" charset="0"/>
            </a:endParaRPr>
          </a:p>
        </p:txBody>
      </p:sp>
      <p:sp>
        <p:nvSpPr>
          <p:cNvPr id="316419" name="Rectangle 3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16420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16421" name="Rectangle 5"/>
          <p:cNvSpPr>
            <a:spLocks noChangeArrowheads="1"/>
          </p:cNvSpPr>
          <p:nvPr/>
        </p:nvSpPr>
        <p:spPr bwMode="auto">
          <a:xfrm>
            <a:off x="219075" y="1497013"/>
            <a:ext cx="7921625" cy="172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Sampled data implies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Ability to form simultaneous beams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Simultaneous sample and hold on each receiver 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Time quantisation errors –sampled data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A456B-3A91-46D7-B18A-125E933F9F5E}" type="slidenum">
              <a:rPr lang="en-AU" altLang="en-US"/>
              <a:pPr/>
              <a:t>27</a:t>
            </a:fld>
            <a:endParaRPr lang="en-AU" altLang="en-US"/>
          </a:p>
        </p:txBody>
      </p:sp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4733925" cy="7620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latin typeface="Comic Sans MS" pitchFamily="66" charset="0"/>
              </a:rPr>
              <a:t>Time Quantisation Errors</a:t>
            </a:r>
          </a:p>
        </p:txBody>
      </p:sp>
      <p:sp>
        <p:nvSpPr>
          <p:cNvPr id="323587" name="Rectangle 3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23588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23589" name="Rectangle 5"/>
          <p:cNvSpPr>
            <a:spLocks noChangeArrowheads="1"/>
          </p:cNvSpPr>
          <p:nvPr/>
        </p:nvSpPr>
        <p:spPr bwMode="auto">
          <a:xfrm>
            <a:off x="219075" y="1497013"/>
            <a:ext cx="7921625" cy="447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Propagation delays are exact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 err="1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Beamforming</a:t>
            </a: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 delays are multiples of the sampling interval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endParaRPr kumimoji="0" lang="en-AU" altLang="en-US" sz="2000" b="0" dirty="0">
              <a:solidFill>
                <a:schemeClr val="bg2"/>
              </a:solidFill>
              <a:effectLst/>
              <a:latin typeface="Comic Sans MS" pitchFamily="66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Effect on Beam Pattern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High isolated </a:t>
            </a:r>
            <a:r>
              <a:rPr kumimoji="0" lang="en-AU" altLang="en-US" sz="2000" b="0" dirty="0" err="1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sidelobes</a:t>
            </a: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 for selected steering directions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Random general increase in </a:t>
            </a:r>
            <a:r>
              <a:rPr kumimoji="0" lang="en-AU" altLang="en-US" sz="2000" b="0" dirty="0" err="1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sidelobe</a:t>
            </a: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 level.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</a:pPr>
            <a:endParaRPr kumimoji="0" lang="en-AU" altLang="en-US" sz="2000" b="0" dirty="0">
              <a:solidFill>
                <a:schemeClr val="bg2"/>
              </a:solidFill>
              <a:effectLst/>
              <a:latin typeface="Comic Sans MS" pitchFamily="66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</a:pPr>
            <a:endParaRPr kumimoji="0" lang="en-AU" altLang="en-US" sz="2000" b="0" dirty="0">
              <a:solidFill>
                <a:schemeClr val="bg2"/>
              </a:solidFill>
              <a:effectLst/>
              <a:latin typeface="Comic Sans MS" pitchFamily="66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Note exactly the same considerations apply to use of finite precision phase shifters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endParaRPr kumimoji="0" lang="en-AU" altLang="en-US" sz="2000" dirty="0">
              <a:solidFill>
                <a:schemeClr val="bg2"/>
              </a:solidFill>
              <a:effectLst/>
              <a:latin typeface="Times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F6E4B-C367-4DBF-A88E-5C3110BFA732}" type="slidenum">
              <a:rPr lang="en-AU" altLang="en-US"/>
              <a:pPr/>
              <a:t>28</a:t>
            </a:fld>
            <a:endParaRPr lang="en-AU" altLang="en-US"/>
          </a:p>
        </p:txBody>
      </p:sp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3822700" cy="11430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latin typeface="Comic Sans MS" pitchFamily="66" charset="0"/>
              </a:rPr>
              <a:t>TQE Example – periodic errors</a:t>
            </a:r>
          </a:p>
        </p:txBody>
      </p:sp>
      <p:sp>
        <p:nvSpPr>
          <p:cNvPr id="324611" name="Rectangle 3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24612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24613" name="Rectangle 5"/>
          <p:cNvSpPr>
            <a:spLocks noChangeArrowheads="1"/>
          </p:cNvSpPr>
          <p:nvPr/>
        </p:nvSpPr>
        <p:spPr bwMode="auto">
          <a:xfrm>
            <a:off x="219075" y="1417638"/>
            <a:ext cx="3660775" cy="151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b="0">
                <a:solidFill>
                  <a:schemeClr val="bg2"/>
                </a:solidFill>
                <a:effectLst/>
                <a:latin typeface="Times" pitchFamily="18" charset="0"/>
                <a:cs typeface="Times New Roman" pitchFamily="18" charset="0"/>
              </a:rPr>
              <a:t>ULA 16 receivers 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b="0">
                <a:solidFill>
                  <a:schemeClr val="bg2"/>
                </a:solidFill>
                <a:effectLst/>
                <a:latin typeface="Times" pitchFamily="18" charset="0"/>
                <a:cs typeface="Times New Roman" pitchFamily="18" charset="0"/>
              </a:rPr>
              <a:t>Steering 14.5 degrees off broadside</a:t>
            </a:r>
          </a:p>
        </p:txBody>
      </p:sp>
      <p:pic>
        <p:nvPicPr>
          <p:cNvPr id="324614" name="Picture 6" descr="TQE30Red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25" y="3514725"/>
            <a:ext cx="3552825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24615" name="Object 7"/>
          <p:cNvGraphicFramePr>
            <a:graphicFrameLocks noGrp="1" noChangeAspect="1"/>
          </p:cNvGraphicFramePr>
          <p:nvPr>
            <p:ph idx="1"/>
          </p:nvPr>
        </p:nvGraphicFramePr>
        <p:xfrm>
          <a:off x="219075" y="3644900"/>
          <a:ext cx="4878388" cy="174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625" name="Equation" r:id="rId4" imgW="2133600" imgH="762000" progId="Equation.3">
                  <p:embed/>
                </p:oleObj>
              </mc:Choice>
              <mc:Fallback>
                <p:oleObj name="Equation" r:id="rId4" imgW="2133600" imgH="762000" progId="Equation.3">
                  <p:embed/>
                  <p:pic>
                    <p:nvPicPr>
                      <p:cNvPr id="0" name="Picture 1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075" y="3644900"/>
                        <a:ext cx="4878388" cy="174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4617" name="Picture 9" descr="QuantTimeDelays1,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525" y="342900"/>
            <a:ext cx="3590925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1260-2644-42AE-A7BC-41B6AB643DF8}" type="slidenum">
              <a:rPr lang="en-AU" altLang="en-US"/>
              <a:pPr/>
              <a:t>29</a:t>
            </a:fld>
            <a:endParaRPr lang="en-AU" altLang="en-US"/>
          </a:p>
        </p:txBody>
      </p:sp>
      <p:sp>
        <p:nvSpPr>
          <p:cNvPr id="3450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3911600" cy="11430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latin typeface="Comic Sans MS" pitchFamily="66" charset="0"/>
              </a:rPr>
              <a:t>TQE Example</a:t>
            </a:r>
            <a:br>
              <a:rPr lang="en-AU" altLang="en-US" dirty="0">
                <a:latin typeface="Comic Sans MS" pitchFamily="66" charset="0"/>
              </a:rPr>
            </a:br>
            <a:r>
              <a:rPr lang="en-AU" altLang="en-US" dirty="0">
                <a:latin typeface="Comic Sans MS" pitchFamily="66" charset="0"/>
              </a:rPr>
              <a:t>Non-periodic errors</a:t>
            </a:r>
          </a:p>
        </p:txBody>
      </p:sp>
      <p:sp>
        <p:nvSpPr>
          <p:cNvPr id="345091" name="Rectangle 3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45092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45093" name="Rectangle 5"/>
          <p:cNvSpPr>
            <a:spLocks noChangeArrowheads="1"/>
          </p:cNvSpPr>
          <p:nvPr/>
        </p:nvSpPr>
        <p:spPr bwMode="auto">
          <a:xfrm>
            <a:off x="219075" y="1417638"/>
            <a:ext cx="3660775" cy="151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b="0">
                <a:solidFill>
                  <a:schemeClr val="bg2"/>
                </a:solidFill>
                <a:effectLst/>
                <a:latin typeface="Times" pitchFamily="18" charset="0"/>
                <a:cs typeface="Times New Roman" pitchFamily="18" charset="0"/>
              </a:rPr>
              <a:t>ULA 16 receivers 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b="0">
                <a:solidFill>
                  <a:schemeClr val="bg2"/>
                </a:solidFill>
                <a:effectLst/>
                <a:latin typeface="Times" pitchFamily="18" charset="0"/>
                <a:cs typeface="Times New Roman" pitchFamily="18" charset="0"/>
              </a:rPr>
              <a:t>Steering 12 degrees off broadside</a:t>
            </a:r>
          </a:p>
        </p:txBody>
      </p:sp>
      <p:graphicFrame>
        <p:nvGraphicFramePr>
          <p:cNvPr id="345095" name="Object 7"/>
          <p:cNvGraphicFramePr>
            <a:graphicFrameLocks noGrp="1" noChangeAspect="1"/>
          </p:cNvGraphicFramePr>
          <p:nvPr>
            <p:ph idx="1"/>
          </p:nvPr>
        </p:nvGraphicFramePr>
        <p:xfrm>
          <a:off x="219075" y="3644900"/>
          <a:ext cx="4878388" cy="174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106" name="Equation" r:id="rId3" imgW="2133600" imgH="762000" progId="Equation.3">
                  <p:embed/>
                </p:oleObj>
              </mc:Choice>
              <mc:Fallback>
                <p:oleObj name="Equation" r:id="rId3" imgW="2133600" imgH="762000" progId="Equation.3">
                  <p:embed/>
                  <p:pic>
                    <p:nvPicPr>
                      <p:cNvPr id="0" name="Picture 1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075" y="3644900"/>
                        <a:ext cx="4878388" cy="174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5097" name="Picture 9" descr="QuantTimeDelays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25" y="438150"/>
            <a:ext cx="3476625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5098" name="Picture 10" descr="BPTQE12Red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463" y="3340100"/>
            <a:ext cx="3633787" cy="284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85029-C8D1-468C-836E-76F8B82DDB2C}" type="slidenum">
              <a:rPr lang="en-AU" altLang="en-US"/>
              <a:pPr/>
              <a:t>3</a:t>
            </a:fld>
            <a:endParaRPr lang="en-AU" altLang="en-US"/>
          </a:p>
        </p:txBody>
      </p:sp>
      <p:sp>
        <p:nvSpPr>
          <p:cNvPr id="283650" name="Rectangle 2"/>
          <p:cNvSpPr>
            <a:spLocks noGrp="1" noChangeArrowheads="1"/>
          </p:cNvSpPr>
          <p:nvPr>
            <p:ph type="title" sz="quarter"/>
          </p:nvPr>
        </p:nvSpPr>
        <p:spPr bwMode="auto"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  <a:latin typeface="Comic Sans MS" pitchFamily="66" charset="0"/>
              </a:rPr>
              <a:t>Phase shift </a:t>
            </a:r>
            <a:r>
              <a:rPr lang="en-AU" altLang="en-US" dirty="0" err="1">
                <a:effectLst/>
                <a:latin typeface="Comic Sans MS" pitchFamily="66" charset="0"/>
              </a:rPr>
              <a:t>beamforming</a:t>
            </a:r>
            <a:r>
              <a:rPr lang="en-AU" altLang="en-US" dirty="0">
                <a:effectLst/>
                <a:latin typeface="Comic Sans MS" pitchFamily="66" charset="0"/>
              </a:rPr>
              <a:t> example</a:t>
            </a:r>
          </a:p>
        </p:txBody>
      </p:sp>
      <p:graphicFrame>
        <p:nvGraphicFramePr>
          <p:cNvPr id="283659" name="Object 11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527050" y="4699000"/>
          <a:ext cx="7202488" cy="1300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707" name="Equation" r:id="rId3" imgW="3378200" imgH="609600" progId="Equation.3">
                  <p:embed/>
                </p:oleObj>
              </mc:Choice>
              <mc:Fallback>
                <p:oleObj name="Equation" r:id="rId3" imgW="3378200" imgH="609600" progId="Equation.3">
                  <p:embed/>
                  <p:pic>
                    <p:nvPicPr>
                      <p:cNvPr id="0" name="Picture 5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050" y="4699000"/>
                        <a:ext cx="7202488" cy="1300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3661" name="Picture 13" descr="TriangArray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19825" y="3543300"/>
            <a:ext cx="1350963" cy="1500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283665" name="Object 17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852988" y="4694238"/>
          <a:ext cx="1150937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708" name="Equation" r:id="rId6" imgW="710891" imgH="215806" progId="Equation.3">
                  <p:embed/>
                </p:oleObj>
              </mc:Choice>
              <mc:Fallback>
                <p:oleObj name="Equation" r:id="rId6" imgW="710891" imgH="215806" progId="Equation.3">
                  <p:embed/>
                  <p:pic>
                    <p:nvPicPr>
                      <p:cNvPr id="0" name="Picture 5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2988" y="4694238"/>
                        <a:ext cx="1150937" cy="349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83652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283656" name="Object 8"/>
          <p:cNvGraphicFramePr>
            <a:graphicFrameLocks noChangeAspect="1"/>
          </p:cNvGraphicFramePr>
          <p:nvPr/>
        </p:nvGraphicFramePr>
        <p:xfrm>
          <a:off x="296863" y="1944688"/>
          <a:ext cx="8416925" cy="153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709" name="Equation" r:id="rId8" imgW="3975100" imgH="774700" progId="Equation.3">
                  <p:embed/>
                </p:oleObj>
              </mc:Choice>
              <mc:Fallback>
                <p:oleObj name="Equation" r:id="rId8" imgW="3975100" imgH="774700" progId="Equation.3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863" y="1944688"/>
                        <a:ext cx="8416925" cy="1539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3658" name="Rectangle 10"/>
          <p:cNvSpPr>
            <a:spLocks noChangeArrowheads="1"/>
          </p:cNvSpPr>
          <p:nvPr/>
        </p:nvSpPr>
        <p:spPr bwMode="auto">
          <a:xfrm>
            <a:off x="611188" y="841375"/>
            <a:ext cx="8362950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>
                <a:solidFill>
                  <a:schemeClr val="bg2"/>
                </a:solidFill>
                <a:effectLst/>
                <a:latin typeface="Times" pitchFamily="18" charset="0"/>
                <a:cs typeface="Times New Roman" pitchFamily="18" charset="0"/>
              </a:rPr>
              <a:t>Two plane waves from different directions with same carrier frequency</a:t>
            </a:r>
          </a:p>
        </p:txBody>
      </p:sp>
      <p:sp>
        <p:nvSpPr>
          <p:cNvPr id="283663" name="Rectangle 15"/>
          <p:cNvSpPr>
            <a:spLocks noChangeArrowheads="1"/>
          </p:cNvSpPr>
          <p:nvPr/>
        </p:nvSpPr>
        <p:spPr bwMode="auto">
          <a:xfrm>
            <a:off x="323850" y="1417638"/>
            <a:ext cx="2132013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>
                <a:solidFill>
                  <a:schemeClr val="bg2"/>
                </a:solidFill>
                <a:effectLst/>
                <a:latin typeface="Times" pitchFamily="18" charset="0"/>
                <a:cs typeface="Times New Roman" pitchFamily="18" charset="0"/>
              </a:rPr>
              <a:t>Receiver outputs</a:t>
            </a:r>
          </a:p>
        </p:txBody>
      </p:sp>
      <p:sp>
        <p:nvSpPr>
          <p:cNvPr id="283664" name="Rectangle 16"/>
          <p:cNvSpPr>
            <a:spLocks noChangeArrowheads="1"/>
          </p:cNvSpPr>
          <p:nvPr/>
        </p:nvSpPr>
        <p:spPr bwMode="auto">
          <a:xfrm>
            <a:off x="457200" y="4167188"/>
            <a:ext cx="2132013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>
                <a:solidFill>
                  <a:schemeClr val="bg2"/>
                </a:solidFill>
                <a:effectLst/>
                <a:latin typeface="Times" pitchFamily="18" charset="0"/>
                <a:cs typeface="Times New Roman" pitchFamily="18" charset="0"/>
              </a:rPr>
              <a:t>Beam outputs</a:t>
            </a:r>
          </a:p>
        </p:txBody>
      </p:sp>
      <p:graphicFrame>
        <p:nvGraphicFramePr>
          <p:cNvPr id="283667" name="Object 19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7570788" y="3773488"/>
          <a:ext cx="1387475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710" name="Equation" r:id="rId10" imgW="761669" imgH="215806" progId="Equation.3">
                  <p:embed/>
                </p:oleObj>
              </mc:Choice>
              <mc:Fallback>
                <p:oleObj name="Equation" r:id="rId10" imgW="761669" imgH="215806" progId="Equation.3">
                  <p:embed/>
                  <p:pic>
                    <p:nvPicPr>
                      <p:cNvPr id="0" name="Picture 5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0788" y="3773488"/>
                        <a:ext cx="1387475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3674" name="Group 26"/>
          <p:cNvGrpSpPr>
            <a:grpSpLocks/>
          </p:cNvGrpSpPr>
          <p:nvPr/>
        </p:nvGrpSpPr>
        <p:grpSpPr bwMode="auto">
          <a:xfrm rot="676239">
            <a:off x="4637088" y="3781425"/>
            <a:ext cx="1366837" cy="749300"/>
            <a:chOff x="2699" y="2957"/>
            <a:chExt cx="861" cy="472"/>
          </a:xfrm>
        </p:grpSpPr>
        <p:sp>
          <p:nvSpPr>
            <p:cNvPr id="283669" name="Line 21"/>
            <p:cNvSpPr>
              <a:spLocks noChangeShapeType="1"/>
            </p:cNvSpPr>
            <p:nvPr/>
          </p:nvSpPr>
          <p:spPr bwMode="auto">
            <a:xfrm>
              <a:off x="3061" y="2957"/>
              <a:ext cx="0" cy="47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283670" name="Line 22"/>
            <p:cNvSpPr>
              <a:spLocks noChangeShapeType="1"/>
            </p:cNvSpPr>
            <p:nvPr/>
          </p:nvSpPr>
          <p:spPr bwMode="auto">
            <a:xfrm>
              <a:off x="3202" y="2957"/>
              <a:ext cx="0" cy="47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283673" name="Line 25"/>
            <p:cNvSpPr>
              <a:spLocks noChangeShapeType="1"/>
            </p:cNvSpPr>
            <p:nvPr/>
          </p:nvSpPr>
          <p:spPr bwMode="auto">
            <a:xfrm>
              <a:off x="2699" y="3210"/>
              <a:ext cx="861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</p:grpSp>
      <p:grpSp>
        <p:nvGrpSpPr>
          <p:cNvPr id="283675" name="Group 27"/>
          <p:cNvGrpSpPr>
            <a:grpSpLocks/>
          </p:cNvGrpSpPr>
          <p:nvPr/>
        </p:nvGrpSpPr>
        <p:grpSpPr bwMode="auto">
          <a:xfrm rot="7467985">
            <a:off x="6798469" y="2901157"/>
            <a:ext cx="1366837" cy="749300"/>
            <a:chOff x="2699" y="2957"/>
            <a:chExt cx="861" cy="472"/>
          </a:xfrm>
        </p:grpSpPr>
        <p:sp>
          <p:nvSpPr>
            <p:cNvPr id="283676" name="Line 28"/>
            <p:cNvSpPr>
              <a:spLocks noChangeShapeType="1"/>
            </p:cNvSpPr>
            <p:nvPr/>
          </p:nvSpPr>
          <p:spPr bwMode="auto">
            <a:xfrm>
              <a:off x="3061" y="2957"/>
              <a:ext cx="0" cy="47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283677" name="Line 29"/>
            <p:cNvSpPr>
              <a:spLocks noChangeShapeType="1"/>
            </p:cNvSpPr>
            <p:nvPr/>
          </p:nvSpPr>
          <p:spPr bwMode="auto">
            <a:xfrm>
              <a:off x="3202" y="2957"/>
              <a:ext cx="0" cy="47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283678" name="Line 30"/>
            <p:cNvSpPr>
              <a:spLocks noChangeShapeType="1"/>
            </p:cNvSpPr>
            <p:nvPr/>
          </p:nvSpPr>
          <p:spPr bwMode="auto">
            <a:xfrm>
              <a:off x="2699" y="3210"/>
              <a:ext cx="861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</p:grpSp>
    </p:spTree>
  </p:cSld>
  <p:clrMapOvr>
    <a:masterClrMapping/>
  </p:clrMapOvr>
  <p:transition spd="slow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FB875-106F-4740-AA4A-CE096FA47B03}" type="slidenum">
              <a:rPr lang="en-AU" altLang="en-US"/>
              <a:pPr/>
              <a:t>30</a:t>
            </a:fld>
            <a:endParaRPr lang="en-AU" altLang="en-US"/>
          </a:p>
        </p:txBody>
      </p:sp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52413"/>
            <a:ext cx="4733925" cy="7620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latin typeface="Comic Sans MS" pitchFamily="66" charset="0"/>
              </a:rPr>
              <a:t>Mitigation Strategies</a:t>
            </a:r>
          </a:p>
        </p:txBody>
      </p:sp>
      <p:sp>
        <p:nvSpPr>
          <p:cNvPr id="325635" name="Rectangle 3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25636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25637" name="Rectangle 5"/>
          <p:cNvSpPr>
            <a:spLocks noChangeArrowheads="1"/>
          </p:cNvSpPr>
          <p:nvPr/>
        </p:nvSpPr>
        <p:spPr bwMode="auto">
          <a:xfrm>
            <a:off x="219075" y="1497013"/>
            <a:ext cx="7921625" cy="227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Two approaches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increase the sampling rate  (a rule of thumb is to sample at ~8 times </a:t>
            </a:r>
            <a:r>
              <a:rPr kumimoji="0" lang="en-AU" altLang="en-US" sz="2000" b="0" dirty="0" err="1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Nyquist</a:t>
            </a: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)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Use of interpolation</a:t>
            </a: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l"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efficient schemes using polyphase filters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C9508-02A2-411E-A202-429D22982DD9}" type="slidenum">
              <a:rPr lang="en-AU" altLang="en-US"/>
              <a:pPr/>
              <a:t>31</a:t>
            </a:fld>
            <a:endParaRPr lang="en-AU" altLang="en-US"/>
          </a:p>
        </p:txBody>
      </p:sp>
      <p:sp>
        <p:nvSpPr>
          <p:cNvPr id="285698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0" y="274638"/>
            <a:ext cx="5969000" cy="11430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  <a:latin typeface="Comic Sans MS" pitchFamily="66" charset="0"/>
              </a:rPr>
              <a:t>Wideband Signals </a:t>
            </a:r>
            <a:br>
              <a:rPr lang="en-AU" altLang="en-US" dirty="0">
                <a:effectLst/>
                <a:latin typeface="Comic Sans MS" pitchFamily="66" charset="0"/>
              </a:rPr>
            </a:br>
            <a:r>
              <a:rPr lang="en-AU" altLang="en-US" dirty="0">
                <a:effectLst/>
                <a:latin typeface="Comic Sans MS" pitchFamily="66" charset="0"/>
              </a:rPr>
              <a:t>Frequency Domain </a:t>
            </a:r>
            <a:r>
              <a:rPr lang="en-AU" altLang="en-US" dirty="0" err="1">
                <a:effectLst/>
                <a:latin typeface="Comic Sans MS" pitchFamily="66" charset="0"/>
              </a:rPr>
              <a:t>Beamforming</a:t>
            </a:r>
            <a:endParaRPr lang="en-AU" altLang="en-US" dirty="0">
              <a:effectLst/>
              <a:latin typeface="Comic Sans MS" pitchFamily="66" charset="0"/>
            </a:endParaRPr>
          </a:p>
        </p:txBody>
      </p:sp>
      <p:sp>
        <p:nvSpPr>
          <p:cNvPr id="285699" name="Rectangle 1027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85700" name="Rectangle 1028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pic>
        <p:nvPicPr>
          <p:cNvPr id="285708" name="Picture 1036" descr="FreqDoma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90675"/>
            <a:ext cx="7874000" cy="464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B2D6C6-86CB-4795-A6E9-B952B41B74E3}" type="slidenum">
              <a:rPr lang="en-AU" altLang="en-US"/>
              <a:pPr/>
              <a:t>32</a:t>
            </a:fld>
            <a:endParaRPr lang="en-AU" altLang="en-US"/>
          </a:p>
        </p:txBody>
      </p:sp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4175"/>
            <a:ext cx="3886200" cy="617538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  <a:latin typeface="Comic Sans MS" pitchFamily="66" charset="0"/>
              </a:rPr>
              <a:t>Frequency Domain</a:t>
            </a:r>
          </a:p>
        </p:txBody>
      </p:sp>
      <p:graphicFrame>
        <p:nvGraphicFramePr>
          <p:cNvPr id="282656" name="Object 32"/>
          <p:cNvGraphicFramePr>
            <a:graphicFrameLocks noGrp="1" noChangeAspect="1"/>
          </p:cNvGraphicFramePr>
          <p:nvPr>
            <p:ph sz="half" idx="1"/>
          </p:nvPr>
        </p:nvGraphicFramePr>
        <p:xfrm>
          <a:off x="52388" y="1636713"/>
          <a:ext cx="8872537" cy="287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679" name="Equation" r:id="rId3" imgW="4775200" imgH="1549400" progId="Equation.3">
                  <p:embed/>
                </p:oleObj>
              </mc:Choice>
              <mc:Fallback>
                <p:oleObj name="Equation" r:id="rId3" imgW="4775200" imgH="1549400" progId="Equation.3">
                  <p:embed/>
                  <p:pic>
                    <p:nvPicPr>
                      <p:cNvPr id="0" name="Picture 5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8" y="1636713"/>
                        <a:ext cx="8872537" cy="2878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2627" name="Rectangle 3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82628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82661" name="Rectangle 37"/>
          <p:cNvSpPr>
            <a:spLocks noChangeArrowheads="1"/>
          </p:cNvSpPr>
          <p:nvPr/>
        </p:nvSpPr>
        <p:spPr bwMode="auto">
          <a:xfrm>
            <a:off x="287338" y="1066800"/>
            <a:ext cx="335597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>
                <a:solidFill>
                  <a:schemeClr val="bg2"/>
                </a:solidFill>
                <a:effectLst/>
                <a:latin typeface="Times" pitchFamily="18" charset="0"/>
                <a:cs typeface="Times New Roman" pitchFamily="18" charset="0"/>
              </a:rPr>
              <a:t>Fourier Transform Pairs</a:t>
            </a:r>
          </a:p>
        </p:txBody>
      </p:sp>
      <p:sp>
        <p:nvSpPr>
          <p:cNvPr id="282662" name="Rectangle 38"/>
          <p:cNvSpPr>
            <a:spLocks noChangeArrowheads="1"/>
          </p:cNvSpPr>
          <p:nvPr/>
        </p:nvSpPr>
        <p:spPr bwMode="auto">
          <a:xfrm>
            <a:off x="457200" y="4776788"/>
            <a:ext cx="335597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>
                <a:solidFill>
                  <a:schemeClr val="bg2"/>
                </a:solidFill>
                <a:effectLst/>
                <a:latin typeface="Times" pitchFamily="18" charset="0"/>
                <a:cs typeface="Times New Roman" pitchFamily="18" charset="0"/>
              </a:rPr>
              <a:t>Output Beam Power</a:t>
            </a:r>
          </a:p>
        </p:txBody>
      </p:sp>
      <p:graphicFrame>
        <p:nvGraphicFramePr>
          <p:cNvPr id="282663" name="Object 39"/>
          <p:cNvGraphicFramePr>
            <a:graphicFrameLocks noGrp="1" noChangeAspect="1"/>
          </p:cNvGraphicFramePr>
          <p:nvPr>
            <p:ph sz="half" idx="2"/>
          </p:nvPr>
        </p:nvGraphicFramePr>
        <p:xfrm>
          <a:off x="1387475" y="5303838"/>
          <a:ext cx="6126163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680" name="Equation" r:id="rId5" imgW="2844800" imgH="279400" progId="Equation.3">
                  <p:embed/>
                </p:oleObj>
              </mc:Choice>
              <mc:Fallback>
                <p:oleObj name="Equation" r:id="rId5" imgW="2844800" imgH="279400" progId="Equation.3">
                  <p:embed/>
                  <p:pic>
                    <p:nvPicPr>
                      <p:cNvPr id="0" name="Picture 5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7475" y="5303838"/>
                        <a:ext cx="6126163" cy="601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5B2B5-3A94-4FEE-B0E8-A06ABC35CC63}" type="slidenum">
              <a:rPr lang="en-AU" altLang="en-US"/>
              <a:pPr/>
              <a:t>33</a:t>
            </a:fld>
            <a:endParaRPr lang="en-AU" altLang="en-US"/>
          </a:p>
        </p:txBody>
      </p:sp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3186113" cy="639762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  <a:latin typeface="Comic Sans MS" pitchFamily="66" charset="0"/>
              </a:rPr>
              <a:t>Sonar example</a:t>
            </a:r>
          </a:p>
        </p:txBody>
      </p:sp>
      <p:sp>
        <p:nvSpPr>
          <p:cNvPr id="290819" name="Rectangle 3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90820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pic>
        <p:nvPicPr>
          <p:cNvPr id="290827" name="Picture 11" descr="Barr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7488" y="1497013"/>
            <a:ext cx="4078287" cy="168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290833" name="Group 17"/>
          <p:cNvGrpSpPr>
            <a:grpSpLocks/>
          </p:cNvGrpSpPr>
          <p:nvPr/>
        </p:nvGrpSpPr>
        <p:grpSpPr bwMode="auto">
          <a:xfrm>
            <a:off x="3643313" y="274638"/>
            <a:ext cx="4675187" cy="5802312"/>
            <a:chOff x="2295" y="173"/>
            <a:chExt cx="2945" cy="3655"/>
          </a:xfrm>
        </p:grpSpPr>
        <p:pic>
          <p:nvPicPr>
            <p:cNvPr id="290825" name="Picture 9" descr="Azimuth_blackColouredDiagram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6" y="173"/>
              <a:ext cx="2244" cy="3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90829" name="Rectangle 13"/>
            <p:cNvSpPr>
              <a:spLocks noChangeArrowheads="1"/>
            </p:cNvSpPr>
            <p:nvPr/>
          </p:nvSpPr>
          <p:spPr bwMode="auto">
            <a:xfrm>
              <a:off x="2996" y="3496"/>
              <a:ext cx="862" cy="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None/>
              </a:pPr>
              <a:r>
                <a:rPr kumimoji="0" lang="en-AU" altLang="en-US" sz="2000">
                  <a:solidFill>
                    <a:schemeClr val="bg2"/>
                  </a:solidFill>
                  <a:effectLst/>
                  <a:latin typeface="Times" pitchFamily="18" charset="0"/>
                  <a:cs typeface="Times New Roman" pitchFamily="18" charset="0"/>
                </a:rPr>
                <a:t>Frequency</a:t>
              </a:r>
            </a:p>
          </p:txBody>
        </p:sp>
        <p:sp>
          <p:nvSpPr>
            <p:cNvPr id="290830" name="Rectangle 14"/>
            <p:cNvSpPr>
              <a:spLocks noChangeArrowheads="1"/>
            </p:cNvSpPr>
            <p:nvPr/>
          </p:nvSpPr>
          <p:spPr bwMode="auto">
            <a:xfrm>
              <a:off x="2295" y="2768"/>
              <a:ext cx="713" cy="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None/>
              </a:pPr>
              <a:r>
                <a:rPr kumimoji="0" lang="en-AU" altLang="en-US" sz="2000">
                  <a:solidFill>
                    <a:schemeClr val="bg2"/>
                  </a:solidFill>
                  <a:effectLst/>
                  <a:latin typeface="Times" pitchFamily="18" charset="0"/>
                  <a:cs typeface="Times New Roman" pitchFamily="18" charset="0"/>
                </a:rPr>
                <a:t>Azimuth</a:t>
              </a:r>
            </a:p>
          </p:txBody>
        </p:sp>
        <p:sp>
          <p:nvSpPr>
            <p:cNvPr id="290831" name="Line 15"/>
            <p:cNvSpPr>
              <a:spLocks noChangeShapeType="1"/>
            </p:cNvSpPr>
            <p:nvPr/>
          </p:nvSpPr>
          <p:spPr bwMode="auto">
            <a:xfrm>
              <a:off x="3858" y="3680"/>
              <a:ext cx="558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290832" name="Line 16"/>
            <p:cNvSpPr>
              <a:spLocks noChangeShapeType="1"/>
            </p:cNvSpPr>
            <p:nvPr/>
          </p:nvSpPr>
          <p:spPr bwMode="auto">
            <a:xfrm rot="-5400000">
              <a:off x="2427" y="2469"/>
              <a:ext cx="558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</p:grpSp>
    </p:spTree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2263" y="246063"/>
            <a:ext cx="2565400" cy="482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63500" tIns="25400" rIns="63500" bIns="25400">
            <a:spAutoFit/>
          </a:bodyPr>
          <a:lstStyle/>
          <a:p>
            <a:r>
              <a:rPr lang="en-AU" smtClean="0"/>
              <a:t>Array Errors</a:t>
            </a:r>
          </a:p>
        </p:txBody>
      </p:sp>
      <p:grpSp>
        <p:nvGrpSpPr>
          <p:cNvPr id="75779" name="Group 4"/>
          <p:cNvGrpSpPr>
            <a:grpSpLocks/>
          </p:cNvGrpSpPr>
          <p:nvPr/>
        </p:nvGrpSpPr>
        <p:grpSpPr bwMode="auto">
          <a:xfrm>
            <a:off x="1301750" y="1301750"/>
            <a:ext cx="3306763" cy="850900"/>
            <a:chOff x="336" y="960"/>
            <a:chExt cx="2832" cy="643"/>
          </a:xfrm>
        </p:grpSpPr>
        <p:sp>
          <p:nvSpPr>
            <p:cNvPr id="75780" name="Line 5"/>
            <p:cNvSpPr>
              <a:spLocks noChangeShapeType="1"/>
            </p:cNvSpPr>
            <p:nvPr/>
          </p:nvSpPr>
          <p:spPr bwMode="auto">
            <a:xfrm flipV="1">
              <a:off x="1104" y="960"/>
              <a:ext cx="48" cy="96"/>
            </a:xfrm>
            <a:prstGeom prst="line">
              <a:avLst/>
            </a:prstGeom>
            <a:noFill/>
            <a:ln w="25400">
              <a:solidFill>
                <a:srgbClr val="CF0E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grpSp>
          <p:nvGrpSpPr>
            <p:cNvPr id="75781" name="Group 6"/>
            <p:cNvGrpSpPr>
              <a:grpSpLocks/>
            </p:cNvGrpSpPr>
            <p:nvPr/>
          </p:nvGrpSpPr>
          <p:grpSpPr bwMode="auto">
            <a:xfrm>
              <a:off x="336" y="960"/>
              <a:ext cx="2832" cy="643"/>
              <a:chOff x="240" y="864"/>
              <a:chExt cx="2832" cy="643"/>
            </a:xfrm>
          </p:grpSpPr>
          <p:sp>
            <p:nvSpPr>
              <p:cNvPr id="75782" name="Line 7"/>
              <p:cNvSpPr>
                <a:spLocks noChangeShapeType="1"/>
              </p:cNvSpPr>
              <p:nvPr/>
            </p:nvSpPr>
            <p:spPr bwMode="auto">
              <a:xfrm>
                <a:off x="960" y="864"/>
                <a:ext cx="48" cy="96"/>
              </a:xfrm>
              <a:prstGeom prst="line">
                <a:avLst/>
              </a:prstGeom>
              <a:noFill/>
              <a:ln w="25400">
                <a:solidFill>
                  <a:srgbClr val="CF0E3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grpSp>
            <p:nvGrpSpPr>
              <p:cNvPr id="75783" name="Group 8"/>
              <p:cNvGrpSpPr>
                <a:grpSpLocks/>
              </p:cNvGrpSpPr>
              <p:nvPr/>
            </p:nvGrpSpPr>
            <p:grpSpPr bwMode="auto">
              <a:xfrm>
                <a:off x="240" y="912"/>
                <a:ext cx="2832" cy="595"/>
                <a:chOff x="240" y="912"/>
                <a:chExt cx="2832" cy="595"/>
              </a:xfrm>
            </p:grpSpPr>
            <p:sp>
              <p:nvSpPr>
                <p:cNvPr id="75784" name="Line 9"/>
                <p:cNvSpPr>
                  <a:spLocks noChangeShapeType="1"/>
                </p:cNvSpPr>
                <p:nvPr/>
              </p:nvSpPr>
              <p:spPr bwMode="auto">
                <a:xfrm>
                  <a:off x="1008" y="912"/>
                  <a:ext cx="0" cy="384"/>
                </a:xfrm>
                <a:prstGeom prst="line">
                  <a:avLst/>
                </a:prstGeom>
                <a:noFill/>
                <a:ln w="25400">
                  <a:solidFill>
                    <a:srgbClr val="CF0E3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75785" name="Line 10"/>
                <p:cNvSpPr>
                  <a:spLocks noChangeShapeType="1"/>
                </p:cNvSpPr>
                <p:nvPr/>
              </p:nvSpPr>
              <p:spPr bwMode="auto">
                <a:xfrm>
                  <a:off x="1008" y="1296"/>
                  <a:ext cx="576" cy="0"/>
                </a:xfrm>
                <a:prstGeom prst="line">
                  <a:avLst/>
                </a:prstGeom>
                <a:noFill/>
                <a:ln w="25400">
                  <a:solidFill>
                    <a:srgbClr val="CF0E3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75786" name="Rectangle 11"/>
                <p:cNvSpPr>
                  <a:spLocks noChangeArrowheads="1"/>
                </p:cNvSpPr>
                <p:nvPr/>
              </p:nvSpPr>
              <p:spPr bwMode="auto">
                <a:xfrm>
                  <a:off x="1584" y="1104"/>
                  <a:ext cx="912" cy="336"/>
                </a:xfrm>
                <a:prstGeom prst="rect">
                  <a:avLst/>
                </a:prstGeom>
                <a:noFill/>
                <a:ln w="25400">
                  <a:solidFill>
                    <a:srgbClr val="CF0E3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400" b="0">
                    <a:latin typeface="Arial" pitchFamily="34" charset="0"/>
                  </a:endParaRPr>
                </a:p>
              </p:txBody>
            </p:sp>
            <p:sp>
              <p:nvSpPr>
                <p:cNvPr id="75787" name="Line 12"/>
                <p:cNvSpPr>
                  <a:spLocks noChangeShapeType="1"/>
                </p:cNvSpPr>
                <p:nvPr/>
              </p:nvSpPr>
              <p:spPr bwMode="auto">
                <a:xfrm>
                  <a:off x="2496" y="1296"/>
                  <a:ext cx="576" cy="0"/>
                </a:xfrm>
                <a:prstGeom prst="line">
                  <a:avLst/>
                </a:prstGeom>
                <a:noFill/>
                <a:ln w="25400">
                  <a:solidFill>
                    <a:srgbClr val="CF0E3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75788" name="Rectangle 13"/>
                <p:cNvSpPr>
                  <a:spLocks noChangeArrowheads="1"/>
                </p:cNvSpPr>
                <p:nvPr/>
              </p:nvSpPr>
              <p:spPr bwMode="auto">
                <a:xfrm>
                  <a:off x="240" y="960"/>
                  <a:ext cx="914" cy="2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>
                    <a:lnSpc>
                      <a:spcPct val="90000"/>
                    </a:lnSpc>
                  </a:pPr>
                  <a:r>
                    <a:rPr lang="en-AU" sz="1600" b="0" i="1">
                      <a:solidFill>
                        <a:srgbClr val="000000"/>
                      </a:solidFill>
                      <a:latin typeface="Times" pitchFamily="18" charset="0"/>
                    </a:rPr>
                    <a:t>transducer</a:t>
                  </a:r>
                  <a:endParaRPr lang="en-AU" sz="2400" b="0" i="1">
                    <a:solidFill>
                      <a:srgbClr val="000000"/>
                    </a:solidFill>
                    <a:latin typeface="Times" pitchFamily="18" charset="0"/>
                  </a:endParaRPr>
                </a:p>
              </p:txBody>
            </p:sp>
            <p:sp>
              <p:nvSpPr>
                <p:cNvPr id="75789" name="Rectangle 14"/>
                <p:cNvSpPr>
                  <a:spLocks noChangeArrowheads="1"/>
                </p:cNvSpPr>
                <p:nvPr/>
              </p:nvSpPr>
              <p:spPr bwMode="auto">
                <a:xfrm>
                  <a:off x="1627" y="1104"/>
                  <a:ext cx="768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0" hangingPunct="0">
                    <a:lnSpc>
                      <a:spcPct val="90000"/>
                    </a:lnSpc>
                  </a:pPr>
                  <a:r>
                    <a:rPr lang="en-AU" sz="1600" b="0" i="1">
                      <a:solidFill>
                        <a:srgbClr val="000000"/>
                      </a:solidFill>
                      <a:latin typeface="Times" pitchFamily="18" charset="0"/>
                    </a:rPr>
                    <a:t>Receiver</a:t>
                  </a:r>
                </a:p>
                <a:p>
                  <a:pPr algn="ctr" eaLnBrk="0" hangingPunct="0">
                    <a:lnSpc>
                      <a:spcPct val="90000"/>
                    </a:lnSpc>
                  </a:pPr>
                  <a:r>
                    <a:rPr lang="en-AU" sz="1600" b="0" i="1">
                      <a:solidFill>
                        <a:srgbClr val="000000"/>
                      </a:solidFill>
                      <a:latin typeface="Times" pitchFamily="18" charset="0"/>
                    </a:rPr>
                    <a:t>unit</a:t>
                  </a:r>
                </a:p>
              </p:txBody>
            </p:sp>
          </p:grpSp>
        </p:grpSp>
      </p:grpSp>
      <p:grpSp>
        <p:nvGrpSpPr>
          <p:cNvPr id="75790" name="Group 16"/>
          <p:cNvGrpSpPr>
            <a:grpSpLocks/>
          </p:cNvGrpSpPr>
          <p:nvPr/>
        </p:nvGrpSpPr>
        <p:grpSpPr bwMode="auto">
          <a:xfrm>
            <a:off x="5524500" y="3036888"/>
            <a:ext cx="3306763" cy="850900"/>
            <a:chOff x="336" y="960"/>
            <a:chExt cx="2832" cy="643"/>
          </a:xfrm>
        </p:grpSpPr>
        <p:sp>
          <p:nvSpPr>
            <p:cNvPr id="75791" name="Line 17"/>
            <p:cNvSpPr>
              <a:spLocks noChangeShapeType="1"/>
            </p:cNvSpPr>
            <p:nvPr/>
          </p:nvSpPr>
          <p:spPr bwMode="auto">
            <a:xfrm flipV="1">
              <a:off x="1104" y="960"/>
              <a:ext cx="48" cy="96"/>
            </a:xfrm>
            <a:prstGeom prst="line">
              <a:avLst/>
            </a:prstGeom>
            <a:noFill/>
            <a:ln w="25400">
              <a:solidFill>
                <a:srgbClr val="CF0E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grpSp>
          <p:nvGrpSpPr>
            <p:cNvPr id="75792" name="Group 18"/>
            <p:cNvGrpSpPr>
              <a:grpSpLocks/>
            </p:cNvGrpSpPr>
            <p:nvPr/>
          </p:nvGrpSpPr>
          <p:grpSpPr bwMode="auto">
            <a:xfrm>
              <a:off x="336" y="960"/>
              <a:ext cx="2832" cy="643"/>
              <a:chOff x="240" y="864"/>
              <a:chExt cx="2832" cy="643"/>
            </a:xfrm>
          </p:grpSpPr>
          <p:sp>
            <p:nvSpPr>
              <p:cNvPr id="75793" name="Line 19"/>
              <p:cNvSpPr>
                <a:spLocks noChangeShapeType="1"/>
              </p:cNvSpPr>
              <p:nvPr/>
            </p:nvSpPr>
            <p:spPr bwMode="auto">
              <a:xfrm>
                <a:off x="960" y="864"/>
                <a:ext cx="48" cy="96"/>
              </a:xfrm>
              <a:prstGeom prst="line">
                <a:avLst/>
              </a:prstGeom>
              <a:noFill/>
              <a:ln w="25400">
                <a:solidFill>
                  <a:srgbClr val="CF0E3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grpSp>
            <p:nvGrpSpPr>
              <p:cNvPr id="75794" name="Group 20"/>
              <p:cNvGrpSpPr>
                <a:grpSpLocks/>
              </p:cNvGrpSpPr>
              <p:nvPr/>
            </p:nvGrpSpPr>
            <p:grpSpPr bwMode="auto">
              <a:xfrm>
                <a:off x="240" y="912"/>
                <a:ext cx="2832" cy="595"/>
                <a:chOff x="240" y="912"/>
                <a:chExt cx="2832" cy="595"/>
              </a:xfrm>
            </p:grpSpPr>
            <p:sp>
              <p:nvSpPr>
                <p:cNvPr id="75795" name="Line 21"/>
                <p:cNvSpPr>
                  <a:spLocks noChangeShapeType="1"/>
                </p:cNvSpPr>
                <p:nvPr/>
              </p:nvSpPr>
              <p:spPr bwMode="auto">
                <a:xfrm>
                  <a:off x="1008" y="912"/>
                  <a:ext cx="0" cy="384"/>
                </a:xfrm>
                <a:prstGeom prst="line">
                  <a:avLst/>
                </a:prstGeom>
                <a:noFill/>
                <a:ln w="25400">
                  <a:solidFill>
                    <a:srgbClr val="CF0E3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75796" name="Line 22"/>
                <p:cNvSpPr>
                  <a:spLocks noChangeShapeType="1"/>
                </p:cNvSpPr>
                <p:nvPr/>
              </p:nvSpPr>
              <p:spPr bwMode="auto">
                <a:xfrm>
                  <a:off x="1008" y="1296"/>
                  <a:ext cx="576" cy="0"/>
                </a:xfrm>
                <a:prstGeom prst="line">
                  <a:avLst/>
                </a:prstGeom>
                <a:noFill/>
                <a:ln w="25400">
                  <a:solidFill>
                    <a:srgbClr val="CF0E3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75797" name="Rectangle 23"/>
                <p:cNvSpPr>
                  <a:spLocks noChangeArrowheads="1"/>
                </p:cNvSpPr>
                <p:nvPr/>
              </p:nvSpPr>
              <p:spPr bwMode="auto">
                <a:xfrm>
                  <a:off x="1584" y="1104"/>
                  <a:ext cx="912" cy="336"/>
                </a:xfrm>
                <a:prstGeom prst="rect">
                  <a:avLst/>
                </a:prstGeom>
                <a:noFill/>
                <a:ln w="25400">
                  <a:solidFill>
                    <a:srgbClr val="CF0E3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400" b="0">
                    <a:latin typeface="Arial" pitchFamily="34" charset="0"/>
                  </a:endParaRPr>
                </a:p>
              </p:txBody>
            </p:sp>
            <p:sp>
              <p:nvSpPr>
                <p:cNvPr id="75798" name="Line 24"/>
                <p:cNvSpPr>
                  <a:spLocks noChangeShapeType="1"/>
                </p:cNvSpPr>
                <p:nvPr/>
              </p:nvSpPr>
              <p:spPr bwMode="auto">
                <a:xfrm>
                  <a:off x="2496" y="1296"/>
                  <a:ext cx="576" cy="0"/>
                </a:xfrm>
                <a:prstGeom prst="line">
                  <a:avLst/>
                </a:prstGeom>
                <a:noFill/>
                <a:ln w="25400">
                  <a:solidFill>
                    <a:srgbClr val="CF0E3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75799" name="Rectangle 25"/>
                <p:cNvSpPr>
                  <a:spLocks noChangeArrowheads="1"/>
                </p:cNvSpPr>
                <p:nvPr/>
              </p:nvSpPr>
              <p:spPr bwMode="auto">
                <a:xfrm>
                  <a:off x="240" y="960"/>
                  <a:ext cx="914" cy="2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>
                    <a:lnSpc>
                      <a:spcPct val="90000"/>
                    </a:lnSpc>
                  </a:pPr>
                  <a:r>
                    <a:rPr lang="en-AU" sz="1600" b="0" i="1">
                      <a:solidFill>
                        <a:srgbClr val="000000"/>
                      </a:solidFill>
                      <a:latin typeface="Times" pitchFamily="18" charset="0"/>
                    </a:rPr>
                    <a:t>transducer</a:t>
                  </a:r>
                  <a:endParaRPr lang="en-AU" sz="2400" b="0" i="1">
                    <a:solidFill>
                      <a:srgbClr val="000000"/>
                    </a:solidFill>
                    <a:latin typeface="Times" pitchFamily="18" charset="0"/>
                  </a:endParaRPr>
                </a:p>
              </p:txBody>
            </p:sp>
            <p:sp>
              <p:nvSpPr>
                <p:cNvPr id="75800" name="Rectangle 26"/>
                <p:cNvSpPr>
                  <a:spLocks noChangeArrowheads="1"/>
                </p:cNvSpPr>
                <p:nvPr/>
              </p:nvSpPr>
              <p:spPr bwMode="auto">
                <a:xfrm>
                  <a:off x="1627" y="1104"/>
                  <a:ext cx="768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0" hangingPunct="0">
                    <a:lnSpc>
                      <a:spcPct val="90000"/>
                    </a:lnSpc>
                  </a:pPr>
                  <a:r>
                    <a:rPr lang="en-AU" sz="1600" b="0" i="1">
                      <a:solidFill>
                        <a:srgbClr val="000000"/>
                      </a:solidFill>
                      <a:latin typeface="Times" pitchFamily="18" charset="0"/>
                    </a:rPr>
                    <a:t>Receiver</a:t>
                  </a:r>
                </a:p>
                <a:p>
                  <a:pPr algn="ctr" eaLnBrk="0" hangingPunct="0">
                    <a:lnSpc>
                      <a:spcPct val="90000"/>
                    </a:lnSpc>
                  </a:pPr>
                  <a:r>
                    <a:rPr lang="en-AU" sz="1600" b="0" i="1">
                      <a:solidFill>
                        <a:srgbClr val="000000"/>
                      </a:solidFill>
                      <a:latin typeface="Times" pitchFamily="18" charset="0"/>
                    </a:rPr>
                    <a:t>unit</a:t>
                  </a:r>
                </a:p>
              </p:txBody>
            </p:sp>
          </p:grpSp>
        </p:grpSp>
      </p:grpSp>
      <p:grpSp>
        <p:nvGrpSpPr>
          <p:cNvPr id="75801" name="Group 27"/>
          <p:cNvGrpSpPr>
            <a:grpSpLocks/>
          </p:cNvGrpSpPr>
          <p:nvPr/>
        </p:nvGrpSpPr>
        <p:grpSpPr bwMode="auto">
          <a:xfrm>
            <a:off x="5451475" y="644525"/>
            <a:ext cx="3305175" cy="850900"/>
            <a:chOff x="336" y="960"/>
            <a:chExt cx="2832" cy="643"/>
          </a:xfrm>
        </p:grpSpPr>
        <p:sp>
          <p:nvSpPr>
            <p:cNvPr id="75802" name="Line 28"/>
            <p:cNvSpPr>
              <a:spLocks noChangeShapeType="1"/>
            </p:cNvSpPr>
            <p:nvPr/>
          </p:nvSpPr>
          <p:spPr bwMode="auto">
            <a:xfrm flipV="1">
              <a:off x="1104" y="960"/>
              <a:ext cx="48" cy="96"/>
            </a:xfrm>
            <a:prstGeom prst="line">
              <a:avLst/>
            </a:prstGeom>
            <a:noFill/>
            <a:ln w="25400">
              <a:solidFill>
                <a:srgbClr val="CF0E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grpSp>
          <p:nvGrpSpPr>
            <p:cNvPr id="75803" name="Group 29"/>
            <p:cNvGrpSpPr>
              <a:grpSpLocks/>
            </p:cNvGrpSpPr>
            <p:nvPr/>
          </p:nvGrpSpPr>
          <p:grpSpPr bwMode="auto">
            <a:xfrm>
              <a:off x="336" y="960"/>
              <a:ext cx="2832" cy="643"/>
              <a:chOff x="240" y="864"/>
              <a:chExt cx="2832" cy="643"/>
            </a:xfrm>
          </p:grpSpPr>
          <p:sp>
            <p:nvSpPr>
              <p:cNvPr id="75804" name="Line 30"/>
              <p:cNvSpPr>
                <a:spLocks noChangeShapeType="1"/>
              </p:cNvSpPr>
              <p:nvPr/>
            </p:nvSpPr>
            <p:spPr bwMode="auto">
              <a:xfrm>
                <a:off x="960" y="864"/>
                <a:ext cx="48" cy="96"/>
              </a:xfrm>
              <a:prstGeom prst="line">
                <a:avLst/>
              </a:prstGeom>
              <a:noFill/>
              <a:ln w="25400">
                <a:solidFill>
                  <a:srgbClr val="CF0E3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grpSp>
            <p:nvGrpSpPr>
              <p:cNvPr id="75805" name="Group 31"/>
              <p:cNvGrpSpPr>
                <a:grpSpLocks/>
              </p:cNvGrpSpPr>
              <p:nvPr/>
            </p:nvGrpSpPr>
            <p:grpSpPr bwMode="auto">
              <a:xfrm>
                <a:off x="240" y="912"/>
                <a:ext cx="2832" cy="595"/>
                <a:chOff x="240" y="912"/>
                <a:chExt cx="2832" cy="595"/>
              </a:xfrm>
            </p:grpSpPr>
            <p:sp>
              <p:nvSpPr>
                <p:cNvPr id="75806" name="Line 32"/>
                <p:cNvSpPr>
                  <a:spLocks noChangeShapeType="1"/>
                </p:cNvSpPr>
                <p:nvPr/>
              </p:nvSpPr>
              <p:spPr bwMode="auto">
                <a:xfrm>
                  <a:off x="1008" y="912"/>
                  <a:ext cx="0" cy="384"/>
                </a:xfrm>
                <a:prstGeom prst="line">
                  <a:avLst/>
                </a:prstGeom>
                <a:noFill/>
                <a:ln w="25400">
                  <a:solidFill>
                    <a:srgbClr val="CF0E3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75807" name="Line 33"/>
                <p:cNvSpPr>
                  <a:spLocks noChangeShapeType="1"/>
                </p:cNvSpPr>
                <p:nvPr/>
              </p:nvSpPr>
              <p:spPr bwMode="auto">
                <a:xfrm>
                  <a:off x="1008" y="1296"/>
                  <a:ext cx="576" cy="0"/>
                </a:xfrm>
                <a:prstGeom prst="line">
                  <a:avLst/>
                </a:prstGeom>
                <a:noFill/>
                <a:ln w="25400">
                  <a:solidFill>
                    <a:srgbClr val="CF0E3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75808" name="Rectangle 34"/>
                <p:cNvSpPr>
                  <a:spLocks noChangeArrowheads="1"/>
                </p:cNvSpPr>
                <p:nvPr/>
              </p:nvSpPr>
              <p:spPr bwMode="auto">
                <a:xfrm>
                  <a:off x="1584" y="1104"/>
                  <a:ext cx="912" cy="336"/>
                </a:xfrm>
                <a:prstGeom prst="rect">
                  <a:avLst/>
                </a:prstGeom>
                <a:noFill/>
                <a:ln w="25400">
                  <a:solidFill>
                    <a:srgbClr val="CF0E3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400" b="0">
                    <a:latin typeface="Arial" pitchFamily="34" charset="0"/>
                  </a:endParaRPr>
                </a:p>
              </p:txBody>
            </p:sp>
            <p:sp>
              <p:nvSpPr>
                <p:cNvPr id="75809" name="Line 35"/>
                <p:cNvSpPr>
                  <a:spLocks noChangeShapeType="1"/>
                </p:cNvSpPr>
                <p:nvPr/>
              </p:nvSpPr>
              <p:spPr bwMode="auto">
                <a:xfrm>
                  <a:off x="2496" y="1296"/>
                  <a:ext cx="576" cy="0"/>
                </a:xfrm>
                <a:prstGeom prst="line">
                  <a:avLst/>
                </a:prstGeom>
                <a:noFill/>
                <a:ln w="25400">
                  <a:solidFill>
                    <a:srgbClr val="CF0E3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75810" name="Rectangle 36"/>
                <p:cNvSpPr>
                  <a:spLocks noChangeArrowheads="1"/>
                </p:cNvSpPr>
                <p:nvPr/>
              </p:nvSpPr>
              <p:spPr bwMode="auto">
                <a:xfrm>
                  <a:off x="240" y="960"/>
                  <a:ext cx="914" cy="2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>
                    <a:lnSpc>
                      <a:spcPct val="90000"/>
                    </a:lnSpc>
                  </a:pPr>
                  <a:r>
                    <a:rPr lang="en-AU" sz="1600" b="0" i="1">
                      <a:solidFill>
                        <a:srgbClr val="000000"/>
                      </a:solidFill>
                      <a:latin typeface="Times" pitchFamily="18" charset="0"/>
                    </a:rPr>
                    <a:t>transducer</a:t>
                  </a:r>
                  <a:endParaRPr lang="en-AU" sz="2400" b="0" i="1">
                    <a:solidFill>
                      <a:srgbClr val="000000"/>
                    </a:solidFill>
                    <a:latin typeface="Times" pitchFamily="18" charset="0"/>
                  </a:endParaRPr>
                </a:p>
              </p:txBody>
            </p:sp>
            <p:sp>
              <p:nvSpPr>
                <p:cNvPr id="75811" name="Rectangle 37"/>
                <p:cNvSpPr>
                  <a:spLocks noChangeArrowheads="1"/>
                </p:cNvSpPr>
                <p:nvPr/>
              </p:nvSpPr>
              <p:spPr bwMode="auto">
                <a:xfrm>
                  <a:off x="1626" y="1104"/>
                  <a:ext cx="769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0" hangingPunct="0">
                    <a:lnSpc>
                      <a:spcPct val="90000"/>
                    </a:lnSpc>
                  </a:pPr>
                  <a:r>
                    <a:rPr lang="en-AU" sz="1600" b="0" i="1">
                      <a:solidFill>
                        <a:srgbClr val="000000"/>
                      </a:solidFill>
                      <a:latin typeface="Times" pitchFamily="18" charset="0"/>
                    </a:rPr>
                    <a:t>Receiver</a:t>
                  </a:r>
                </a:p>
                <a:p>
                  <a:pPr algn="ctr" eaLnBrk="0" hangingPunct="0">
                    <a:lnSpc>
                      <a:spcPct val="90000"/>
                    </a:lnSpc>
                  </a:pPr>
                  <a:r>
                    <a:rPr lang="en-AU" sz="1600" b="0" i="1">
                      <a:solidFill>
                        <a:srgbClr val="000000"/>
                      </a:solidFill>
                      <a:latin typeface="Times" pitchFamily="18" charset="0"/>
                    </a:rPr>
                    <a:t>unit</a:t>
                  </a:r>
                </a:p>
              </p:txBody>
            </p:sp>
          </p:grpSp>
        </p:grpSp>
      </p:grpSp>
      <p:sp>
        <p:nvSpPr>
          <p:cNvPr id="75813" name="Rectangle 1027"/>
          <p:cNvSpPr>
            <a:spLocks noChangeArrowheads="1"/>
          </p:cNvSpPr>
          <p:nvPr/>
        </p:nvSpPr>
        <p:spPr bwMode="auto">
          <a:xfrm>
            <a:off x="217488" y="3417888"/>
            <a:ext cx="5416550" cy="2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sz="2000" b="0" dirty="0">
                <a:solidFill>
                  <a:schemeClr val="bg2"/>
                </a:solidFill>
                <a:effectLst/>
                <a:latin typeface="Comic Sans MS" pitchFamily="66" charset="0"/>
              </a:rPr>
              <a:t>Gain and phase mismatch between receivers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sz="2000" b="0" dirty="0">
                <a:solidFill>
                  <a:schemeClr val="bg2"/>
                </a:solidFill>
                <a:effectLst/>
                <a:latin typeface="Comic Sans MS" pitchFamily="66" charset="0"/>
              </a:rPr>
              <a:t>	constant across the receiver bandwidth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sz="2000" b="0" dirty="0">
                <a:solidFill>
                  <a:schemeClr val="bg2"/>
                </a:solidFill>
                <a:effectLst/>
                <a:latin typeface="Comic Sans MS" pitchFamily="66" charset="0"/>
              </a:rPr>
              <a:t>	varying across the receiver bandwidth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sz="2000" b="0" dirty="0">
                <a:solidFill>
                  <a:schemeClr val="bg2"/>
                </a:solidFill>
                <a:effectLst/>
                <a:latin typeface="Comic Sans MS" pitchFamily="66" charset="0"/>
              </a:rPr>
              <a:t>Positional errors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sz="2000" b="0" dirty="0">
                <a:solidFill>
                  <a:schemeClr val="bg2"/>
                </a:solidFill>
                <a:effectLst/>
                <a:latin typeface="Comic Sans MS" pitchFamily="66" charset="0"/>
              </a:rPr>
              <a:t>Unknown mutual coupling</a:t>
            </a:r>
          </a:p>
        </p:txBody>
      </p:sp>
      <p:graphicFrame>
        <p:nvGraphicFramePr>
          <p:cNvPr id="75814" name="Object 41"/>
          <p:cNvGraphicFramePr>
            <a:graphicFrameLocks noChangeAspect="1"/>
          </p:cNvGraphicFramePr>
          <p:nvPr/>
        </p:nvGraphicFramePr>
        <p:xfrm>
          <a:off x="4643438" y="2201863"/>
          <a:ext cx="830262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16" name="Equation" r:id="rId4" imgW="177646" imgH="190335" progId="Equation.3">
                  <p:embed/>
                </p:oleObj>
              </mc:Choice>
              <mc:Fallback>
                <p:oleObj name="Equation" r:id="rId4" imgW="177646" imgH="190335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2201863"/>
                        <a:ext cx="830262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815" name="Object 42"/>
          <p:cNvGraphicFramePr>
            <a:graphicFrameLocks noChangeAspect="1"/>
          </p:cNvGraphicFramePr>
          <p:nvPr/>
        </p:nvGraphicFramePr>
        <p:xfrm>
          <a:off x="4700588" y="892175"/>
          <a:ext cx="830262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17" name="Equation" r:id="rId6" imgW="177646" imgH="190335" progId="Equation.3">
                  <p:embed/>
                </p:oleObj>
              </mc:Choice>
              <mc:Fallback>
                <p:oleObj name="Equation" r:id="rId6" imgW="177646" imgH="190335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0588" y="892175"/>
                        <a:ext cx="830262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816" name="Object 43"/>
          <p:cNvGraphicFramePr>
            <a:graphicFrameLocks noChangeAspect="1"/>
          </p:cNvGraphicFramePr>
          <p:nvPr/>
        </p:nvGraphicFramePr>
        <p:xfrm>
          <a:off x="7372350" y="1922463"/>
          <a:ext cx="3556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18" name="Equation" r:id="rId8" imgW="76101" imgH="190252" progId="Equation.3">
                  <p:embed/>
                </p:oleObj>
              </mc:Choice>
              <mc:Fallback>
                <p:oleObj name="Equation" r:id="rId8" imgW="76101" imgH="190252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2350" y="1922463"/>
                        <a:ext cx="3556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8659238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3030538" y="6432550"/>
            <a:ext cx="3081337" cy="2825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fld id="{9118002C-D5C9-4A17-A4A9-9DBE6753941D}" type="slidenum">
              <a:rPr lang="en-AU" sz="1400" smtClean="0">
                <a:solidFill>
                  <a:srgbClr val="003399"/>
                </a:solidFill>
              </a:rPr>
              <a:pPr algn="ctr"/>
              <a:t>35</a:t>
            </a:fld>
            <a:endParaRPr lang="en-AU" sz="1400" smtClean="0">
              <a:solidFill>
                <a:srgbClr val="003399"/>
              </a:solidFill>
            </a:endParaRPr>
          </a:p>
        </p:txBody>
      </p:sp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Mutual Coupling</a:t>
            </a:r>
            <a:endParaRPr lang="en-AU" dirty="0"/>
          </a:p>
        </p:txBody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775" y="4381500"/>
            <a:ext cx="5426075" cy="15732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0" dirty="0" smtClean="0">
                <a:latin typeface="Comic Sans MS" pitchFamily="66" charset="0"/>
                <a:cs typeface="Times New Roman" pitchFamily="18" charset="0"/>
              </a:rPr>
              <a:t>Degradation of beam pattern</a:t>
            </a:r>
          </a:p>
          <a:p>
            <a:pPr>
              <a:buFont typeface="Wingdings" pitchFamily="2" charset="2"/>
              <a:buNone/>
            </a:pPr>
            <a:r>
              <a:rPr lang="en-US" b="0" dirty="0" smtClean="0">
                <a:latin typeface="Comic Sans MS" pitchFamily="66" charset="0"/>
                <a:cs typeface="Times New Roman" pitchFamily="18" charset="0"/>
              </a:rPr>
              <a:t>Blind angles</a:t>
            </a:r>
          </a:p>
          <a:p>
            <a:pPr>
              <a:buFont typeface="Wingdings" pitchFamily="2" charset="2"/>
              <a:buNone/>
            </a:pPr>
            <a:r>
              <a:rPr lang="en-US" b="0" dirty="0" smtClean="0">
                <a:latin typeface="Comic Sans MS" pitchFamily="66" charset="0"/>
                <a:cs typeface="Times New Roman" pitchFamily="18" charset="0"/>
              </a:rPr>
              <a:t>Different at edges</a:t>
            </a:r>
            <a:endParaRPr lang="en-AU" b="0" dirty="0" smtClean="0"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72709" name="Picture 4" descr="MutualCoupl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1282700"/>
            <a:ext cx="6899275" cy="279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16117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3030538" y="6432550"/>
            <a:ext cx="3081337" cy="2825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fld id="{9118002C-D5C9-4A17-A4A9-9DBE6753941D}" type="slidenum">
              <a:rPr lang="en-AU" sz="1400" smtClean="0">
                <a:solidFill>
                  <a:srgbClr val="003399"/>
                </a:solidFill>
              </a:rPr>
              <a:pPr algn="ctr"/>
              <a:t>36</a:t>
            </a:fld>
            <a:endParaRPr lang="en-AU" sz="1400" smtClean="0">
              <a:solidFill>
                <a:srgbClr val="003399"/>
              </a:solidFill>
            </a:endParaRPr>
          </a:p>
        </p:txBody>
      </p:sp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Phase Errors</a:t>
            </a:r>
            <a:endParaRPr lang="en-AU" dirty="0"/>
          </a:p>
        </p:txBody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4396" y="1258292"/>
            <a:ext cx="5426075" cy="475506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AU" b="0" dirty="0" smtClean="0">
                <a:latin typeface="Comic Sans MS" pitchFamily="66" charset="0"/>
                <a:cs typeface="Times New Roman" pitchFamily="18" charset="0"/>
              </a:rPr>
              <a:t>Maximum </a:t>
            </a:r>
            <a:r>
              <a:rPr lang="en-AU" b="0" dirty="0" err="1" smtClean="0">
                <a:latin typeface="Comic Sans MS" pitchFamily="66" charset="0"/>
                <a:cs typeface="Times New Roman" pitchFamily="18" charset="0"/>
              </a:rPr>
              <a:t>sidelobe</a:t>
            </a:r>
            <a:r>
              <a:rPr lang="en-AU" b="0" dirty="0" smtClean="0">
                <a:latin typeface="Comic Sans MS" pitchFamily="66" charset="0"/>
                <a:cs typeface="Times New Roman" pitchFamily="18" charset="0"/>
              </a:rPr>
              <a:t> level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8882820"/>
              </p:ext>
            </p:extLst>
          </p:nvPr>
        </p:nvGraphicFramePr>
        <p:xfrm>
          <a:off x="3158197" y="1470004"/>
          <a:ext cx="5832473" cy="4622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236" name="Document" r:id="rId4" imgW="4573406" imgH="3917001" progId="Word.Document.8">
                  <p:embed/>
                </p:oleObj>
              </mc:Choice>
              <mc:Fallback>
                <p:oleObj name="Document" r:id="rId4" imgW="4573406" imgH="3917001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198" t="7359" r="7191" b="7710"/>
                      <a:stretch>
                        <a:fillRect/>
                      </a:stretch>
                    </p:blipFill>
                    <p:spPr bwMode="auto">
                      <a:xfrm>
                        <a:off x="3158197" y="1470004"/>
                        <a:ext cx="5832473" cy="4622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996996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3"/>
          <p:cNvSpPr txBox="1">
            <a:spLocks noGrp="1"/>
          </p:cNvSpPr>
          <p:nvPr/>
        </p:nvSpPr>
        <p:spPr bwMode="auto">
          <a:xfrm>
            <a:off x="7358063" y="6437313"/>
            <a:ext cx="14573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fld id="{4C67F695-F443-4986-A2F5-376C17D5CA2B}" type="slidenum">
              <a:rPr lang="en-AU" sz="1400">
                <a:solidFill>
                  <a:srgbClr val="003399"/>
                </a:solidFill>
              </a:rPr>
              <a:pPr algn="r"/>
              <a:t>37</a:t>
            </a:fld>
            <a:endParaRPr lang="en-AU" sz="1400">
              <a:solidFill>
                <a:srgbClr val="003399"/>
              </a:solidFill>
            </a:endParaRPr>
          </a:p>
        </p:txBody>
      </p:sp>
      <p:sp>
        <p:nvSpPr>
          <p:cNvPr id="50180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358775" y="1422400"/>
            <a:ext cx="8202613" cy="4378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AU" b="0" dirty="0" smtClean="0">
                <a:latin typeface="Comic Sans MS" pitchFamily="66" charset="0"/>
              </a:rPr>
              <a:t>Key Issue for advanced </a:t>
            </a:r>
            <a:r>
              <a:rPr lang="en-AU" b="0" dirty="0" err="1" smtClean="0">
                <a:latin typeface="Comic Sans MS" pitchFamily="66" charset="0"/>
              </a:rPr>
              <a:t>beamformers</a:t>
            </a:r>
            <a:r>
              <a:rPr lang="en-AU" b="0" dirty="0" smtClean="0">
                <a:latin typeface="Comic Sans MS" pitchFamily="66" charset="0"/>
              </a:rPr>
              <a:t> and low </a:t>
            </a:r>
            <a:r>
              <a:rPr lang="en-AU" b="0" dirty="0" err="1" smtClean="0">
                <a:latin typeface="Comic Sans MS" pitchFamily="66" charset="0"/>
              </a:rPr>
              <a:t>sidelobe</a:t>
            </a:r>
            <a:r>
              <a:rPr lang="en-AU" b="0" dirty="0" smtClean="0">
                <a:latin typeface="Comic Sans MS" pitchFamily="66" charset="0"/>
              </a:rPr>
              <a:t> phased arrays.</a:t>
            </a:r>
          </a:p>
          <a:p>
            <a:pPr eaLnBrk="1" hangingPunct="1">
              <a:buFont typeface="Wingdings" pitchFamily="2" charset="2"/>
              <a:buNone/>
            </a:pPr>
            <a:r>
              <a:rPr lang="en-AU" b="0" dirty="0" smtClean="0">
                <a:latin typeface="Comic Sans MS" pitchFamily="66" charset="0"/>
              </a:rPr>
              <a:t>Array Errors</a:t>
            </a:r>
          </a:p>
          <a:p>
            <a:pPr eaLnBrk="1" hangingPunct="1">
              <a:buFont typeface="Wingdings" pitchFamily="2" charset="2"/>
              <a:buNone/>
            </a:pPr>
            <a:r>
              <a:rPr lang="en-AU" b="0" dirty="0" smtClean="0">
                <a:latin typeface="Comic Sans MS" pitchFamily="66" charset="0"/>
              </a:rPr>
              <a:t>	Gain and phase mismatch between receivers</a:t>
            </a:r>
          </a:p>
          <a:p>
            <a:pPr eaLnBrk="1" hangingPunct="1">
              <a:buFont typeface="Wingdings" pitchFamily="2" charset="2"/>
              <a:buNone/>
            </a:pPr>
            <a:r>
              <a:rPr lang="en-AU" b="0" dirty="0" smtClean="0">
                <a:latin typeface="Comic Sans MS" pitchFamily="66" charset="0"/>
              </a:rPr>
              <a:t>	Positional errors</a:t>
            </a:r>
          </a:p>
          <a:p>
            <a:pPr eaLnBrk="1" hangingPunct="1">
              <a:buFont typeface="Wingdings" pitchFamily="2" charset="2"/>
              <a:buNone/>
            </a:pPr>
            <a:r>
              <a:rPr lang="en-AU" b="0" dirty="0" smtClean="0">
                <a:latin typeface="Comic Sans MS" pitchFamily="66" charset="0"/>
              </a:rPr>
              <a:t>	Unknown mutual coupling</a:t>
            </a:r>
          </a:p>
          <a:p>
            <a:pPr eaLnBrk="1" hangingPunct="1">
              <a:buFont typeface="Wingdings" pitchFamily="2" charset="2"/>
              <a:buNone/>
            </a:pPr>
            <a:r>
              <a:rPr lang="en-AU" b="0" dirty="0" smtClean="0">
                <a:latin typeface="Comic Sans MS" pitchFamily="66" charset="0"/>
              </a:rPr>
              <a:t>Various signal processing techniques for calibration</a:t>
            </a:r>
          </a:p>
          <a:p>
            <a:pPr eaLnBrk="1" hangingPunct="1">
              <a:buFont typeface="Wingdings" pitchFamily="2" charset="2"/>
              <a:buNone/>
            </a:pPr>
            <a:r>
              <a:rPr lang="en-AU" b="0" dirty="0" smtClean="0">
                <a:latin typeface="Comic Sans MS" pitchFamily="66" charset="0"/>
              </a:rPr>
              <a:t>	Using internal calibration signals</a:t>
            </a:r>
          </a:p>
          <a:p>
            <a:pPr eaLnBrk="1" hangingPunct="1">
              <a:buFont typeface="Wingdings" pitchFamily="2" charset="2"/>
              <a:buNone/>
            </a:pPr>
            <a:r>
              <a:rPr lang="en-AU" b="0" dirty="0" smtClean="0">
                <a:latin typeface="Comic Sans MS" pitchFamily="66" charset="0"/>
              </a:rPr>
              <a:t>	Using sources of opportunity</a:t>
            </a:r>
          </a:p>
          <a:p>
            <a:pPr eaLnBrk="1" hangingPunct="1">
              <a:buFont typeface="Wingdings" pitchFamily="2" charset="2"/>
              <a:buNone/>
            </a:pPr>
            <a:r>
              <a:rPr lang="en-AU" b="0" dirty="0" smtClean="0">
                <a:latin typeface="Comic Sans MS" pitchFamily="66" charset="0"/>
              </a:rPr>
              <a:t>	Using other sensor information</a:t>
            </a:r>
            <a:endParaRPr lang="en-AU" dirty="0" smtClean="0"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5943" y="359966"/>
            <a:ext cx="20617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800" b="1" dirty="0">
                <a:solidFill>
                  <a:schemeClr val="bg2"/>
                </a:solidFill>
              </a:rPr>
              <a:t>Calibration</a:t>
            </a:r>
          </a:p>
        </p:txBody>
      </p:sp>
    </p:spTree>
    <p:extLst>
      <p:ext uri="{BB962C8B-B14F-4D97-AF65-F5344CB8AC3E}">
        <p14:creationId xmlns:p14="http://schemas.microsoft.com/office/powerpoint/2010/main" val="38915374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4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8" y="990600"/>
            <a:ext cx="40798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5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850" y="990600"/>
            <a:ext cx="376872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629" name="Group 6"/>
          <p:cNvGrpSpPr>
            <a:grpSpLocks/>
          </p:cNvGrpSpPr>
          <p:nvPr/>
        </p:nvGrpSpPr>
        <p:grpSpPr bwMode="auto">
          <a:xfrm>
            <a:off x="4641850" y="5334000"/>
            <a:ext cx="4149725" cy="914400"/>
            <a:chOff x="336" y="960"/>
            <a:chExt cx="2832" cy="576"/>
          </a:xfrm>
        </p:grpSpPr>
        <p:sp>
          <p:nvSpPr>
            <p:cNvPr id="26636" name="Line 7"/>
            <p:cNvSpPr>
              <a:spLocks noChangeShapeType="1"/>
            </p:cNvSpPr>
            <p:nvPr/>
          </p:nvSpPr>
          <p:spPr bwMode="auto">
            <a:xfrm flipV="1">
              <a:off x="1104" y="960"/>
              <a:ext cx="48" cy="96"/>
            </a:xfrm>
            <a:prstGeom prst="line">
              <a:avLst/>
            </a:prstGeom>
            <a:noFill/>
            <a:ln w="25400">
              <a:solidFill>
                <a:srgbClr val="CF0E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grpSp>
          <p:nvGrpSpPr>
            <p:cNvPr id="26637" name="Group 8"/>
            <p:cNvGrpSpPr>
              <a:grpSpLocks/>
            </p:cNvGrpSpPr>
            <p:nvPr/>
          </p:nvGrpSpPr>
          <p:grpSpPr bwMode="auto">
            <a:xfrm>
              <a:off x="336" y="960"/>
              <a:ext cx="2832" cy="576"/>
              <a:chOff x="240" y="864"/>
              <a:chExt cx="2832" cy="576"/>
            </a:xfrm>
          </p:grpSpPr>
          <p:sp>
            <p:nvSpPr>
              <p:cNvPr id="26638" name="Line 9"/>
              <p:cNvSpPr>
                <a:spLocks noChangeShapeType="1"/>
              </p:cNvSpPr>
              <p:nvPr/>
            </p:nvSpPr>
            <p:spPr bwMode="auto">
              <a:xfrm>
                <a:off x="960" y="864"/>
                <a:ext cx="48" cy="96"/>
              </a:xfrm>
              <a:prstGeom prst="line">
                <a:avLst/>
              </a:prstGeom>
              <a:noFill/>
              <a:ln w="25400">
                <a:solidFill>
                  <a:srgbClr val="CF0E3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grpSp>
            <p:nvGrpSpPr>
              <p:cNvPr id="26639" name="Group 10"/>
              <p:cNvGrpSpPr>
                <a:grpSpLocks/>
              </p:cNvGrpSpPr>
              <p:nvPr/>
            </p:nvGrpSpPr>
            <p:grpSpPr bwMode="auto">
              <a:xfrm>
                <a:off x="240" y="912"/>
                <a:ext cx="2832" cy="528"/>
                <a:chOff x="240" y="912"/>
                <a:chExt cx="2832" cy="528"/>
              </a:xfrm>
            </p:grpSpPr>
            <p:sp>
              <p:nvSpPr>
                <p:cNvPr id="26640" name="Line 11"/>
                <p:cNvSpPr>
                  <a:spLocks noChangeShapeType="1"/>
                </p:cNvSpPr>
                <p:nvPr/>
              </p:nvSpPr>
              <p:spPr bwMode="auto">
                <a:xfrm>
                  <a:off x="1008" y="912"/>
                  <a:ext cx="0" cy="384"/>
                </a:xfrm>
                <a:prstGeom prst="line">
                  <a:avLst/>
                </a:prstGeom>
                <a:noFill/>
                <a:ln w="25400">
                  <a:solidFill>
                    <a:srgbClr val="CF0E3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26641" name="Line 12"/>
                <p:cNvSpPr>
                  <a:spLocks noChangeShapeType="1"/>
                </p:cNvSpPr>
                <p:nvPr/>
              </p:nvSpPr>
              <p:spPr bwMode="auto">
                <a:xfrm>
                  <a:off x="1008" y="1296"/>
                  <a:ext cx="576" cy="0"/>
                </a:xfrm>
                <a:prstGeom prst="line">
                  <a:avLst/>
                </a:prstGeom>
                <a:noFill/>
                <a:ln w="25400">
                  <a:solidFill>
                    <a:srgbClr val="CF0E3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26642" name="Rectangle 13"/>
                <p:cNvSpPr>
                  <a:spLocks noChangeArrowheads="1"/>
                </p:cNvSpPr>
                <p:nvPr/>
              </p:nvSpPr>
              <p:spPr bwMode="auto">
                <a:xfrm>
                  <a:off x="1584" y="1104"/>
                  <a:ext cx="912" cy="336"/>
                </a:xfrm>
                <a:prstGeom prst="rect">
                  <a:avLst/>
                </a:prstGeom>
                <a:noFill/>
                <a:ln w="25400">
                  <a:solidFill>
                    <a:srgbClr val="CF0E3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643" name="Line 14"/>
                <p:cNvSpPr>
                  <a:spLocks noChangeShapeType="1"/>
                </p:cNvSpPr>
                <p:nvPr/>
              </p:nvSpPr>
              <p:spPr bwMode="auto">
                <a:xfrm>
                  <a:off x="2496" y="1296"/>
                  <a:ext cx="576" cy="0"/>
                </a:xfrm>
                <a:prstGeom prst="line">
                  <a:avLst/>
                </a:prstGeom>
                <a:noFill/>
                <a:ln w="25400">
                  <a:solidFill>
                    <a:srgbClr val="CF0E3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26644" name="Rectangle 15"/>
                <p:cNvSpPr>
                  <a:spLocks noChangeArrowheads="1"/>
                </p:cNvSpPr>
                <p:nvPr/>
              </p:nvSpPr>
              <p:spPr bwMode="auto">
                <a:xfrm>
                  <a:off x="240" y="960"/>
                  <a:ext cx="672" cy="1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>
                    <a:lnSpc>
                      <a:spcPct val="90000"/>
                    </a:lnSpc>
                  </a:pPr>
                  <a:r>
                    <a:rPr lang="en-AU" sz="1600" i="1">
                      <a:solidFill>
                        <a:srgbClr val="000000"/>
                      </a:solidFill>
                      <a:latin typeface="Times" pitchFamily="18" charset="0"/>
                    </a:rPr>
                    <a:t>transducer</a:t>
                  </a:r>
                  <a:endParaRPr lang="en-AU" i="1">
                    <a:solidFill>
                      <a:srgbClr val="000000"/>
                    </a:solidFill>
                    <a:latin typeface="Times" pitchFamily="18" charset="0"/>
                  </a:endParaRPr>
                </a:p>
              </p:txBody>
            </p:sp>
            <p:sp>
              <p:nvSpPr>
                <p:cNvPr id="26645" name="Rectangle 16"/>
                <p:cNvSpPr>
                  <a:spLocks noChangeArrowheads="1"/>
                </p:cNvSpPr>
                <p:nvPr/>
              </p:nvSpPr>
              <p:spPr bwMode="auto">
                <a:xfrm>
                  <a:off x="1728" y="1104"/>
                  <a:ext cx="565" cy="3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0" hangingPunct="0">
                    <a:lnSpc>
                      <a:spcPct val="90000"/>
                    </a:lnSpc>
                  </a:pPr>
                  <a:r>
                    <a:rPr lang="en-AU" sz="1600" i="1">
                      <a:solidFill>
                        <a:srgbClr val="000000"/>
                      </a:solidFill>
                      <a:latin typeface="Times" pitchFamily="18" charset="0"/>
                    </a:rPr>
                    <a:t>Receiver</a:t>
                  </a:r>
                </a:p>
                <a:p>
                  <a:pPr algn="ctr" eaLnBrk="0" hangingPunct="0">
                    <a:lnSpc>
                      <a:spcPct val="90000"/>
                    </a:lnSpc>
                  </a:pPr>
                  <a:r>
                    <a:rPr lang="en-AU" sz="1600" i="1">
                      <a:solidFill>
                        <a:srgbClr val="000000"/>
                      </a:solidFill>
                      <a:latin typeface="Times" pitchFamily="18" charset="0"/>
                    </a:rPr>
                    <a:t>unit</a:t>
                  </a:r>
                </a:p>
              </p:txBody>
            </p:sp>
          </p:grpSp>
        </p:grpSp>
      </p:grpSp>
      <p:sp>
        <p:nvSpPr>
          <p:cNvPr id="26630" name="Line 17"/>
          <p:cNvSpPr>
            <a:spLocks noChangeShapeType="1"/>
          </p:cNvSpPr>
          <p:nvPr/>
        </p:nvSpPr>
        <p:spPr bwMode="auto">
          <a:xfrm>
            <a:off x="6189663" y="4800600"/>
            <a:ext cx="0" cy="1066800"/>
          </a:xfrm>
          <a:prstGeom prst="line">
            <a:avLst/>
          </a:prstGeom>
          <a:noFill/>
          <a:ln w="25400">
            <a:solidFill>
              <a:srgbClr val="CF0E3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6631" name="Line 18"/>
          <p:cNvSpPr>
            <a:spLocks noChangeShapeType="1"/>
          </p:cNvSpPr>
          <p:nvPr/>
        </p:nvSpPr>
        <p:spPr bwMode="auto">
          <a:xfrm>
            <a:off x="6189663" y="5867400"/>
            <a:ext cx="422275" cy="0"/>
          </a:xfrm>
          <a:prstGeom prst="line">
            <a:avLst/>
          </a:prstGeom>
          <a:noFill/>
          <a:ln w="25400">
            <a:solidFill>
              <a:srgbClr val="CF0E3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6632" name="Rectangle 19"/>
          <p:cNvSpPr>
            <a:spLocks noChangeArrowheads="1"/>
          </p:cNvSpPr>
          <p:nvPr/>
        </p:nvSpPr>
        <p:spPr bwMode="auto">
          <a:xfrm>
            <a:off x="4529138" y="4195763"/>
            <a:ext cx="328612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AU" i="1">
                <a:solidFill>
                  <a:srgbClr val="000000"/>
                </a:solidFill>
                <a:latin typeface="Times" pitchFamily="18" charset="0"/>
              </a:rPr>
              <a:t>(b) calibrate by injecting </a:t>
            </a:r>
          </a:p>
          <a:p>
            <a:pPr eaLnBrk="0" hangingPunct="0">
              <a:lnSpc>
                <a:spcPct val="90000"/>
              </a:lnSpc>
            </a:pPr>
            <a:r>
              <a:rPr lang="en-AU" i="1">
                <a:solidFill>
                  <a:srgbClr val="000000"/>
                </a:solidFill>
                <a:latin typeface="Times" pitchFamily="18" charset="0"/>
              </a:rPr>
              <a:t>signals at receiver</a:t>
            </a:r>
          </a:p>
        </p:txBody>
      </p:sp>
      <p:sp>
        <p:nvSpPr>
          <p:cNvPr id="26633" name="Rectangle 20"/>
          <p:cNvSpPr>
            <a:spLocks noChangeArrowheads="1"/>
          </p:cNvSpPr>
          <p:nvPr/>
        </p:nvSpPr>
        <p:spPr bwMode="auto">
          <a:xfrm>
            <a:off x="4641850" y="990600"/>
            <a:ext cx="22510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AU" i="1">
                <a:solidFill>
                  <a:srgbClr val="000000"/>
                </a:solidFill>
                <a:latin typeface="Times" pitchFamily="18" charset="0"/>
              </a:rPr>
              <a:t>Array ~2.78 Kms in length</a:t>
            </a:r>
          </a:p>
        </p:txBody>
      </p:sp>
      <p:pic>
        <p:nvPicPr>
          <p:cNvPr id="26634" name="Picture 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4565650"/>
            <a:ext cx="3408362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5" name="Rectangle 19"/>
          <p:cNvSpPr>
            <a:spLocks noChangeArrowheads="1"/>
          </p:cNvSpPr>
          <p:nvPr/>
        </p:nvSpPr>
        <p:spPr bwMode="auto">
          <a:xfrm>
            <a:off x="188913" y="3844925"/>
            <a:ext cx="3846512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AU" i="1">
                <a:solidFill>
                  <a:srgbClr val="000000"/>
                </a:solidFill>
                <a:latin typeface="Times" pitchFamily="18" charset="0"/>
              </a:rPr>
              <a:t>(a) calibrate using a nearfield</a:t>
            </a:r>
          </a:p>
          <a:p>
            <a:pPr eaLnBrk="0" hangingPunct="0">
              <a:lnSpc>
                <a:spcPct val="90000"/>
              </a:lnSpc>
            </a:pPr>
            <a:r>
              <a:rPr lang="en-AU" i="1">
                <a:solidFill>
                  <a:srgbClr val="000000"/>
                </a:solidFill>
                <a:latin typeface="Times" pitchFamily="18" charset="0"/>
              </a:rPr>
              <a:t>source</a:t>
            </a:r>
          </a:p>
        </p:txBody>
      </p:sp>
      <p:sp>
        <p:nvSpPr>
          <p:cNvPr id="2" name="Rectangle 1"/>
          <p:cNvSpPr/>
          <p:nvPr/>
        </p:nvSpPr>
        <p:spPr>
          <a:xfrm>
            <a:off x="258031" y="348089"/>
            <a:ext cx="44566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dirty="0">
                <a:solidFill>
                  <a:schemeClr val="bg2"/>
                </a:solidFill>
              </a:rPr>
              <a:t>OTHR – “Internal” calibration</a:t>
            </a:r>
          </a:p>
        </p:txBody>
      </p:sp>
    </p:spTree>
    <p:extLst>
      <p:ext uri="{BB962C8B-B14F-4D97-AF65-F5344CB8AC3E}">
        <p14:creationId xmlns:p14="http://schemas.microsoft.com/office/powerpoint/2010/main" val="7707380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3"/>
          <p:cNvSpPr txBox="1">
            <a:spLocks noGrp="1"/>
          </p:cNvSpPr>
          <p:nvPr/>
        </p:nvSpPr>
        <p:spPr bwMode="auto">
          <a:xfrm>
            <a:off x="7358063" y="6437313"/>
            <a:ext cx="14573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fld id="{A12065D9-E8D0-4D4E-AF21-EBC184AE41B0}" type="slidenum">
              <a:rPr lang="en-AU" sz="1400">
                <a:solidFill>
                  <a:srgbClr val="003399"/>
                </a:solidFill>
              </a:rPr>
              <a:pPr algn="r"/>
              <a:t>39</a:t>
            </a:fld>
            <a:endParaRPr lang="en-AU" sz="1400">
              <a:solidFill>
                <a:srgbClr val="003399"/>
              </a:solidFill>
            </a:endParaRPr>
          </a:p>
        </p:txBody>
      </p:sp>
      <p:sp>
        <p:nvSpPr>
          <p:cNvPr id="51204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1147763"/>
            <a:ext cx="8056563" cy="1589087"/>
          </a:xfrm>
        </p:spPr>
        <p:txBody>
          <a:bodyPr/>
          <a:lstStyle/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en-AU" b="0" dirty="0" smtClean="0">
                <a:latin typeface="Comic Sans MS" pitchFamily="66" charset="0"/>
              </a:rPr>
              <a:t>Use the back scattered returns from ionised trails of meteors as they burn up on entering the atmosphere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en-AU" b="0" dirty="0" smtClean="0">
                <a:latin typeface="Comic Sans MS" pitchFamily="66" charset="0"/>
              </a:rPr>
              <a:t>Friedlander’s approach of using subspace methods to estimate gain and phase errors and mutual coupling coefficients</a:t>
            </a:r>
          </a:p>
        </p:txBody>
      </p:sp>
      <p:pic>
        <p:nvPicPr>
          <p:cNvPr id="51205" name="Picture 5" descr="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675" y="2636838"/>
            <a:ext cx="5613400" cy="422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6" name="Rectangle 1027"/>
          <p:cNvSpPr>
            <a:spLocks noChangeArrowheads="1"/>
          </p:cNvSpPr>
          <p:nvPr/>
        </p:nvSpPr>
        <p:spPr bwMode="auto">
          <a:xfrm>
            <a:off x="268288" y="3336925"/>
            <a:ext cx="3006725" cy="243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sz="2000" b="0" dirty="0">
                <a:solidFill>
                  <a:schemeClr val="bg2"/>
                </a:solidFill>
                <a:effectLst/>
                <a:latin typeface="Comic Sans MS" pitchFamily="66" charset="0"/>
              </a:rPr>
              <a:t>Variant being developed by </a:t>
            </a:r>
            <a:r>
              <a:rPr lang="en-AU" sz="2000" b="0" dirty="0" err="1">
                <a:solidFill>
                  <a:schemeClr val="bg2"/>
                </a:solidFill>
                <a:effectLst/>
                <a:latin typeface="Comic Sans MS" pitchFamily="66" charset="0"/>
              </a:rPr>
              <a:t>Zili</a:t>
            </a:r>
            <a:r>
              <a:rPr lang="en-AU" sz="2000" b="0" dirty="0">
                <a:solidFill>
                  <a:schemeClr val="bg2"/>
                </a:solidFill>
                <a:effectLst/>
                <a:latin typeface="Comic Sans MS" pitchFamily="66" charset="0"/>
              </a:rPr>
              <a:t> </a:t>
            </a:r>
            <a:r>
              <a:rPr lang="en-AU" sz="2000" b="0" dirty="0" err="1">
                <a:solidFill>
                  <a:schemeClr val="bg2"/>
                </a:solidFill>
                <a:effectLst/>
                <a:latin typeface="Comic Sans MS" pitchFamily="66" charset="0"/>
              </a:rPr>
              <a:t>Xu</a:t>
            </a:r>
            <a:r>
              <a:rPr lang="en-AU" sz="2000" b="0" dirty="0">
                <a:solidFill>
                  <a:schemeClr val="bg2"/>
                </a:solidFill>
                <a:effectLst/>
                <a:latin typeface="Comic Sans MS" pitchFamily="66" charset="0"/>
              </a:rPr>
              <a:t> for calibration of GPS antenna using GPS satellites as sources of opportunity</a:t>
            </a:r>
          </a:p>
        </p:txBody>
      </p:sp>
      <p:sp>
        <p:nvSpPr>
          <p:cNvPr id="2" name="Rectangle 1"/>
          <p:cNvSpPr/>
          <p:nvPr/>
        </p:nvSpPr>
        <p:spPr>
          <a:xfrm>
            <a:off x="268288" y="371840"/>
            <a:ext cx="40991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800" b="1" dirty="0">
                <a:solidFill>
                  <a:schemeClr val="bg2"/>
                </a:solidFill>
                <a:effectLst/>
                <a:latin typeface="Comic Sans MS" pitchFamily="66" charset="0"/>
              </a:rPr>
              <a:t>Calibration – HF array</a:t>
            </a:r>
          </a:p>
        </p:txBody>
      </p:sp>
    </p:spTree>
    <p:extLst>
      <p:ext uri="{BB962C8B-B14F-4D97-AF65-F5344CB8AC3E}">
        <p14:creationId xmlns:p14="http://schemas.microsoft.com/office/powerpoint/2010/main" val="14723481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2E50F1-10F7-4064-9BFF-D6368F53E02E}" type="slidenum">
              <a:rPr lang="en-AU" altLang="en-US"/>
              <a:pPr/>
              <a:t>4</a:t>
            </a:fld>
            <a:endParaRPr lang="en-AU" altLang="en-US"/>
          </a:p>
        </p:txBody>
      </p:sp>
      <p:sp>
        <p:nvSpPr>
          <p:cNvPr id="333826" name="Rectangle 2"/>
          <p:cNvSpPr>
            <a:spLocks noGrp="1" noChangeArrowheads="1"/>
          </p:cNvSpPr>
          <p:nvPr>
            <p:ph type="title" sz="quarter"/>
          </p:nvPr>
        </p:nvSpPr>
        <p:spPr bwMode="auto"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  <a:latin typeface="Comic Sans MS" pitchFamily="66" charset="0"/>
              </a:rPr>
              <a:t>Phase shift </a:t>
            </a:r>
            <a:r>
              <a:rPr lang="en-AU" altLang="en-US" dirty="0" err="1">
                <a:effectLst/>
                <a:latin typeface="Comic Sans MS" pitchFamily="66" charset="0"/>
              </a:rPr>
              <a:t>beamforming</a:t>
            </a:r>
            <a:r>
              <a:rPr lang="en-AU" altLang="en-US" dirty="0">
                <a:effectLst/>
                <a:latin typeface="Comic Sans MS" pitchFamily="66" charset="0"/>
              </a:rPr>
              <a:t> example</a:t>
            </a:r>
          </a:p>
        </p:txBody>
      </p:sp>
      <p:graphicFrame>
        <p:nvGraphicFramePr>
          <p:cNvPr id="333827" name="Object 3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490366179"/>
              </p:ext>
            </p:extLst>
          </p:nvPr>
        </p:nvGraphicFramePr>
        <p:xfrm>
          <a:off x="169863" y="4776788"/>
          <a:ext cx="8804275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859" name="Equation" r:id="rId3" imgW="4063680" imgH="457200" progId="Equation.3">
                  <p:embed/>
                </p:oleObj>
              </mc:Choice>
              <mc:Fallback>
                <p:oleObj name="Equation" r:id="rId3" imgW="4063680" imgH="457200" progId="Equation.3">
                  <p:embed/>
                  <p:pic>
                    <p:nvPicPr>
                      <p:cNvPr id="0" name="Picture 3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863" y="4776788"/>
                        <a:ext cx="8804275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3830" name="Rectangle 6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33831" name="Rectangle 7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33833" name="Rectangle 9"/>
          <p:cNvSpPr>
            <a:spLocks noChangeArrowheads="1"/>
          </p:cNvSpPr>
          <p:nvPr/>
        </p:nvSpPr>
        <p:spPr bwMode="auto">
          <a:xfrm>
            <a:off x="611188" y="841375"/>
            <a:ext cx="8362950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Two plane waves from different directions with same carrier frequency</a:t>
            </a:r>
          </a:p>
        </p:txBody>
      </p:sp>
      <p:sp>
        <p:nvSpPr>
          <p:cNvPr id="333834" name="Rectangle 10"/>
          <p:cNvSpPr>
            <a:spLocks noChangeArrowheads="1"/>
          </p:cNvSpPr>
          <p:nvPr/>
        </p:nvSpPr>
        <p:spPr bwMode="auto">
          <a:xfrm>
            <a:off x="611188" y="3905250"/>
            <a:ext cx="2132012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>
                <a:solidFill>
                  <a:schemeClr val="bg2"/>
                </a:solidFill>
                <a:effectLst/>
                <a:latin typeface="Times" pitchFamily="18" charset="0"/>
                <a:cs typeface="Times New Roman" pitchFamily="18" charset="0"/>
              </a:rPr>
              <a:t>Output power</a:t>
            </a:r>
          </a:p>
        </p:txBody>
      </p:sp>
      <p:pic>
        <p:nvPicPr>
          <p:cNvPr id="333849" name="Picture 25" descr="Multipat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700" y="1587500"/>
            <a:ext cx="5245100" cy="284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2608C-B3C6-4415-A872-3A5BF753FC0B}" type="slidenum">
              <a:rPr lang="en-AU" altLang="en-US"/>
              <a:pPr/>
              <a:t>5</a:t>
            </a:fld>
            <a:endParaRPr lang="en-AU" altLang="en-US"/>
          </a:p>
        </p:txBody>
      </p:sp>
      <p:sp>
        <p:nvSpPr>
          <p:cNvPr id="305154" name="Rectangle 2"/>
          <p:cNvSpPr>
            <a:spLocks noGrp="1" noChangeArrowheads="1"/>
          </p:cNvSpPr>
          <p:nvPr>
            <p:ph type="title" sz="quarter"/>
          </p:nvPr>
        </p:nvSpPr>
        <p:spPr bwMode="auto">
          <a:xfrm>
            <a:off x="360363" y="274638"/>
            <a:ext cx="4852987" cy="766762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>
                <a:effectLst/>
                <a:latin typeface="Comic Sans MS" pitchFamily="66" charset="0"/>
              </a:rPr>
              <a:t>Uncorrelated Plane waves</a:t>
            </a:r>
          </a:p>
        </p:txBody>
      </p:sp>
      <p:graphicFrame>
        <p:nvGraphicFramePr>
          <p:cNvPr id="305155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457200" y="3990975"/>
          <a:ext cx="4560888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213" name="Equation" r:id="rId3" imgW="2070100" imgH="241300" progId="Equation.3">
                  <p:embed/>
                </p:oleObj>
              </mc:Choice>
              <mc:Fallback>
                <p:oleObj name="Equation" r:id="rId3" imgW="2070100" imgH="241300" progId="Equation.3">
                  <p:embed/>
                  <p:pic>
                    <p:nvPicPr>
                      <p:cNvPr id="0" name="Picture 5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990975"/>
                        <a:ext cx="4560888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5156" name="Picture 4" descr="TriangArray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03925" y="3022600"/>
            <a:ext cx="1350963" cy="1500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305157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643313" y="2767013"/>
          <a:ext cx="1150937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214" name="Equation" r:id="rId6" imgW="710891" imgH="215806" progId="Equation.3">
                  <p:embed/>
                </p:oleObj>
              </mc:Choice>
              <mc:Fallback>
                <p:oleObj name="Equation" r:id="rId6" imgW="710891" imgH="215806" progId="Equation.3">
                  <p:embed/>
                  <p:pic>
                    <p:nvPicPr>
                      <p:cNvPr id="0" name="Picture 5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3313" y="2767013"/>
                        <a:ext cx="1150937" cy="349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5158" name="Rectangle 6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305160" name="Object 8"/>
          <p:cNvGraphicFramePr>
            <a:graphicFrameLocks noChangeAspect="1"/>
          </p:cNvGraphicFramePr>
          <p:nvPr/>
        </p:nvGraphicFramePr>
        <p:xfrm>
          <a:off x="1138238" y="1835150"/>
          <a:ext cx="6319837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215" name="Equation" r:id="rId8" imgW="2984500" imgH="254000" progId="Equation.3">
                  <p:embed/>
                </p:oleObj>
              </mc:Choice>
              <mc:Fallback>
                <p:oleObj name="Equation" r:id="rId8" imgW="2984500" imgH="254000" progId="Equation.3">
                  <p:embed/>
                  <p:pic>
                    <p:nvPicPr>
                      <p:cNvPr id="0" name="Picture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8238" y="1835150"/>
                        <a:ext cx="6319837" cy="504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5162" name="Rectangle 10"/>
          <p:cNvSpPr>
            <a:spLocks noChangeArrowheads="1"/>
          </p:cNvSpPr>
          <p:nvPr/>
        </p:nvSpPr>
        <p:spPr bwMode="auto">
          <a:xfrm>
            <a:off x="317500" y="1154113"/>
            <a:ext cx="7253288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Times" pitchFamily="18" charset="0"/>
                <a:cs typeface="Times New Roman" pitchFamily="18" charset="0"/>
              </a:rPr>
              <a:t>e.g., </a:t>
            </a: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two plane wave  closely spaced in frequency</a:t>
            </a:r>
          </a:p>
        </p:txBody>
      </p:sp>
      <p:sp>
        <p:nvSpPr>
          <p:cNvPr id="305163" name="Rectangle 11"/>
          <p:cNvSpPr>
            <a:spLocks noChangeArrowheads="1"/>
          </p:cNvSpPr>
          <p:nvPr/>
        </p:nvSpPr>
        <p:spPr bwMode="auto">
          <a:xfrm>
            <a:off x="457200" y="3441700"/>
            <a:ext cx="2844800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Beam Power outputs</a:t>
            </a:r>
          </a:p>
        </p:txBody>
      </p:sp>
      <p:graphicFrame>
        <p:nvGraphicFramePr>
          <p:cNvPr id="305164" name="Object 12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7570788" y="3492500"/>
          <a:ext cx="1387475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216" name="Equation" r:id="rId10" imgW="761669" imgH="215806" progId="Equation.3">
                  <p:embed/>
                </p:oleObj>
              </mc:Choice>
              <mc:Fallback>
                <p:oleObj name="Equation" r:id="rId10" imgW="761669" imgH="215806" progId="Equation.3">
                  <p:embed/>
                  <p:pic>
                    <p:nvPicPr>
                      <p:cNvPr id="0" name="Picture 5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0788" y="3492500"/>
                        <a:ext cx="1387475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05165" name="Group 13"/>
          <p:cNvGrpSpPr>
            <a:grpSpLocks/>
          </p:cNvGrpSpPr>
          <p:nvPr/>
        </p:nvGrpSpPr>
        <p:grpSpPr bwMode="auto">
          <a:xfrm rot="676239">
            <a:off x="4630738" y="3168650"/>
            <a:ext cx="1366837" cy="749300"/>
            <a:chOff x="2699" y="2957"/>
            <a:chExt cx="861" cy="472"/>
          </a:xfrm>
        </p:grpSpPr>
        <p:sp>
          <p:nvSpPr>
            <p:cNvPr id="305166" name="Line 14"/>
            <p:cNvSpPr>
              <a:spLocks noChangeShapeType="1"/>
            </p:cNvSpPr>
            <p:nvPr/>
          </p:nvSpPr>
          <p:spPr bwMode="auto">
            <a:xfrm>
              <a:off x="3061" y="2957"/>
              <a:ext cx="0" cy="47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305167" name="Line 15"/>
            <p:cNvSpPr>
              <a:spLocks noChangeShapeType="1"/>
            </p:cNvSpPr>
            <p:nvPr/>
          </p:nvSpPr>
          <p:spPr bwMode="auto">
            <a:xfrm>
              <a:off x="3202" y="2957"/>
              <a:ext cx="0" cy="47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305168" name="Line 16"/>
            <p:cNvSpPr>
              <a:spLocks noChangeShapeType="1"/>
            </p:cNvSpPr>
            <p:nvPr/>
          </p:nvSpPr>
          <p:spPr bwMode="auto">
            <a:xfrm>
              <a:off x="2699" y="3210"/>
              <a:ext cx="861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</p:grpSp>
      <p:grpSp>
        <p:nvGrpSpPr>
          <p:cNvPr id="305169" name="Group 17"/>
          <p:cNvGrpSpPr>
            <a:grpSpLocks/>
          </p:cNvGrpSpPr>
          <p:nvPr/>
        </p:nvGrpSpPr>
        <p:grpSpPr bwMode="auto">
          <a:xfrm rot="7467985">
            <a:off x="6887369" y="2647157"/>
            <a:ext cx="1366837" cy="749300"/>
            <a:chOff x="2699" y="2957"/>
            <a:chExt cx="861" cy="472"/>
          </a:xfrm>
        </p:grpSpPr>
        <p:sp>
          <p:nvSpPr>
            <p:cNvPr id="305170" name="Line 18"/>
            <p:cNvSpPr>
              <a:spLocks noChangeShapeType="1"/>
            </p:cNvSpPr>
            <p:nvPr/>
          </p:nvSpPr>
          <p:spPr bwMode="auto">
            <a:xfrm>
              <a:off x="3061" y="2957"/>
              <a:ext cx="0" cy="47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305171" name="Line 19"/>
            <p:cNvSpPr>
              <a:spLocks noChangeShapeType="1"/>
            </p:cNvSpPr>
            <p:nvPr/>
          </p:nvSpPr>
          <p:spPr bwMode="auto">
            <a:xfrm>
              <a:off x="3202" y="2957"/>
              <a:ext cx="0" cy="47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305172" name="Line 20"/>
            <p:cNvSpPr>
              <a:spLocks noChangeShapeType="1"/>
            </p:cNvSpPr>
            <p:nvPr/>
          </p:nvSpPr>
          <p:spPr bwMode="auto">
            <a:xfrm>
              <a:off x="2699" y="3210"/>
              <a:ext cx="861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</p:grpSp>
      <p:sp>
        <p:nvSpPr>
          <p:cNvPr id="305173" name="Rectangle 21"/>
          <p:cNvSpPr>
            <a:spLocks noChangeArrowheads="1"/>
          </p:cNvSpPr>
          <p:nvPr/>
        </p:nvSpPr>
        <p:spPr bwMode="auto">
          <a:xfrm>
            <a:off x="636588" y="4697413"/>
            <a:ext cx="938212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>
                <a:solidFill>
                  <a:schemeClr val="bg2"/>
                </a:solidFill>
                <a:effectLst/>
                <a:latin typeface="Times" pitchFamily="18" charset="0"/>
                <a:cs typeface="Times New Roman" pitchFamily="18" charset="0"/>
              </a:rPr>
              <a:t>where</a:t>
            </a:r>
          </a:p>
        </p:txBody>
      </p:sp>
      <p:sp>
        <p:nvSpPr>
          <p:cNvPr id="305174" name="Rectangle 22"/>
          <p:cNvSpPr>
            <a:spLocks noChangeArrowheads="1"/>
          </p:cNvSpPr>
          <p:nvPr/>
        </p:nvSpPr>
        <p:spPr bwMode="auto">
          <a:xfrm>
            <a:off x="5262563" y="4960938"/>
            <a:ext cx="2852737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Beam Patterns</a:t>
            </a:r>
          </a:p>
        </p:txBody>
      </p:sp>
      <p:sp>
        <p:nvSpPr>
          <p:cNvPr id="305175" name="Line 23"/>
          <p:cNvSpPr>
            <a:spLocks noChangeShapeType="1"/>
          </p:cNvSpPr>
          <p:nvPr/>
        </p:nvSpPr>
        <p:spPr bwMode="auto">
          <a:xfrm flipH="1" flipV="1">
            <a:off x="4102100" y="4522788"/>
            <a:ext cx="1111250" cy="701675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sp>
        <p:nvSpPr>
          <p:cNvPr id="305176" name="Line 24"/>
          <p:cNvSpPr>
            <a:spLocks noChangeShapeType="1"/>
          </p:cNvSpPr>
          <p:nvPr/>
        </p:nvSpPr>
        <p:spPr bwMode="auto">
          <a:xfrm flipH="1" flipV="1">
            <a:off x="2387600" y="4522788"/>
            <a:ext cx="2809875" cy="701675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AU"/>
          </a:p>
        </p:txBody>
      </p:sp>
      <p:graphicFrame>
        <p:nvGraphicFramePr>
          <p:cNvPr id="305177" name="Object 25"/>
          <p:cNvGraphicFramePr>
            <a:graphicFrameLocks noChangeAspect="1"/>
          </p:cNvGraphicFramePr>
          <p:nvPr/>
        </p:nvGraphicFramePr>
        <p:xfrm>
          <a:off x="457200" y="5224463"/>
          <a:ext cx="3049588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217" name="Equation" r:id="rId12" imgW="1384300" imgH="393700" progId="Equation.3">
                  <p:embed/>
                </p:oleObj>
              </mc:Choice>
              <mc:Fallback>
                <p:oleObj name="Equation" r:id="rId12" imgW="1384300" imgH="393700" progId="Equation.3">
                  <p:embed/>
                  <p:pic>
                    <p:nvPicPr>
                      <p:cNvPr id="0" name="Picture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5224463"/>
                        <a:ext cx="3049588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71431-BCA2-459C-AE61-6B814B2A6498}" type="slidenum">
              <a:rPr lang="en-AU" altLang="en-US"/>
              <a:pPr/>
              <a:t>6</a:t>
            </a:fld>
            <a:endParaRPr lang="en-AU" altLang="en-US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445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>
                <a:effectLst/>
                <a:latin typeface="Comic Sans MS" pitchFamily="66" charset="0"/>
              </a:rPr>
              <a:t>Computed Examples</a:t>
            </a:r>
          </a:p>
        </p:txBody>
      </p:sp>
      <p:sp>
        <p:nvSpPr>
          <p:cNvPr id="284675" name="Rectangle 3"/>
          <p:cNvSpPr>
            <a:spLocks noChangeArrowheads="1"/>
          </p:cNvSpPr>
          <p:nvPr/>
        </p:nvSpPr>
        <p:spPr bwMode="auto">
          <a:xfrm>
            <a:off x="3643313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84676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84678" name="Rectangle 6"/>
          <p:cNvSpPr>
            <a:spLocks noChangeArrowheads="1"/>
          </p:cNvSpPr>
          <p:nvPr/>
        </p:nvSpPr>
        <p:spPr bwMode="auto">
          <a:xfrm>
            <a:off x="4686300" y="252413"/>
            <a:ext cx="416242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Three uncorrelated plane waves</a:t>
            </a:r>
          </a:p>
        </p:txBody>
      </p:sp>
      <p:pic>
        <p:nvPicPr>
          <p:cNvPr id="284679" name="Picture 7" descr="BPOutput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89063" y="1450975"/>
            <a:ext cx="6078537" cy="47831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1A272A-B853-4F5B-99E8-09897F7BDA7B}" type="slidenum">
              <a:rPr lang="en-AU" altLang="en-US"/>
              <a:pPr/>
              <a:t>7</a:t>
            </a:fld>
            <a:endParaRPr lang="en-AU" altLang="en-US"/>
          </a:p>
        </p:txBody>
      </p:sp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52462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  <a:latin typeface="Comic Sans MS" panose="030F0702030302020204" pitchFamily="66" charset="0"/>
              </a:rPr>
              <a:t>Number of Independent Beams I</a:t>
            </a:r>
          </a:p>
        </p:txBody>
      </p:sp>
      <p:sp>
        <p:nvSpPr>
          <p:cNvPr id="327684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27685" name="Rectangle 5"/>
          <p:cNvSpPr>
            <a:spLocks noChangeArrowheads="1"/>
          </p:cNvSpPr>
          <p:nvPr/>
        </p:nvSpPr>
        <p:spPr bwMode="auto">
          <a:xfrm>
            <a:off x="450850" y="1141413"/>
            <a:ext cx="4552950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How many beams to form  ?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What are the steering directions ?</a:t>
            </a:r>
            <a:endParaRPr kumimoji="0" lang="en-AU" altLang="en-US" sz="1400" b="0" dirty="0">
              <a:solidFill>
                <a:schemeClr val="bg2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327686" name="Rectangle 6"/>
          <p:cNvSpPr>
            <a:spLocks noChangeArrowheads="1"/>
          </p:cNvSpPr>
          <p:nvPr/>
        </p:nvSpPr>
        <p:spPr bwMode="auto">
          <a:xfrm>
            <a:off x="577850" y="3327400"/>
            <a:ext cx="315595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Depends on :</a:t>
            </a: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</a:rPr>
              <a:t>Frequency</a:t>
            </a: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</a:rPr>
              <a:t>Steering direction</a:t>
            </a: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</a:rPr>
              <a:t>Shading</a:t>
            </a: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</a:rPr>
              <a:t>Array symmetries</a:t>
            </a: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</a:rPr>
              <a:t>Type of array</a:t>
            </a: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endParaRPr kumimoji="0" lang="en-AU" altLang="en-US" sz="2000" dirty="0">
              <a:solidFill>
                <a:schemeClr val="bg2"/>
              </a:solidFill>
              <a:effectLst/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endParaRPr kumimoji="0" lang="en-AU" altLang="en-US" sz="1400" dirty="0">
              <a:solidFill>
                <a:schemeClr val="bg2"/>
              </a:solidFill>
              <a:effectLst/>
            </a:endParaRPr>
          </a:p>
        </p:txBody>
      </p:sp>
      <p:sp>
        <p:nvSpPr>
          <p:cNvPr id="327689" name="Rectangle 9"/>
          <p:cNvSpPr>
            <a:spLocks noChangeArrowheads="1"/>
          </p:cNvSpPr>
          <p:nvPr/>
        </p:nvSpPr>
        <p:spPr bwMode="auto">
          <a:xfrm>
            <a:off x="457200" y="2395539"/>
            <a:ext cx="3962400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anose="030F0702030302020204" pitchFamily="66" charset="0"/>
                <a:cs typeface="Times New Roman" pitchFamily="18" charset="0"/>
              </a:rPr>
              <a:t>Beams overlapping at 3-dB points</a:t>
            </a:r>
            <a:endParaRPr kumimoji="0" lang="en-AU" altLang="en-US" sz="1400" b="0" dirty="0">
              <a:solidFill>
                <a:schemeClr val="bg2"/>
              </a:solidFill>
              <a:effectLst/>
              <a:latin typeface="Comic Sans MS" panose="030F0702030302020204" pitchFamily="66" charset="0"/>
            </a:endParaRPr>
          </a:p>
        </p:txBody>
      </p:sp>
      <p:pic>
        <p:nvPicPr>
          <p:cNvPr id="327694" name="Picture 14" descr="BPCheb-40d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2921000"/>
            <a:ext cx="4167187" cy="326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E7FAE-F7AD-4DCB-B537-D5D819AC7DED}" type="slidenum">
              <a:rPr lang="en-AU" altLang="en-US"/>
              <a:pPr/>
              <a:t>8</a:t>
            </a:fld>
            <a:endParaRPr lang="en-AU" altLang="en-US"/>
          </a:p>
        </p:txBody>
      </p:sp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52462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  <a:latin typeface="Comic Sans MS" panose="030F0702030302020204" pitchFamily="66" charset="0"/>
              </a:rPr>
              <a:t>Number of Independent Beams II</a:t>
            </a:r>
          </a:p>
        </p:txBody>
      </p:sp>
      <p:graphicFrame>
        <p:nvGraphicFramePr>
          <p:cNvPr id="334851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457200" y="1790700"/>
          <a:ext cx="927100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917" name="Equation" r:id="rId3" imgW="596641" imgH="304668" progId="Equation.3">
                  <p:embed/>
                </p:oleObj>
              </mc:Choice>
              <mc:Fallback>
                <p:oleObj name="Equation" r:id="rId3" imgW="596641" imgH="304668" progId="Equation.3">
                  <p:embed/>
                  <p:pic>
                    <p:nvPicPr>
                      <p:cNvPr id="0" name="Picture 6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790700"/>
                        <a:ext cx="927100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4852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34854" name="Rectangle 6"/>
          <p:cNvSpPr>
            <a:spLocks noChangeArrowheads="1"/>
          </p:cNvSpPr>
          <p:nvPr/>
        </p:nvSpPr>
        <p:spPr bwMode="auto">
          <a:xfrm>
            <a:off x="450850" y="987425"/>
            <a:ext cx="5099050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Uniform linear array of K receiver</a:t>
            </a: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</a:rPr>
              <a:t>s</a:t>
            </a:r>
            <a:endParaRPr kumimoji="0" lang="en-AU" altLang="en-US" sz="1400" b="0" dirty="0">
              <a:solidFill>
                <a:schemeClr val="bg2"/>
              </a:solidFill>
              <a:effectLst/>
              <a:latin typeface="Comic Sans MS" pitchFamily="66" charset="0"/>
            </a:endParaRPr>
          </a:p>
        </p:txBody>
      </p:sp>
      <p:sp>
        <p:nvSpPr>
          <p:cNvPr id="334855" name="Rectangle 7"/>
          <p:cNvSpPr>
            <a:spLocks noChangeArrowheads="1"/>
          </p:cNvSpPr>
          <p:nvPr/>
        </p:nvSpPr>
        <p:spPr bwMode="auto">
          <a:xfrm>
            <a:off x="1768475" y="1790700"/>
            <a:ext cx="6588125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i="1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K</a:t>
            </a: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 independent beams overlapping at 3-dB points</a:t>
            </a:r>
            <a:endParaRPr kumimoji="0" lang="en-AU" altLang="en-US" sz="1400" b="0" dirty="0">
              <a:solidFill>
                <a:schemeClr val="bg2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334860" name="Group 12"/>
          <p:cNvGrpSpPr>
            <a:grpSpLocks/>
          </p:cNvGrpSpPr>
          <p:nvPr/>
        </p:nvGrpSpPr>
        <p:grpSpPr bwMode="auto">
          <a:xfrm>
            <a:off x="415925" y="3316288"/>
            <a:ext cx="4460875" cy="534987"/>
            <a:chOff x="401" y="1935"/>
            <a:chExt cx="2487" cy="337"/>
          </a:xfrm>
        </p:grpSpPr>
        <p:sp>
          <p:nvSpPr>
            <p:cNvPr id="334856" name="Rectangle 8"/>
            <p:cNvSpPr>
              <a:spLocks noChangeArrowheads="1"/>
            </p:cNvSpPr>
            <p:nvPr/>
          </p:nvSpPr>
          <p:spPr bwMode="auto">
            <a:xfrm>
              <a:off x="401" y="1935"/>
              <a:ext cx="2295" cy="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None/>
              </a:pPr>
              <a:r>
                <a:rPr kumimoji="0" lang="en-AU" altLang="en-US" sz="2000" b="0" dirty="0">
                  <a:solidFill>
                    <a:schemeClr val="bg2"/>
                  </a:solidFill>
                  <a:effectLst/>
                  <a:latin typeface="Comic Sans MS" pitchFamily="66" charset="0"/>
                  <a:cs typeface="Times New Roman" pitchFamily="18" charset="0"/>
                </a:rPr>
                <a:t>Not </a:t>
              </a:r>
              <a:r>
                <a:rPr kumimoji="0" lang="en-AU" altLang="en-US" sz="2000" b="0" dirty="0" err="1">
                  <a:solidFill>
                    <a:schemeClr val="bg2"/>
                  </a:solidFill>
                  <a:effectLst/>
                  <a:latin typeface="Comic Sans MS" pitchFamily="66" charset="0"/>
                  <a:cs typeface="Times New Roman" pitchFamily="18" charset="0"/>
                </a:rPr>
                <a:t>equispaced</a:t>
              </a:r>
              <a:r>
                <a:rPr kumimoji="0" lang="en-AU" altLang="en-US" sz="2000" b="0" dirty="0">
                  <a:solidFill>
                    <a:schemeClr val="bg2"/>
                  </a:solidFill>
                  <a:effectLst/>
                  <a:latin typeface="Comic Sans MS" pitchFamily="66" charset="0"/>
                  <a:cs typeface="Times New Roman" pitchFamily="18" charset="0"/>
                </a:rPr>
                <a:t> in angle but in </a:t>
              </a:r>
              <a:endParaRPr kumimoji="0" lang="en-AU" altLang="en-US" sz="1400" b="0" dirty="0">
                <a:solidFill>
                  <a:schemeClr val="bg2"/>
                </a:solidFill>
                <a:effectLst/>
                <a:latin typeface="Comic Sans MS" pitchFamily="66" charset="0"/>
              </a:endParaRPr>
            </a:p>
          </p:txBody>
        </p:sp>
        <p:graphicFrame>
          <p:nvGraphicFramePr>
            <p:cNvPr id="334859" name="Object 11"/>
            <p:cNvGraphicFramePr>
              <a:graphicFrameLocks noChangeAspect="1"/>
            </p:cNvGraphicFramePr>
            <p:nvPr/>
          </p:nvGraphicFramePr>
          <p:xfrm>
            <a:off x="2546" y="2012"/>
            <a:ext cx="342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4918" name="Equation" r:id="rId5" imgW="329914" imgH="177646" progId="Equation.3">
                    <p:embed/>
                  </p:oleObj>
                </mc:Choice>
                <mc:Fallback>
                  <p:oleObj name="Equation" r:id="rId5" imgW="329914" imgH="177646" progId="Equation.3">
                    <p:embed/>
                    <p:pic>
                      <p:nvPicPr>
                        <p:cNvPr id="0" name="Picture 6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6" y="2012"/>
                          <a:ext cx="342" cy="18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34861" name="Rectangle 13"/>
          <p:cNvSpPr>
            <a:spLocks noChangeArrowheads="1"/>
          </p:cNvSpPr>
          <p:nvPr/>
        </p:nvSpPr>
        <p:spPr bwMode="auto">
          <a:xfrm>
            <a:off x="737394" y="5549900"/>
            <a:ext cx="769461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Full explanation – use </a:t>
            </a:r>
            <a:r>
              <a:rPr kumimoji="0" lang="en-AU" altLang="en-US" sz="2000" b="0" dirty="0" err="1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wavevectors</a:t>
            </a: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 and Fourier transforms</a:t>
            </a:r>
            <a:endParaRPr kumimoji="0" lang="en-AU" altLang="en-US" sz="1400" b="0" dirty="0">
              <a:solidFill>
                <a:schemeClr val="bg2"/>
              </a:solidFill>
              <a:effectLst/>
              <a:latin typeface="Comic Sans MS" pitchFamily="66" charset="0"/>
            </a:endParaRPr>
          </a:p>
        </p:txBody>
      </p:sp>
      <p:sp>
        <p:nvSpPr>
          <p:cNvPr id="334863" name="Rectangle 15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334864" name="Rectangle 16"/>
          <p:cNvSpPr>
            <a:spLocks noChangeArrowheads="1"/>
          </p:cNvSpPr>
          <p:nvPr/>
        </p:nvSpPr>
        <p:spPr bwMode="auto">
          <a:xfrm>
            <a:off x="457200" y="2500313"/>
            <a:ext cx="1584326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In general</a:t>
            </a:r>
            <a:endParaRPr kumimoji="0" lang="en-AU" altLang="en-US" sz="1400" b="0" dirty="0">
              <a:solidFill>
                <a:schemeClr val="bg2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334866" name="Group 18"/>
          <p:cNvGrpSpPr>
            <a:grpSpLocks/>
          </p:cNvGrpSpPr>
          <p:nvPr/>
        </p:nvGrpSpPr>
        <p:grpSpPr bwMode="auto">
          <a:xfrm>
            <a:off x="1997075" y="2500313"/>
            <a:ext cx="6024563" cy="700087"/>
            <a:chOff x="1114" y="1465"/>
            <a:chExt cx="3795" cy="441"/>
          </a:xfrm>
        </p:grpSpPr>
        <p:graphicFrame>
          <p:nvGraphicFramePr>
            <p:cNvPr id="334862" name="Object 14"/>
            <p:cNvGraphicFramePr>
              <a:graphicFrameLocks noChangeAspect="1"/>
            </p:cNvGraphicFramePr>
            <p:nvPr/>
          </p:nvGraphicFramePr>
          <p:xfrm>
            <a:off x="1114" y="1465"/>
            <a:ext cx="248" cy="4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4919" name="Equation" r:id="rId7" imgW="253890" imgH="457002" progId="Equation.3">
                    <p:embed/>
                  </p:oleObj>
                </mc:Choice>
                <mc:Fallback>
                  <p:oleObj name="Equation" r:id="rId7" imgW="253890" imgH="457002" progId="Equation.3">
                    <p:embed/>
                    <p:pic>
                      <p:nvPicPr>
                        <p:cNvPr id="0" name="Picture 6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4" y="1465"/>
                          <a:ext cx="248" cy="44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34865" name="Rectangle 17"/>
            <p:cNvSpPr>
              <a:spLocks noChangeArrowheads="1"/>
            </p:cNvSpPr>
            <p:nvPr/>
          </p:nvSpPr>
          <p:spPr bwMode="auto">
            <a:xfrm>
              <a:off x="1362" y="1465"/>
              <a:ext cx="3547" cy="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None/>
              </a:pPr>
              <a:r>
                <a:rPr kumimoji="0" lang="en-AU" altLang="en-US" sz="2000" b="0" dirty="0">
                  <a:solidFill>
                    <a:schemeClr val="bg2"/>
                  </a:solidFill>
                  <a:effectLst/>
                  <a:latin typeface="Comic Sans MS" pitchFamily="66" charset="0"/>
                  <a:cs typeface="Times New Roman" pitchFamily="18" charset="0"/>
                </a:rPr>
                <a:t>independent beams overlapping at 3-dB points</a:t>
              </a:r>
              <a:endParaRPr kumimoji="0" lang="en-AU" altLang="en-US" sz="1400" b="0" dirty="0">
                <a:solidFill>
                  <a:schemeClr val="bg2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334868" name="Rectangle 20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34867" name="Object 19"/>
          <p:cNvGraphicFramePr>
            <a:graphicFrameLocks noChangeAspect="1"/>
          </p:cNvGraphicFramePr>
          <p:nvPr/>
        </p:nvGraphicFramePr>
        <p:xfrm>
          <a:off x="2622550" y="3851275"/>
          <a:ext cx="3917950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920" name="Equation" r:id="rId9" imgW="2451100" imgH="393700" progId="Equation.3">
                  <p:embed/>
                </p:oleObj>
              </mc:Choice>
              <mc:Fallback>
                <p:oleObj name="Equation" r:id="rId9" imgW="2451100" imgH="393700" progId="Equation.3">
                  <p:embed/>
                  <p:pic>
                    <p:nvPicPr>
                      <p:cNvPr id="0" name="Picture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2550" y="3851275"/>
                        <a:ext cx="3917950" cy="625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4869" name="Object 21"/>
          <p:cNvGraphicFramePr>
            <a:graphicFrameLocks noChangeAspect="1"/>
          </p:cNvGraphicFramePr>
          <p:nvPr/>
        </p:nvGraphicFramePr>
        <p:xfrm>
          <a:off x="528638" y="3851275"/>
          <a:ext cx="927100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921" name="Equation" r:id="rId11" imgW="596641" imgH="304668" progId="Equation.3">
                  <p:embed/>
                </p:oleObj>
              </mc:Choice>
              <mc:Fallback>
                <p:oleObj name="Equation" r:id="rId11" imgW="596641" imgH="304668" progId="Equation.3">
                  <p:embed/>
                  <p:pic>
                    <p:nvPicPr>
                      <p:cNvPr id="0" name="Picture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638" y="3851275"/>
                        <a:ext cx="927100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4870" name="Rectangle 22"/>
          <p:cNvSpPr>
            <a:spLocks noChangeArrowheads="1"/>
          </p:cNvSpPr>
          <p:nvPr/>
        </p:nvSpPr>
        <p:spPr bwMode="auto">
          <a:xfrm>
            <a:off x="528638" y="4585494"/>
            <a:ext cx="167481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In general</a:t>
            </a:r>
            <a:endParaRPr kumimoji="0" lang="en-AU" altLang="en-US" sz="1400" b="0" dirty="0">
              <a:solidFill>
                <a:schemeClr val="bg2"/>
              </a:solidFill>
              <a:effectLst/>
              <a:latin typeface="Comic Sans MS" pitchFamily="66" charset="0"/>
            </a:endParaRPr>
          </a:p>
        </p:txBody>
      </p:sp>
      <p:sp>
        <p:nvSpPr>
          <p:cNvPr id="334872" name="Rectangle 24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pSp>
        <p:nvGrpSpPr>
          <p:cNvPr id="334874" name="Group 26"/>
          <p:cNvGrpSpPr>
            <a:grpSpLocks/>
          </p:cNvGrpSpPr>
          <p:nvPr/>
        </p:nvGrpSpPr>
        <p:grpSpPr bwMode="auto">
          <a:xfrm>
            <a:off x="2124075" y="4691063"/>
            <a:ext cx="2460625" cy="858837"/>
            <a:chOff x="1506" y="2955"/>
            <a:chExt cx="1550" cy="541"/>
          </a:xfrm>
        </p:grpSpPr>
        <p:graphicFrame>
          <p:nvGraphicFramePr>
            <p:cNvPr id="334871" name="Object 23"/>
            <p:cNvGraphicFramePr>
              <a:graphicFrameLocks noChangeAspect="1"/>
            </p:cNvGraphicFramePr>
            <p:nvPr/>
          </p:nvGraphicFramePr>
          <p:xfrm>
            <a:off x="2662" y="2955"/>
            <a:ext cx="394" cy="5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4922" name="Equation" r:id="rId12" imgW="330200" imgH="457200" progId="Equation.3">
                    <p:embed/>
                  </p:oleObj>
                </mc:Choice>
                <mc:Fallback>
                  <p:oleObj name="Equation" r:id="rId12" imgW="330200" imgH="457200" progId="Equation.3">
                    <p:embed/>
                    <p:pic>
                      <p:nvPicPr>
                        <p:cNvPr id="0" name="Picture 6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62" y="2955"/>
                          <a:ext cx="394" cy="54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34873" name="Rectangle 25"/>
            <p:cNvSpPr>
              <a:spLocks noChangeArrowheads="1"/>
            </p:cNvSpPr>
            <p:nvPr/>
          </p:nvSpPr>
          <p:spPr bwMode="auto">
            <a:xfrm>
              <a:off x="1506" y="3057"/>
              <a:ext cx="1261" cy="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None/>
              </a:pPr>
              <a:r>
                <a:rPr kumimoji="0" lang="en-AU" altLang="en-US" sz="2000" b="0" dirty="0">
                  <a:solidFill>
                    <a:schemeClr val="bg2"/>
                  </a:solidFill>
                  <a:effectLst/>
                  <a:latin typeface="Comic Sans MS" pitchFamily="66" charset="0"/>
                  <a:cs typeface="Times New Roman" pitchFamily="18" charset="0"/>
                </a:rPr>
                <a:t>Beam spacing</a:t>
              </a:r>
              <a:endParaRPr kumimoji="0" lang="en-AU" altLang="en-US" sz="1400" b="0" dirty="0">
                <a:solidFill>
                  <a:schemeClr val="bg2"/>
                </a:solidFill>
                <a:effectLst/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6CD8C-4A41-48A0-AF41-3865A3B8378D}" type="slidenum">
              <a:rPr lang="en-AU" altLang="en-US"/>
              <a:pPr/>
              <a:t>9</a:t>
            </a:fld>
            <a:endParaRPr lang="en-AU" altLang="en-US"/>
          </a:p>
        </p:txBody>
      </p:sp>
      <p:sp>
        <p:nvSpPr>
          <p:cNvPr id="3358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4127500" cy="652462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  <a:latin typeface="Comic Sans MS" pitchFamily="66" charset="0"/>
              </a:rPr>
              <a:t>Picket fence Effect I</a:t>
            </a:r>
          </a:p>
        </p:txBody>
      </p:sp>
      <p:sp>
        <p:nvSpPr>
          <p:cNvPr id="335876" name="Rectangle 4"/>
          <p:cNvSpPr>
            <a:spLocks noChangeArrowheads="1"/>
          </p:cNvSpPr>
          <p:nvPr/>
        </p:nvSpPr>
        <p:spPr bwMode="auto">
          <a:xfrm>
            <a:off x="3879850" y="3340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35877" name="Rectangle 5"/>
          <p:cNvSpPr>
            <a:spLocks noChangeArrowheads="1"/>
          </p:cNvSpPr>
          <p:nvPr/>
        </p:nvSpPr>
        <p:spPr bwMode="auto">
          <a:xfrm>
            <a:off x="215900" y="1255713"/>
            <a:ext cx="4622800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Uniform linear array of 16 receiver</a:t>
            </a: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</a:rPr>
              <a:t>s</a:t>
            </a:r>
            <a:endParaRPr kumimoji="0" lang="en-AU" altLang="en-US" sz="1400" b="0" dirty="0">
              <a:solidFill>
                <a:schemeClr val="bg2"/>
              </a:solidFill>
              <a:effectLst/>
              <a:latin typeface="Comic Sans MS" pitchFamily="66" charset="0"/>
            </a:endParaRPr>
          </a:p>
        </p:txBody>
      </p:sp>
      <p:pic>
        <p:nvPicPr>
          <p:cNvPr id="335884" name="Picture 12" descr="OverlapBP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68500"/>
            <a:ext cx="5422900" cy="424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5886" name="Rectangle 14"/>
          <p:cNvSpPr>
            <a:spLocks noChangeArrowheads="1"/>
          </p:cNvSpPr>
          <p:nvPr/>
        </p:nvSpPr>
        <p:spPr bwMode="auto">
          <a:xfrm>
            <a:off x="0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335885" name="Object 13"/>
          <p:cNvGraphicFramePr>
            <a:graphicFrameLocks noChangeAspect="1"/>
          </p:cNvGraphicFramePr>
          <p:nvPr/>
        </p:nvGraphicFramePr>
        <p:xfrm>
          <a:off x="4991100" y="1255713"/>
          <a:ext cx="889000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896" name="Equation" r:id="rId4" imgW="596641" imgH="304668" progId="Equation.3">
                  <p:embed/>
                </p:oleObj>
              </mc:Choice>
              <mc:Fallback>
                <p:oleObj name="Equation" r:id="rId4" imgW="596641" imgH="304668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1100" y="1255713"/>
                        <a:ext cx="889000" cy="450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5887" name="Line 15"/>
          <p:cNvSpPr>
            <a:spLocks noChangeShapeType="1"/>
          </p:cNvSpPr>
          <p:nvPr/>
        </p:nvSpPr>
        <p:spPr bwMode="auto">
          <a:xfrm flipH="1">
            <a:off x="4991100" y="1352550"/>
            <a:ext cx="2590800" cy="106045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35888" name="Rectangle 16"/>
          <p:cNvSpPr>
            <a:spLocks noChangeArrowheads="1"/>
          </p:cNvSpPr>
          <p:nvPr/>
        </p:nvSpPr>
        <p:spPr bwMode="auto">
          <a:xfrm>
            <a:off x="7358063" y="274638"/>
            <a:ext cx="1820862" cy="107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3.9 dB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0" dirty="0">
                <a:solidFill>
                  <a:schemeClr val="bg2"/>
                </a:solidFill>
                <a:effectLst/>
                <a:latin typeface="Comic Sans MS" pitchFamily="66" charset="0"/>
                <a:cs typeface="Times New Roman" pitchFamily="18" charset="0"/>
              </a:rPr>
              <a:t>scalloping loss</a:t>
            </a:r>
            <a:endParaRPr kumimoji="0" lang="en-AU" altLang="en-US" sz="1400" b="0" dirty="0">
              <a:solidFill>
                <a:schemeClr val="bg2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TRDC Course Template  07 2002">
  <a:themeElements>
    <a:clrScheme name="">
      <a:dk1>
        <a:srgbClr val="000000"/>
      </a:dk1>
      <a:lt1>
        <a:srgbClr val="0066CC"/>
      </a:lt1>
      <a:dk2>
        <a:srgbClr val="CBCBCB"/>
      </a:dk2>
      <a:lt2>
        <a:srgbClr val="000000"/>
      </a:lt2>
      <a:accent1>
        <a:srgbClr val="00CCFF"/>
      </a:accent1>
      <a:accent2>
        <a:srgbClr val="00FFCC"/>
      </a:accent2>
      <a:accent3>
        <a:srgbClr val="AAB8E2"/>
      </a:accent3>
      <a:accent4>
        <a:srgbClr val="000000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TRDC Course Template  07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000" b="1" i="0" u="none" strike="noStrike" cap="none" normalizeH="0" baseline="0" smtClean="0">
            <a:ln>
              <a:noFill/>
            </a:ln>
            <a:solidFill>
              <a:schemeClr val="bg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000" b="1" i="0" u="none" strike="noStrike" cap="none" normalizeH="0" baseline="0" smtClean="0">
            <a:ln>
              <a:noFill/>
            </a:ln>
            <a:solidFill>
              <a:schemeClr val="bg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TRDC Course Template  07 2002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DC Course Template  07 2002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DC Course Template  07 2002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Designs\Dad`s Tie.pot</Template>
  <TotalTime>9159</TotalTime>
  <Words>801</Words>
  <Application>Microsoft Office PowerPoint</Application>
  <PresentationFormat>On-screen Show (4:3)</PresentationFormat>
  <Paragraphs>259</Paragraphs>
  <Slides>39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TRDC Course Template  07 2002</vt:lpstr>
      <vt:lpstr>Equation</vt:lpstr>
      <vt:lpstr>Microsoft Equation 3.0</vt:lpstr>
      <vt:lpstr>Document</vt:lpstr>
      <vt:lpstr>Picture</vt:lpstr>
      <vt:lpstr>Implementation Aspects</vt:lpstr>
      <vt:lpstr>Multiple Beams</vt:lpstr>
      <vt:lpstr>Phase shift beamforming example</vt:lpstr>
      <vt:lpstr>Phase shift beamforming example</vt:lpstr>
      <vt:lpstr>Uncorrelated Plane waves</vt:lpstr>
      <vt:lpstr>Computed Examples</vt:lpstr>
      <vt:lpstr>Number of Independent Beams I</vt:lpstr>
      <vt:lpstr>Number of Independent Beams II</vt:lpstr>
      <vt:lpstr>Picket fence Effect I</vt:lpstr>
      <vt:lpstr>Picket fence Effect II</vt:lpstr>
      <vt:lpstr>Redundant Beams  </vt:lpstr>
      <vt:lpstr>Circular Array</vt:lpstr>
      <vt:lpstr>Array Symmetry</vt:lpstr>
      <vt:lpstr>Array shading</vt:lpstr>
      <vt:lpstr>Shading</vt:lpstr>
      <vt:lpstr>Shading Schemes</vt:lpstr>
      <vt:lpstr>Shading Some Key Points</vt:lpstr>
      <vt:lpstr>Failed Receiver</vt:lpstr>
      <vt:lpstr>Failed Receiver – Shading Summary</vt:lpstr>
      <vt:lpstr>Shading : Phase Errors</vt:lpstr>
      <vt:lpstr>Wideband Signals and Receivers</vt:lpstr>
      <vt:lpstr>Time Delay and Sum Beamforming</vt:lpstr>
      <vt:lpstr>Time Delay and Sum</vt:lpstr>
      <vt:lpstr>Circular Array Example</vt:lpstr>
      <vt:lpstr>PowerPoint Presentation</vt:lpstr>
      <vt:lpstr>Digital Beamforming</vt:lpstr>
      <vt:lpstr>Time Quantisation Errors</vt:lpstr>
      <vt:lpstr>TQE Example – periodic errors</vt:lpstr>
      <vt:lpstr>TQE Example Non-periodic errors</vt:lpstr>
      <vt:lpstr>Mitigation Strategies</vt:lpstr>
      <vt:lpstr>Wideband Signals  Frequency Domain Beamforming</vt:lpstr>
      <vt:lpstr>Frequency Domain</vt:lpstr>
      <vt:lpstr>Sonar example</vt:lpstr>
      <vt:lpstr>Array Errors</vt:lpstr>
      <vt:lpstr>Mutual Coupling</vt:lpstr>
      <vt:lpstr>Phase Errors</vt:lpstr>
      <vt:lpstr>PowerPoint Presentation</vt:lpstr>
      <vt:lpstr>PowerPoint Presentation</vt:lpstr>
      <vt:lpstr>PowerPoint Presentation</vt:lpstr>
    </vt:vector>
  </TitlesOfParts>
  <Company>CSSIP, University of South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Overview</dc:title>
  <dc:creator>Geoff Brownlie</dc:creator>
  <cp:lastModifiedBy>Gray</cp:lastModifiedBy>
  <cp:revision>396</cp:revision>
  <cp:lastPrinted>1601-01-01T00:00:00Z</cp:lastPrinted>
  <dcterms:created xsi:type="dcterms:W3CDTF">2002-02-04T06:04:59Z</dcterms:created>
  <dcterms:modified xsi:type="dcterms:W3CDTF">2019-03-22T01:38:32Z</dcterms:modified>
</cp:coreProperties>
</file>