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0"/>
  </p:notesMasterIdLst>
  <p:handoutMasterIdLst>
    <p:handoutMasterId r:id="rId21"/>
  </p:handoutMasterIdLst>
  <p:sldIdLst>
    <p:sldId id="345" r:id="rId2"/>
    <p:sldId id="361" r:id="rId3"/>
    <p:sldId id="362" r:id="rId4"/>
    <p:sldId id="364" r:id="rId5"/>
    <p:sldId id="373" r:id="rId6"/>
    <p:sldId id="374" r:id="rId7"/>
    <p:sldId id="376" r:id="rId8"/>
    <p:sldId id="375" r:id="rId9"/>
    <p:sldId id="377" r:id="rId10"/>
    <p:sldId id="369" r:id="rId11"/>
    <p:sldId id="371" r:id="rId12"/>
    <p:sldId id="365" r:id="rId13"/>
    <p:sldId id="366" r:id="rId14"/>
    <p:sldId id="367" r:id="rId15"/>
    <p:sldId id="372" r:id="rId16"/>
    <p:sldId id="368" r:id="rId17"/>
    <p:sldId id="370" r:id="rId18"/>
    <p:sldId id="378" r:id="rId19"/>
  </p:sldIdLst>
  <p:sldSz cx="9144000" cy="6858000" type="screen4x3"/>
  <p:notesSz cx="67437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>
      <p:cViewPr>
        <p:scale>
          <a:sx n="75" d="100"/>
          <a:sy n="75" d="100"/>
        </p:scale>
        <p:origin x="-246" y="-7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064" y="-72"/>
      </p:cViewPr>
      <p:guideLst>
        <p:guide orient="horz" pos="3112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63372D56-737B-40D3-9366-EE1CAA0294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72932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1700" y="742950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1063"/>
            <a:ext cx="4946650" cy="44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72" tIns="45786" rIns="91572" bIns="4578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61681F18-8F72-47DD-8045-6EE108693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7642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9F3400-55A9-422C-B334-885EE0205C6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420089037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0F69BF-85BB-42CD-B4CF-021E8D413BB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26207288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DEEA367C-C117-4192-B0D7-2C29A436E68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179206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98D218-DFF4-46B9-9498-DF86EE4CCAA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423996393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6E5712-990B-444A-AF00-00795DCD107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5668484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3DF690-2F47-453A-A17A-B9DE1309CB2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8225443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23CBDD-FA69-4F9F-90EF-A6C20A078A2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830529081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121FF1-E5FB-4AE3-992B-C68C3EFA963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57556878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AC6F50-6D31-4F70-8E88-678F3A63252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51452799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E1E83-F0D3-414A-9327-8E2B00E9FF0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04704289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D1DC6A-CAB8-4E2F-B005-DB240D1198A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68896031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8316074D-0D4C-417A-A9E0-24C71EA181B9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828800" y="6437313"/>
            <a:ext cx="525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/>
              <a:t>Beamforming and Array Processing –Cross-spectral Matrix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D3DBE-CB62-4960-B2B3-4C37816FC745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918325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Cross-spectral Matrix </a:t>
            </a:r>
            <a:r>
              <a:rPr lang="en-AU" altLang="en-US" dirty="0" err="1">
                <a:effectLst/>
              </a:rPr>
              <a:t>Beamforming</a:t>
            </a:r>
            <a:endParaRPr lang="en-AU" altLang="en-US" dirty="0">
              <a:effectLst/>
            </a:endParaRP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6918325" cy="2611437"/>
          </a:xfrm>
        </p:spPr>
        <p:txBody>
          <a:bodyPr/>
          <a:lstStyle/>
          <a:p>
            <a:r>
              <a:rPr lang="en-AU" altLang="en-US" dirty="0"/>
              <a:t>Frequency domain</a:t>
            </a:r>
          </a:p>
          <a:p>
            <a:r>
              <a:rPr lang="en-AU" altLang="en-US" dirty="0"/>
              <a:t>Cross-spectral matrix</a:t>
            </a:r>
          </a:p>
          <a:p>
            <a:r>
              <a:rPr lang="en-AU" altLang="en-US" dirty="0"/>
              <a:t>Frequency domain </a:t>
            </a:r>
            <a:r>
              <a:rPr lang="en-AU" altLang="en-US" dirty="0" err="1"/>
              <a:t>beamforming</a:t>
            </a:r>
            <a:r>
              <a:rPr lang="en-AU" altLang="en-US" dirty="0"/>
              <a:t> - revisited</a:t>
            </a:r>
          </a:p>
          <a:p>
            <a:pPr lvl="1"/>
            <a:r>
              <a:rPr lang="en-AU" altLang="en-US" dirty="0"/>
              <a:t>Narrowband (phase shift </a:t>
            </a:r>
            <a:r>
              <a:rPr lang="en-AU" altLang="en-US" dirty="0" err="1"/>
              <a:t>beamforming</a:t>
            </a:r>
            <a:r>
              <a:rPr lang="en-AU" altLang="en-US" dirty="0"/>
              <a:t>)</a:t>
            </a:r>
          </a:p>
          <a:p>
            <a:r>
              <a:rPr lang="en-AU" altLang="en-US" dirty="0"/>
              <a:t>Examples</a:t>
            </a:r>
          </a:p>
          <a:p>
            <a:pPr>
              <a:buFont typeface="Wingdings" pitchFamily="2" charset="2"/>
              <a:buNone/>
            </a:pPr>
            <a:endParaRPr lang="en-AU" altLang="en-US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580CA-235A-4CE9-ACC8-FD7FDA45118A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1490663" y="5300663"/>
            <a:ext cx="53355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Depends on receiver separation</a:t>
            </a:r>
          </a:p>
        </p:txBody>
      </p:sp>
      <p:sp>
        <p:nvSpPr>
          <p:cNvPr id="342049" name="Rectangle 33"/>
          <p:cNvSpPr>
            <a:spLocks noChangeArrowheads="1"/>
          </p:cNvSpPr>
          <p:nvPr/>
        </p:nvSpPr>
        <p:spPr bwMode="auto">
          <a:xfrm>
            <a:off x="533400" y="2005013"/>
            <a:ext cx="45878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en-US" sz="2000" b="1"/>
              <a:t>Modelled as a distribution of sources, of equal intensity, equally distributed over the spherical surface</a:t>
            </a:r>
            <a:endParaRPr kumimoji="1" lang="en-US" altLang="en-US">
              <a:latin typeface="Times New Roman" pitchFamily="18" charset="0"/>
            </a:endParaRPr>
          </a:p>
        </p:txBody>
      </p:sp>
      <p:sp>
        <p:nvSpPr>
          <p:cNvPr id="342051" name="Rectangle 35"/>
          <p:cNvSpPr>
            <a:spLocks noChangeArrowheads="1"/>
          </p:cNvSpPr>
          <p:nvPr/>
        </p:nvSpPr>
        <p:spPr bwMode="auto">
          <a:xfrm>
            <a:off x="2432050" y="2241550"/>
            <a:ext cx="1657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pSp>
        <p:nvGrpSpPr>
          <p:cNvPr id="342025" name="Group 9"/>
          <p:cNvGrpSpPr>
            <a:grpSpLocks noChangeAspect="1"/>
          </p:cNvGrpSpPr>
          <p:nvPr/>
        </p:nvGrpSpPr>
        <p:grpSpPr bwMode="auto">
          <a:xfrm>
            <a:off x="5773738" y="936625"/>
            <a:ext cx="2016125" cy="1952625"/>
            <a:chOff x="2520" y="6806"/>
            <a:chExt cx="1464" cy="1459"/>
          </a:xfrm>
        </p:grpSpPr>
        <p:sp>
          <p:nvSpPr>
            <p:cNvPr id="342048" name="AutoShape 32"/>
            <p:cNvSpPr>
              <a:spLocks noChangeAspect="1" noChangeArrowheads="1" noTextEdit="1"/>
            </p:cNvSpPr>
            <p:nvPr/>
          </p:nvSpPr>
          <p:spPr bwMode="auto">
            <a:xfrm>
              <a:off x="2520" y="6806"/>
              <a:ext cx="1464" cy="1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42047" name="Oval 31"/>
            <p:cNvSpPr>
              <a:spLocks noChangeArrowheads="1"/>
            </p:cNvSpPr>
            <p:nvPr/>
          </p:nvSpPr>
          <p:spPr bwMode="auto">
            <a:xfrm>
              <a:off x="2520" y="6806"/>
              <a:ext cx="1442" cy="145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00CC99"/>
                  </a:solidFill>
                </a14:hiddenFill>
              </a:ext>
            </a:extLst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342046" name="AutoShape 30"/>
            <p:cNvSpPr>
              <a:spLocks noChangeArrowheads="1"/>
            </p:cNvSpPr>
            <p:nvPr/>
          </p:nvSpPr>
          <p:spPr bwMode="auto">
            <a:xfrm>
              <a:off x="3142" y="7412"/>
              <a:ext cx="242" cy="244"/>
            </a:xfrm>
            <a:prstGeom prst="can">
              <a:avLst>
                <a:gd name="adj" fmla="val 25207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grpSp>
          <p:nvGrpSpPr>
            <p:cNvPr id="342042" name="Group 26"/>
            <p:cNvGrpSpPr>
              <a:grpSpLocks/>
            </p:cNvGrpSpPr>
            <p:nvPr/>
          </p:nvGrpSpPr>
          <p:grpSpPr bwMode="auto">
            <a:xfrm>
              <a:off x="2782" y="6969"/>
              <a:ext cx="242" cy="283"/>
              <a:chOff x="1814" y="2047"/>
              <a:chExt cx="113" cy="113"/>
            </a:xfrm>
          </p:grpSpPr>
          <p:sp>
            <p:nvSpPr>
              <p:cNvPr id="342045" name="Line 29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44" name="Line 28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43" name="Line 27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2038" name="Group 22"/>
            <p:cNvGrpSpPr>
              <a:grpSpLocks/>
            </p:cNvGrpSpPr>
            <p:nvPr/>
          </p:nvGrpSpPr>
          <p:grpSpPr bwMode="auto">
            <a:xfrm rot="-23906845">
              <a:off x="2520" y="7483"/>
              <a:ext cx="293" cy="202"/>
              <a:chOff x="1814" y="2047"/>
              <a:chExt cx="113" cy="113"/>
            </a:xfrm>
          </p:grpSpPr>
          <p:sp>
            <p:nvSpPr>
              <p:cNvPr id="342041" name="Line 25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40" name="Line 24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39" name="Line 23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2034" name="Group 18"/>
            <p:cNvGrpSpPr>
              <a:grpSpLocks/>
            </p:cNvGrpSpPr>
            <p:nvPr/>
          </p:nvGrpSpPr>
          <p:grpSpPr bwMode="auto">
            <a:xfrm rot="5400000">
              <a:off x="3463" y="7009"/>
              <a:ext cx="323" cy="244"/>
              <a:chOff x="1814" y="2047"/>
              <a:chExt cx="113" cy="113"/>
            </a:xfrm>
          </p:grpSpPr>
          <p:sp>
            <p:nvSpPr>
              <p:cNvPr id="342037" name="Line 21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36" name="Line 20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35" name="Line 19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2030" name="Group 14"/>
            <p:cNvGrpSpPr>
              <a:grpSpLocks/>
            </p:cNvGrpSpPr>
            <p:nvPr/>
          </p:nvGrpSpPr>
          <p:grpSpPr bwMode="auto">
            <a:xfrm rot="79221819">
              <a:off x="2982" y="7962"/>
              <a:ext cx="366" cy="239"/>
              <a:chOff x="1814" y="2047"/>
              <a:chExt cx="113" cy="113"/>
            </a:xfrm>
          </p:grpSpPr>
          <p:sp>
            <p:nvSpPr>
              <p:cNvPr id="342033" name="Line 17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32" name="Line 16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31" name="Line 15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2026" name="Group 10"/>
            <p:cNvGrpSpPr>
              <a:grpSpLocks/>
            </p:cNvGrpSpPr>
            <p:nvPr/>
          </p:nvGrpSpPr>
          <p:grpSpPr bwMode="auto">
            <a:xfrm rot="9278455">
              <a:off x="3624" y="7626"/>
              <a:ext cx="281" cy="283"/>
              <a:chOff x="1814" y="2047"/>
              <a:chExt cx="113" cy="113"/>
            </a:xfrm>
          </p:grpSpPr>
          <p:sp>
            <p:nvSpPr>
              <p:cNvPr id="342029" name="Line 13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28" name="Line 12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2027" name="Line 11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graphicFrame>
        <p:nvGraphicFramePr>
          <p:cNvPr id="342067" name="Object 51"/>
          <p:cNvGraphicFramePr>
            <a:graphicFrameLocks noChangeAspect="1"/>
          </p:cNvGraphicFramePr>
          <p:nvPr/>
        </p:nvGraphicFramePr>
        <p:xfrm>
          <a:off x="2039938" y="3436938"/>
          <a:ext cx="5357812" cy="1420812"/>
        </p:xfrm>
        <a:graphic>
          <a:graphicData uri="http://schemas.openxmlformats.org/presentationml/2006/ole">
            <p:oleObj spid="_x0000_s342072" name="Equation" r:id="rId3" imgW="2082800" imgH="558800" progId="Equation.3">
              <p:embed/>
            </p:oleObj>
          </a:graphicData>
        </a:graphic>
      </p:graphicFrame>
      <p:sp>
        <p:nvSpPr>
          <p:cNvPr id="342068" name="Rectangle 52"/>
          <p:cNvSpPr>
            <a:spLocks noChangeArrowheads="1"/>
          </p:cNvSpPr>
          <p:nvPr/>
        </p:nvSpPr>
        <p:spPr bwMode="auto">
          <a:xfrm>
            <a:off x="903288" y="1252538"/>
            <a:ext cx="25987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1">
                <a:solidFill>
                  <a:srgbClr val="0000FF"/>
                </a:solidFill>
                <a:latin typeface="Arial" charset="0"/>
              </a:rPr>
              <a:t>Isotropic Noise</a:t>
            </a:r>
          </a:p>
        </p:txBody>
      </p:sp>
      <p:sp>
        <p:nvSpPr>
          <p:cNvPr id="342069" name="Line 53"/>
          <p:cNvSpPr>
            <a:spLocks noChangeShapeType="1"/>
          </p:cNvSpPr>
          <p:nvPr/>
        </p:nvSpPr>
        <p:spPr bwMode="auto">
          <a:xfrm flipV="1">
            <a:off x="5580063" y="4652963"/>
            <a:ext cx="193675" cy="6477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42071" name="Rectangle 5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V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AABCB-E73D-4498-AC48-4C84D5DFC2CB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45091" name="Rectangle 3"/>
          <p:cNvSpPr>
            <a:spLocks noChangeArrowheads="1"/>
          </p:cNvSpPr>
          <p:nvPr/>
        </p:nvSpPr>
        <p:spPr bwMode="auto">
          <a:xfrm>
            <a:off x="3343275" y="5548313"/>
            <a:ext cx="41100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Receiver horizontal separation</a:t>
            </a:r>
          </a:p>
        </p:txBody>
      </p:sp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533400" y="2157413"/>
            <a:ext cx="4751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en-US" sz="2000" b="1"/>
              <a:t>Modelled as a distribution of random sources, of equal intensity, equally distributed over the surface</a:t>
            </a:r>
            <a:endParaRPr kumimoji="1" lang="en-US" altLang="en-US">
              <a:latin typeface="Times New Roman" pitchFamily="18" charset="0"/>
            </a:endParaRPr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2432050" y="2241550"/>
            <a:ext cx="1657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aphicFrame>
        <p:nvGraphicFramePr>
          <p:cNvPr id="345118" name="Object 30"/>
          <p:cNvGraphicFramePr>
            <a:graphicFrameLocks noChangeAspect="1"/>
          </p:cNvGraphicFramePr>
          <p:nvPr/>
        </p:nvGraphicFramePr>
        <p:xfrm>
          <a:off x="2301875" y="3792538"/>
          <a:ext cx="4833938" cy="709612"/>
        </p:xfrm>
        <a:graphic>
          <a:graphicData uri="http://schemas.openxmlformats.org/presentationml/2006/ole">
            <p:oleObj spid="_x0000_s345144" name="Equation" r:id="rId3" imgW="1879600" imgH="279400" progId="Equation.3">
              <p:embed/>
            </p:oleObj>
          </a:graphicData>
        </a:graphic>
      </p:graphicFrame>
      <p:sp>
        <p:nvSpPr>
          <p:cNvPr id="345119" name="Rectangle 31"/>
          <p:cNvSpPr>
            <a:spLocks noChangeArrowheads="1"/>
          </p:cNvSpPr>
          <p:nvPr/>
        </p:nvSpPr>
        <p:spPr bwMode="auto">
          <a:xfrm>
            <a:off x="1131888" y="1173163"/>
            <a:ext cx="25987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1">
                <a:solidFill>
                  <a:srgbClr val="0000FF"/>
                </a:solidFill>
                <a:latin typeface="Arial" charset="0"/>
              </a:rPr>
              <a:t>Surface Noise</a:t>
            </a:r>
          </a:p>
        </p:txBody>
      </p:sp>
      <p:sp>
        <p:nvSpPr>
          <p:cNvPr id="345120" name="Line 32"/>
          <p:cNvSpPr>
            <a:spLocks noChangeShapeType="1"/>
          </p:cNvSpPr>
          <p:nvPr/>
        </p:nvSpPr>
        <p:spPr bwMode="auto">
          <a:xfrm flipV="1">
            <a:off x="5580063" y="4652963"/>
            <a:ext cx="193675" cy="6477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pSp>
        <p:nvGrpSpPr>
          <p:cNvPr id="345121" name="Group 33"/>
          <p:cNvGrpSpPr>
            <a:grpSpLocks noChangeAspect="1"/>
          </p:cNvGrpSpPr>
          <p:nvPr/>
        </p:nvGrpSpPr>
        <p:grpSpPr bwMode="auto">
          <a:xfrm>
            <a:off x="5121275" y="854075"/>
            <a:ext cx="3411538" cy="1590675"/>
            <a:chOff x="2520" y="8213"/>
            <a:chExt cx="1652" cy="792"/>
          </a:xfrm>
        </p:grpSpPr>
        <p:sp>
          <p:nvSpPr>
            <p:cNvPr id="345122" name="AutoShape 34"/>
            <p:cNvSpPr>
              <a:spLocks noChangeAspect="1" noChangeArrowheads="1"/>
            </p:cNvSpPr>
            <p:nvPr/>
          </p:nvSpPr>
          <p:spPr bwMode="auto">
            <a:xfrm>
              <a:off x="2520" y="8213"/>
              <a:ext cx="1652" cy="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45123" name="Freeform 35"/>
            <p:cNvSpPr>
              <a:spLocks/>
            </p:cNvSpPr>
            <p:nvPr/>
          </p:nvSpPr>
          <p:spPr bwMode="auto">
            <a:xfrm rot="-185643">
              <a:off x="2531" y="8213"/>
              <a:ext cx="1641" cy="159"/>
            </a:xfrm>
            <a:custGeom>
              <a:avLst/>
              <a:gdLst>
                <a:gd name="T0" fmla="*/ 0 w 788"/>
                <a:gd name="T1" fmla="*/ 6 h 106"/>
                <a:gd name="T2" fmla="*/ 100 w 788"/>
                <a:gd name="T3" fmla="*/ 23 h 106"/>
                <a:gd name="T4" fmla="*/ 125 w 788"/>
                <a:gd name="T5" fmla="*/ 6 h 106"/>
                <a:gd name="T6" fmla="*/ 226 w 788"/>
                <a:gd name="T7" fmla="*/ 65 h 106"/>
                <a:gd name="T8" fmla="*/ 276 w 788"/>
                <a:gd name="T9" fmla="*/ 81 h 106"/>
                <a:gd name="T10" fmla="*/ 351 w 788"/>
                <a:gd name="T11" fmla="*/ 40 h 106"/>
                <a:gd name="T12" fmla="*/ 376 w 788"/>
                <a:gd name="T13" fmla="*/ 23 h 106"/>
                <a:gd name="T14" fmla="*/ 451 w 788"/>
                <a:gd name="T15" fmla="*/ 65 h 106"/>
                <a:gd name="T16" fmla="*/ 526 w 788"/>
                <a:gd name="T17" fmla="*/ 23 h 106"/>
                <a:gd name="T18" fmla="*/ 610 w 788"/>
                <a:gd name="T19" fmla="*/ 65 h 106"/>
                <a:gd name="T20" fmla="*/ 635 w 788"/>
                <a:gd name="T21" fmla="*/ 56 h 106"/>
                <a:gd name="T22" fmla="*/ 660 w 788"/>
                <a:gd name="T23" fmla="*/ 40 h 106"/>
                <a:gd name="T24" fmla="*/ 668 w 788"/>
                <a:gd name="T25" fmla="*/ 65 h 106"/>
                <a:gd name="T26" fmla="*/ 743 w 788"/>
                <a:gd name="T27" fmla="*/ 106 h 106"/>
                <a:gd name="T28" fmla="*/ 760 w 788"/>
                <a:gd name="T29" fmla="*/ 81 h 106"/>
                <a:gd name="T30" fmla="*/ 785 w 788"/>
                <a:gd name="T31" fmla="*/ 5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8" h="106">
                  <a:moveTo>
                    <a:pt x="0" y="6"/>
                  </a:moveTo>
                  <a:cubicBezTo>
                    <a:pt x="43" y="28"/>
                    <a:pt x="51" y="32"/>
                    <a:pt x="100" y="23"/>
                  </a:cubicBezTo>
                  <a:cubicBezTo>
                    <a:pt x="108" y="17"/>
                    <a:pt x="115" y="8"/>
                    <a:pt x="125" y="6"/>
                  </a:cubicBezTo>
                  <a:cubicBezTo>
                    <a:pt x="163" y="0"/>
                    <a:pt x="193" y="54"/>
                    <a:pt x="226" y="65"/>
                  </a:cubicBezTo>
                  <a:cubicBezTo>
                    <a:pt x="243" y="70"/>
                    <a:pt x="276" y="81"/>
                    <a:pt x="276" y="81"/>
                  </a:cubicBezTo>
                  <a:cubicBezTo>
                    <a:pt x="320" y="67"/>
                    <a:pt x="295" y="77"/>
                    <a:pt x="351" y="40"/>
                  </a:cubicBezTo>
                  <a:cubicBezTo>
                    <a:pt x="359" y="34"/>
                    <a:pt x="376" y="23"/>
                    <a:pt x="376" y="23"/>
                  </a:cubicBezTo>
                  <a:cubicBezTo>
                    <a:pt x="402" y="49"/>
                    <a:pt x="417" y="53"/>
                    <a:pt x="451" y="65"/>
                  </a:cubicBezTo>
                  <a:cubicBezTo>
                    <a:pt x="478" y="55"/>
                    <a:pt x="526" y="23"/>
                    <a:pt x="526" y="23"/>
                  </a:cubicBezTo>
                  <a:cubicBezTo>
                    <a:pt x="557" y="45"/>
                    <a:pt x="576" y="53"/>
                    <a:pt x="610" y="65"/>
                  </a:cubicBezTo>
                  <a:cubicBezTo>
                    <a:pt x="618" y="62"/>
                    <a:pt x="627" y="60"/>
                    <a:pt x="635" y="56"/>
                  </a:cubicBezTo>
                  <a:cubicBezTo>
                    <a:pt x="644" y="52"/>
                    <a:pt x="650" y="37"/>
                    <a:pt x="660" y="40"/>
                  </a:cubicBezTo>
                  <a:cubicBezTo>
                    <a:pt x="668" y="42"/>
                    <a:pt x="662" y="59"/>
                    <a:pt x="668" y="65"/>
                  </a:cubicBezTo>
                  <a:cubicBezTo>
                    <a:pt x="697" y="94"/>
                    <a:pt x="712" y="96"/>
                    <a:pt x="743" y="106"/>
                  </a:cubicBezTo>
                  <a:cubicBezTo>
                    <a:pt x="749" y="98"/>
                    <a:pt x="753" y="88"/>
                    <a:pt x="760" y="81"/>
                  </a:cubicBezTo>
                  <a:cubicBezTo>
                    <a:pt x="788" y="54"/>
                    <a:pt x="785" y="78"/>
                    <a:pt x="785" y="5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99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45124" name="AutoShape 36"/>
            <p:cNvSpPr>
              <a:spLocks noChangeArrowheads="1"/>
            </p:cNvSpPr>
            <p:nvPr/>
          </p:nvSpPr>
          <p:spPr bwMode="auto">
            <a:xfrm>
              <a:off x="3128" y="8761"/>
              <a:ext cx="242" cy="244"/>
            </a:xfrm>
            <a:prstGeom prst="can">
              <a:avLst>
                <a:gd name="adj" fmla="val 25207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grpSp>
          <p:nvGrpSpPr>
            <p:cNvPr id="345125" name="Group 37"/>
            <p:cNvGrpSpPr>
              <a:grpSpLocks/>
            </p:cNvGrpSpPr>
            <p:nvPr/>
          </p:nvGrpSpPr>
          <p:grpSpPr bwMode="auto">
            <a:xfrm rot="2121650">
              <a:off x="2520" y="8324"/>
              <a:ext cx="237" cy="242"/>
              <a:chOff x="1814" y="2047"/>
              <a:chExt cx="113" cy="113"/>
            </a:xfrm>
          </p:grpSpPr>
          <p:sp>
            <p:nvSpPr>
              <p:cNvPr id="345126" name="Line 38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27" name="Line 39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28" name="Line 40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5129" name="Group 41"/>
            <p:cNvGrpSpPr>
              <a:grpSpLocks/>
            </p:cNvGrpSpPr>
            <p:nvPr/>
          </p:nvGrpSpPr>
          <p:grpSpPr bwMode="auto">
            <a:xfrm rot="2121650">
              <a:off x="3411" y="8322"/>
              <a:ext cx="238" cy="242"/>
              <a:chOff x="1814" y="2047"/>
              <a:chExt cx="113" cy="113"/>
            </a:xfrm>
          </p:grpSpPr>
          <p:sp>
            <p:nvSpPr>
              <p:cNvPr id="345130" name="Line 42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31" name="Line 43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32" name="Line 44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5133" name="Group 45"/>
            <p:cNvGrpSpPr>
              <a:grpSpLocks/>
            </p:cNvGrpSpPr>
            <p:nvPr/>
          </p:nvGrpSpPr>
          <p:grpSpPr bwMode="auto">
            <a:xfrm rot="18953162" flipH="1">
              <a:off x="3822" y="8359"/>
              <a:ext cx="313" cy="158"/>
              <a:chOff x="1814" y="2047"/>
              <a:chExt cx="113" cy="113"/>
            </a:xfrm>
          </p:grpSpPr>
          <p:sp>
            <p:nvSpPr>
              <p:cNvPr id="345134" name="Line 46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35" name="Line 47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36" name="Line 48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345137" name="Group 49"/>
            <p:cNvGrpSpPr>
              <a:grpSpLocks/>
            </p:cNvGrpSpPr>
            <p:nvPr/>
          </p:nvGrpSpPr>
          <p:grpSpPr bwMode="auto">
            <a:xfrm rot="2121650">
              <a:off x="2937" y="8372"/>
              <a:ext cx="237" cy="241"/>
              <a:chOff x="1814" y="2047"/>
              <a:chExt cx="113" cy="113"/>
            </a:xfrm>
          </p:grpSpPr>
          <p:sp>
            <p:nvSpPr>
              <p:cNvPr id="345138" name="Line 50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1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39" name="Line 51"/>
              <p:cNvSpPr>
                <a:spLocks noChangeShapeType="1"/>
              </p:cNvSpPr>
              <p:nvPr/>
            </p:nvSpPr>
            <p:spPr bwMode="auto">
              <a:xfrm flipH="1">
                <a:off x="1814" y="2047"/>
                <a:ext cx="23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5140" name="Line 52"/>
              <p:cNvSpPr>
                <a:spLocks noChangeShapeType="1"/>
              </p:cNvSpPr>
              <p:nvPr/>
            </p:nvSpPr>
            <p:spPr bwMode="auto">
              <a:xfrm>
                <a:off x="1837" y="2047"/>
                <a:ext cx="90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45143" name="Rectangle 5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VI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0765-A293-476A-A0BF-3C1D21D48570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641985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err="1">
                <a:effectLst/>
              </a:rPr>
              <a:t>Beamforming</a:t>
            </a:r>
            <a:r>
              <a:rPr lang="en-AU" altLang="en-US" dirty="0">
                <a:effectLst/>
              </a:rPr>
              <a:t> using the CSM  I </a:t>
            </a:r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6901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287338" y="1066800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Fourier Transform Pairs</a:t>
            </a:r>
          </a:p>
        </p:txBody>
      </p:sp>
      <p:graphicFrame>
        <p:nvGraphicFramePr>
          <p:cNvPr id="336907" name="Object 11"/>
          <p:cNvGraphicFramePr>
            <a:graphicFrameLocks noChangeAspect="1"/>
          </p:cNvGraphicFramePr>
          <p:nvPr>
            <p:ph sz="half" idx="1"/>
          </p:nvPr>
        </p:nvGraphicFramePr>
        <p:xfrm>
          <a:off x="287338" y="1806575"/>
          <a:ext cx="8623300" cy="2457450"/>
        </p:xfrm>
        <a:graphic>
          <a:graphicData uri="http://schemas.openxmlformats.org/presentationml/2006/ole">
            <p:oleObj spid="_x0000_s336915" name="Equation" r:id="rId3" imgW="4635500" imgH="1320800" progId="Equation.3">
              <p:embed/>
            </p:oleObj>
          </a:graphicData>
        </a:graphic>
      </p:graphicFrame>
      <p:sp>
        <p:nvSpPr>
          <p:cNvPr id="336911" name="Rectangle 15"/>
          <p:cNvSpPr>
            <a:spLocks noChangeArrowheads="1"/>
          </p:cNvSpPr>
          <p:nvPr/>
        </p:nvSpPr>
        <p:spPr bwMode="auto">
          <a:xfrm>
            <a:off x="539750" y="5391150"/>
            <a:ext cx="15843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Random</a:t>
            </a:r>
          </a:p>
        </p:txBody>
      </p:sp>
      <p:sp>
        <p:nvSpPr>
          <p:cNvPr id="336912" name="Line 16"/>
          <p:cNvSpPr>
            <a:spLocks noChangeShapeType="1"/>
          </p:cNvSpPr>
          <p:nvPr/>
        </p:nvSpPr>
        <p:spPr bwMode="auto">
          <a:xfrm flipH="1" flipV="1">
            <a:off x="827088" y="3435350"/>
            <a:ext cx="431800" cy="1655763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36913" name="Line 17"/>
          <p:cNvSpPr>
            <a:spLocks noChangeShapeType="1"/>
          </p:cNvSpPr>
          <p:nvPr/>
        </p:nvSpPr>
        <p:spPr bwMode="auto">
          <a:xfrm flipV="1">
            <a:off x="2058988" y="4238625"/>
            <a:ext cx="3168650" cy="141605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36914" name="Object 18"/>
          <p:cNvGraphicFramePr>
            <a:graphicFrameLocks noChangeAspect="1"/>
          </p:cNvGraphicFramePr>
          <p:nvPr/>
        </p:nvGraphicFramePr>
        <p:xfrm>
          <a:off x="3203575" y="5229225"/>
          <a:ext cx="5529263" cy="425450"/>
        </p:xfrm>
        <a:graphic>
          <a:graphicData uri="http://schemas.openxmlformats.org/presentationml/2006/ole">
            <p:oleObj spid="_x0000_s336916" name="Equation" r:id="rId4" imgW="2971800" imgH="2286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6E851-703A-4E52-88DB-8CDF5B027DFE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641985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err="1">
                <a:effectLst/>
              </a:rPr>
              <a:t>Beamforming</a:t>
            </a:r>
            <a:r>
              <a:rPr lang="en-AU" altLang="en-US" dirty="0">
                <a:effectLst/>
              </a:rPr>
              <a:t> using the CSM  II </a:t>
            </a:r>
          </a:p>
        </p:txBody>
      </p:sp>
      <p:sp>
        <p:nvSpPr>
          <p:cNvPr id="337923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7926" name="Rectangle 6"/>
          <p:cNvSpPr>
            <a:spLocks noChangeArrowheads="1"/>
          </p:cNvSpPr>
          <p:nvPr/>
        </p:nvSpPr>
        <p:spPr bwMode="auto">
          <a:xfrm>
            <a:off x="457200" y="1341438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Mean Output Beam Power</a:t>
            </a:r>
          </a:p>
        </p:txBody>
      </p:sp>
      <p:graphicFrame>
        <p:nvGraphicFramePr>
          <p:cNvPr id="337928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116013" y="1989138"/>
          <a:ext cx="7296150" cy="2701925"/>
        </p:xfrm>
        <a:graphic>
          <a:graphicData uri="http://schemas.openxmlformats.org/presentationml/2006/ole">
            <p:oleObj spid="_x0000_s337932" name="Equation" r:id="rId3" imgW="3429000" imgH="1269720" progId="Equation.3">
              <p:embed/>
            </p:oleObj>
          </a:graphicData>
        </a:graphic>
      </p:graphicFrame>
      <p:graphicFrame>
        <p:nvGraphicFramePr>
          <p:cNvPr id="337930" name="Object 10"/>
          <p:cNvGraphicFramePr>
            <a:graphicFrameLocks noChangeAspect="1"/>
          </p:cNvGraphicFramePr>
          <p:nvPr/>
        </p:nvGraphicFramePr>
        <p:xfrm>
          <a:off x="2339752" y="5445224"/>
          <a:ext cx="5337175" cy="601663"/>
        </p:xfrm>
        <a:graphic>
          <a:graphicData uri="http://schemas.openxmlformats.org/presentationml/2006/ole">
            <p:oleObj spid="_x0000_s337933" name="Equation" r:id="rId4" imgW="2476500" imgH="279400" progId="Equation.3">
              <p:embed/>
            </p:oleObj>
          </a:graphicData>
        </a:graphic>
      </p:graphicFrame>
      <p:sp>
        <p:nvSpPr>
          <p:cNvPr id="337931" name="Rectangle 11"/>
          <p:cNvSpPr>
            <a:spLocks noChangeArrowheads="1"/>
          </p:cNvSpPr>
          <p:nvPr/>
        </p:nvSpPr>
        <p:spPr bwMode="auto">
          <a:xfrm>
            <a:off x="755650" y="4860925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Notation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EEAE8-7A61-466D-A94F-4A8DBB4CFF4F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0388" y="252413"/>
            <a:ext cx="6891337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Example 0  -  Broadside </a:t>
            </a:r>
            <a:r>
              <a:rPr lang="en-AU" altLang="en-US" dirty="0" err="1">
                <a:effectLst/>
              </a:rPr>
              <a:t>beamformer</a:t>
            </a:r>
            <a:endParaRPr lang="en-AU" altLang="en-US" dirty="0">
              <a:effectLst/>
            </a:endParaRPr>
          </a:p>
        </p:txBody>
      </p:sp>
      <p:sp>
        <p:nvSpPr>
          <p:cNvPr id="338950" name="Rectangle 6"/>
          <p:cNvSpPr>
            <a:spLocks noChangeArrowheads="1"/>
          </p:cNvSpPr>
          <p:nvPr/>
        </p:nvSpPr>
        <p:spPr bwMode="auto">
          <a:xfrm>
            <a:off x="560388" y="1066800"/>
            <a:ext cx="22113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Steering vector</a:t>
            </a:r>
          </a:p>
        </p:txBody>
      </p:sp>
      <p:sp>
        <p:nvSpPr>
          <p:cNvPr id="338951" name="Rectangle 7"/>
          <p:cNvSpPr>
            <a:spLocks noChangeArrowheads="1"/>
          </p:cNvSpPr>
          <p:nvPr/>
        </p:nvSpPr>
        <p:spPr bwMode="auto">
          <a:xfrm>
            <a:off x="533400" y="3244850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Broadside beam power</a:t>
            </a:r>
          </a:p>
        </p:txBody>
      </p:sp>
      <p:pic>
        <p:nvPicPr>
          <p:cNvPr id="33895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066800"/>
            <a:ext cx="467995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38955" name="Object 11"/>
          <p:cNvGraphicFramePr>
            <a:graphicFrameLocks noChangeAspect="1"/>
          </p:cNvGraphicFramePr>
          <p:nvPr/>
        </p:nvGraphicFramePr>
        <p:xfrm>
          <a:off x="2268538" y="1562100"/>
          <a:ext cx="1584325" cy="1584325"/>
        </p:xfrm>
        <a:graphic>
          <a:graphicData uri="http://schemas.openxmlformats.org/presentationml/2006/ole">
            <p:oleObj spid="_x0000_s338958" name="Equation" r:id="rId4" imgW="914400" imgH="914400" progId="Equation.3">
              <p:embed/>
            </p:oleObj>
          </a:graphicData>
        </a:graphic>
      </p:graphicFrame>
      <p:sp>
        <p:nvSpPr>
          <p:cNvPr id="338957" name="Rectangle 1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8956" name="Object 12"/>
          <p:cNvGraphicFramePr>
            <a:graphicFrameLocks noChangeAspect="1"/>
          </p:cNvGraphicFramePr>
          <p:nvPr/>
        </p:nvGraphicFramePr>
        <p:xfrm>
          <a:off x="1042988" y="3886200"/>
          <a:ext cx="7251700" cy="2030413"/>
        </p:xfrm>
        <a:graphic>
          <a:graphicData uri="http://schemas.openxmlformats.org/presentationml/2006/ole">
            <p:oleObj spid="_x0000_s338959" name="Equation" r:id="rId5" imgW="3263900" imgH="9144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5A3FD-329E-49EA-8341-F46BC6AF798D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2519363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Example I</a:t>
            </a:r>
          </a:p>
        </p:txBody>
      </p:sp>
      <p:graphicFrame>
        <p:nvGraphicFramePr>
          <p:cNvPr id="346115" name="Object 3"/>
          <p:cNvGraphicFramePr>
            <a:graphicFrameLocks noChangeAspect="1"/>
          </p:cNvGraphicFramePr>
          <p:nvPr/>
        </p:nvGraphicFramePr>
        <p:xfrm>
          <a:off x="1948657" y="4725144"/>
          <a:ext cx="4843462" cy="901700"/>
        </p:xfrm>
        <a:graphic>
          <a:graphicData uri="http://schemas.openxmlformats.org/presentationml/2006/ole">
            <p:oleObj spid="_x0000_s346121" name="Equation" r:id="rId3" imgW="2247840" imgH="419040" progId="Equation.3">
              <p:embed/>
            </p:oleObj>
          </a:graphicData>
        </a:graphic>
      </p:graphicFrame>
      <p:graphicFrame>
        <p:nvGraphicFramePr>
          <p:cNvPr id="346116" name="Object 4"/>
          <p:cNvGraphicFramePr>
            <a:graphicFrameLocks noChangeAspect="1"/>
          </p:cNvGraphicFramePr>
          <p:nvPr/>
        </p:nvGraphicFramePr>
        <p:xfrm>
          <a:off x="4737100" y="1066800"/>
          <a:ext cx="1749425" cy="517525"/>
        </p:xfrm>
        <a:graphic>
          <a:graphicData uri="http://schemas.openxmlformats.org/presentationml/2006/ole">
            <p:oleObj spid="_x0000_s346122" name="Equation" r:id="rId4" imgW="812447" imgH="241195" progId="Equation.3">
              <p:embed/>
            </p:oleObj>
          </a:graphicData>
        </a:graphic>
      </p:graphicFrame>
      <p:sp>
        <p:nvSpPr>
          <p:cNvPr id="346117" name="Rectangle 5"/>
          <p:cNvSpPr>
            <a:spLocks noChangeArrowheads="1"/>
          </p:cNvSpPr>
          <p:nvPr/>
        </p:nvSpPr>
        <p:spPr bwMode="auto">
          <a:xfrm>
            <a:off x="560388" y="1066800"/>
            <a:ext cx="381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</a:t>
            </a:r>
          </a:p>
        </p:txBody>
      </p:sp>
      <p:sp>
        <p:nvSpPr>
          <p:cNvPr id="346118" name="Rectangle 6"/>
          <p:cNvSpPr>
            <a:spLocks noChangeArrowheads="1"/>
          </p:cNvSpPr>
          <p:nvPr/>
        </p:nvSpPr>
        <p:spPr bwMode="auto">
          <a:xfrm>
            <a:off x="457200" y="1831975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  <p:graphicFrame>
        <p:nvGraphicFramePr>
          <p:cNvPr id="346119" name="Object 7"/>
          <p:cNvGraphicFramePr>
            <a:graphicFrameLocks noChangeAspect="1"/>
          </p:cNvGraphicFramePr>
          <p:nvPr>
            <p:ph idx="1"/>
          </p:nvPr>
        </p:nvGraphicFramePr>
        <p:xfrm>
          <a:off x="1331640" y="2524497"/>
          <a:ext cx="5583657" cy="2056631"/>
        </p:xfrm>
        <a:graphic>
          <a:graphicData uri="http://schemas.openxmlformats.org/presentationml/2006/ole">
            <p:oleObj spid="_x0000_s346123" name="Equation" r:id="rId5" imgW="2895480" imgH="106668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43D9B-FF89-49E0-AFA7-4876AB81C6E6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309813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Example  II</a:t>
            </a:r>
          </a:p>
        </p:txBody>
      </p:sp>
      <p:graphicFrame>
        <p:nvGraphicFramePr>
          <p:cNvPr id="339971" name="Object 3"/>
          <p:cNvGraphicFramePr>
            <a:graphicFrameLocks noChangeAspect="1"/>
          </p:cNvGraphicFramePr>
          <p:nvPr/>
        </p:nvGraphicFramePr>
        <p:xfrm>
          <a:off x="1938338" y="3573463"/>
          <a:ext cx="5691187" cy="1803400"/>
        </p:xfrm>
        <a:graphic>
          <a:graphicData uri="http://schemas.openxmlformats.org/presentationml/2006/ole">
            <p:oleObj spid="_x0000_s339999" name="Equation" r:id="rId3" imgW="2641600" imgH="838200" progId="Equation.3">
              <p:embed/>
            </p:oleObj>
          </a:graphicData>
        </a:graphic>
      </p:graphicFrame>
      <p:graphicFrame>
        <p:nvGraphicFramePr>
          <p:cNvPr id="339972" name="Object 4"/>
          <p:cNvGraphicFramePr>
            <a:graphicFrameLocks noChangeAspect="1"/>
          </p:cNvGraphicFramePr>
          <p:nvPr/>
        </p:nvGraphicFramePr>
        <p:xfrm>
          <a:off x="3203575" y="2176463"/>
          <a:ext cx="3962400" cy="544512"/>
        </p:xfrm>
        <a:graphic>
          <a:graphicData uri="http://schemas.openxmlformats.org/presentationml/2006/ole">
            <p:oleObj spid="_x0000_s340000" name="Equation" r:id="rId4" imgW="1841500" imgH="254000" progId="Equation.3">
              <p:embed/>
            </p:oleObj>
          </a:graphicData>
        </a:graphic>
      </p:graphicFrame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395288" y="1435100"/>
            <a:ext cx="59420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 plus plane wave</a:t>
            </a:r>
          </a:p>
        </p:txBody>
      </p:sp>
      <p:sp>
        <p:nvSpPr>
          <p:cNvPr id="339974" name="Rectangle 6"/>
          <p:cNvSpPr>
            <a:spLocks noChangeArrowheads="1"/>
          </p:cNvSpPr>
          <p:nvPr/>
        </p:nvSpPr>
        <p:spPr bwMode="auto">
          <a:xfrm>
            <a:off x="560388" y="2806700"/>
            <a:ext cx="43926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  <p:sp>
        <p:nvSpPr>
          <p:cNvPr id="339981" name="Rectangle 13"/>
          <p:cNvSpPr>
            <a:spLocks noChangeArrowheads="1"/>
          </p:cNvSpPr>
          <p:nvPr/>
        </p:nvSpPr>
        <p:spPr bwMode="auto">
          <a:xfrm>
            <a:off x="2405063" y="3003550"/>
            <a:ext cx="17113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pSp>
        <p:nvGrpSpPr>
          <p:cNvPr id="339975" name="Group 7"/>
          <p:cNvGrpSpPr>
            <a:grpSpLocks noChangeAspect="1"/>
          </p:cNvGrpSpPr>
          <p:nvPr/>
        </p:nvGrpSpPr>
        <p:grpSpPr bwMode="auto">
          <a:xfrm>
            <a:off x="5557838" y="588963"/>
            <a:ext cx="2724150" cy="1041400"/>
            <a:chOff x="2520" y="11135"/>
            <a:chExt cx="1983" cy="779"/>
          </a:xfrm>
        </p:grpSpPr>
        <p:sp>
          <p:nvSpPr>
            <p:cNvPr id="33997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2520" y="11135"/>
              <a:ext cx="1983" cy="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39978" name="AutoShape 10"/>
            <p:cNvSpPr>
              <a:spLocks noChangeArrowheads="1"/>
            </p:cNvSpPr>
            <p:nvPr/>
          </p:nvSpPr>
          <p:spPr bwMode="auto">
            <a:xfrm>
              <a:off x="4261" y="11670"/>
              <a:ext cx="242" cy="244"/>
            </a:xfrm>
            <a:prstGeom prst="can">
              <a:avLst>
                <a:gd name="adj" fmla="val 25207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AU"/>
            </a:p>
          </p:txBody>
        </p:sp>
        <p:sp>
          <p:nvSpPr>
            <p:cNvPr id="339977" name="Line 9"/>
            <p:cNvSpPr>
              <a:spLocks noChangeShapeType="1"/>
            </p:cNvSpPr>
            <p:nvPr/>
          </p:nvSpPr>
          <p:spPr bwMode="auto">
            <a:xfrm>
              <a:off x="3277" y="11475"/>
              <a:ext cx="801" cy="292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39976" name="Sound"/>
            <p:cNvSpPr>
              <a:spLocks noEditPoints="1" noChangeArrowheads="1"/>
            </p:cNvSpPr>
            <p:nvPr/>
          </p:nvSpPr>
          <p:spPr bwMode="auto">
            <a:xfrm rot="1424087">
              <a:off x="2520" y="11135"/>
              <a:ext cx="567" cy="291"/>
            </a:xfrm>
            <a:custGeom>
              <a:avLst/>
              <a:gdLst>
                <a:gd name="T0" fmla="*/ 11164 w 21600"/>
                <a:gd name="T1" fmla="*/ 21159 h 21600"/>
                <a:gd name="T2" fmla="*/ 11164 w 21600"/>
                <a:gd name="T3" fmla="*/ 0 h 21600"/>
                <a:gd name="T4" fmla="*/ 0 w 21600"/>
                <a:gd name="T5" fmla="*/ 10800 h 21600"/>
                <a:gd name="T6" fmla="*/ 21600 w 21600"/>
                <a:gd name="T7" fmla="*/ 10800 h 21600"/>
                <a:gd name="T8" fmla="*/ 761 w 21600"/>
                <a:gd name="T9" fmla="*/ 22454 h 21600"/>
                <a:gd name="T10" fmla="*/ 21069 w 21600"/>
                <a:gd name="T11" fmla="*/ 282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39997" name="Line 29"/>
          <p:cNvSpPr>
            <a:spLocks noChangeShapeType="1"/>
          </p:cNvSpPr>
          <p:nvPr/>
        </p:nvSpPr>
        <p:spPr bwMode="auto">
          <a:xfrm flipV="1">
            <a:off x="6337300" y="5157788"/>
            <a:ext cx="466725" cy="57626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39998" name="Rectangle 30"/>
          <p:cNvSpPr>
            <a:spLocks noChangeArrowheads="1"/>
          </p:cNvSpPr>
          <p:nvPr/>
        </p:nvSpPr>
        <p:spPr bwMode="auto">
          <a:xfrm>
            <a:off x="4752975" y="5734050"/>
            <a:ext cx="241300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Beam pattern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81189-16A6-43EC-8DE1-743381F6274C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Example  III</a:t>
            </a:r>
          </a:p>
        </p:txBody>
      </p:sp>
      <p:graphicFrame>
        <p:nvGraphicFramePr>
          <p:cNvPr id="344067" name="Object 3"/>
          <p:cNvGraphicFramePr>
            <a:graphicFrameLocks noChangeAspect="1"/>
          </p:cNvGraphicFramePr>
          <p:nvPr/>
        </p:nvGraphicFramePr>
        <p:xfrm>
          <a:off x="2627313" y="5300663"/>
          <a:ext cx="4049712" cy="957262"/>
        </p:xfrm>
        <a:graphic>
          <a:graphicData uri="http://schemas.openxmlformats.org/presentationml/2006/ole">
            <p:oleObj spid="_x0000_s344075" name="Equation" r:id="rId3" imgW="1879600" imgH="444500" progId="Equation.3">
              <p:embed/>
            </p:oleObj>
          </a:graphicData>
        </a:graphic>
      </p:graphicFrame>
      <p:graphicFrame>
        <p:nvGraphicFramePr>
          <p:cNvPr id="344068" name="Object 4"/>
          <p:cNvGraphicFramePr>
            <a:graphicFrameLocks noChangeAspect="1"/>
          </p:cNvGraphicFramePr>
          <p:nvPr/>
        </p:nvGraphicFramePr>
        <p:xfrm>
          <a:off x="827088" y="1657350"/>
          <a:ext cx="7732712" cy="925513"/>
        </p:xfrm>
        <a:graphic>
          <a:graphicData uri="http://schemas.openxmlformats.org/presentationml/2006/ole">
            <p:oleObj spid="_x0000_s344076" name="Equation" r:id="rId4" imgW="3594100" imgH="431800" progId="Equation.3">
              <p:embed/>
            </p:oleObj>
          </a:graphicData>
        </a:graphic>
      </p:graphicFrame>
      <p:sp>
        <p:nvSpPr>
          <p:cNvPr id="344069" name="Rectangle 5"/>
          <p:cNvSpPr>
            <a:spLocks noChangeArrowheads="1"/>
          </p:cNvSpPr>
          <p:nvPr/>
        </p:nvSpPr>
        <p:spPr bwMode="auto">
          <a:xfrm>
            <a:off x="533400" y="1162050"/>
            <a:ext cx="7059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 plus  L plane waves</a:t>
            </a:r>
          </a:p>
        </p:txBody>
      </p:sp>
      <p:sp>
        <p:nvSpPr>
          <p:cNvPr id="344070" name="Rectangle 6"/>
          <p:cNvSpPr>
            <a:spLocks noChangeArrowheads="1"/>
          </p:cNvSpPr>
          <p:nvPr/>
        </p:nvSpPr>
        <p:spPr bwMode="auto">
          <a:xfrm>
            <a:off x="606425" y="4805363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  <p:graphicFrame>
        <p:nvGraphicFramePr>
          <p:cNvPr id="344071" name="Object 7"/>
          <p:cNvGraphicFramePr>
            <a:graphicFrameLocks noChangeAspect="1"/>
          </p:cNvGraphicFramePr>
          <p:nvPr/>
        </p:nvGraphicFramePr>
        <p:xfrm>
          <a:off x="2339975" y="3078163"/>
          <a:ext cx="4535488" cy="461962"/>
        </p:xfrm>
        <a:graphic>
          <a:graphicData uri="http://schemas.openxmlformats.org/presentationml/2006/ole">
            <p:oleObj spid="_x0000_s344077" name="Equation" r:id="rId5" imgW="2108200" imgH="215900" progId="Equation.3">
              <p:embed/>
            </p:oleObj>
          </a:graphicData>
        </a:graphic>
      </p:graphicFrame>
      <p:sp>
        <p:nvSpPr>
          <p:cNvPr id="344072" name="Rectangle 8"/>
          <p:cNvSpPr>
            <a:spLocks noChangeArrowheads="1"/>
          </p:cNvSpPr>
          <p:nvPr/>
        </p:nvSpPr>
        <p:spPr bwMode="auto">
          <a:xfrm>
            <a:off x="749300" y="2582863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where</a:t>
            </a:r>
          </a:p>
        </p:txBody>
      </p:sp>
      <p:graphicFrame>
        <p:nvGraphicFramePr>
          <p:cNvPr id="344073" name="Object 9"/>
          <p:cNvGraphicFramePr>
            <a:graphicFrameLocks noChangeAspect="1"/>
          </p:cNvGraphicFramePr>
          <p:nvPr/>
        </p:nvGraphicFramePr>
        <p:xfrm>
          <a:off x="2495550" y="4146550"/>
          <a:ext cx="4181475" cy="488950"/>
        </p:xfrm>
        <a:graphic>
          <a:graphicData uri="http://schemas.openxmlformats.org/presentationml/2006/ole">
            <p:oleObj spid="_x0000_s344078" name="Equation" r:id="rId6" imgW="1943100" imgH="228600" progId="Equation.3">
              <p:embed/>
            </p:oleObj>
          </a:graphicData>
        </a:graphic>
      </p:graphicFrame>
      <p:sp>
        <p:nvSpPr>
          <p:cNvPr id="344074" name="Rectangle 10"/>
          <p:cNvSpPr>
            <a:spLocks noChangeArrowheads="1"/>
          </p:cNvSpPr>
          <p:nvPr/>
        </p:nvSpPr>
        <p:spPr bwMode="auto">
          <a:xfrm>
            <a:off x="965200" y="3651250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and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19ED2-AB28-4C24-A076-0AE426BE0526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Example  III</a:t>
            </a: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533400" y="1162050"/>
            <a:ext cx="7059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 plus  3 plane waves</a:t>
            </a:r>
          </a:p>
        </p:txBody>
      </p:sp>
      <p:pic>
        <p:nvPicPr>
          <p:cNvPr id="359435" name="Picture 11" descr="BPOutput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5343525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59D0D-A45C-4D99-ADCC-34E021B788A4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Frequency Domain</a:t>
            </a:r>
          </a:p>
        </p:txBody>
      </p:sp>
      <p:graphicFrame>
        <p:nvGraphicFramePr>
          <p:cNvPr id="33280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996950" y="1773238"/>
          <a:ext cx="6178550" cy="661987"/>
        </p:xfrm>
        <a:graphic>
          <a:graphicData uri="http://schemas.openxmlformats.org/presentationml/2006/ole">
            <p:oleObj spid="_x0000_s332814" name="Equation" r:id="rId3" imgW="2133600" imgH="228600" progId="Equation.3">
              <p:embed/>
            </p:oleObj>
          </a:graphicData>
        </a:graphic>
      </p:graphicFrame>
      <p:sp>
        <p:nvSpPr>
          <p:cNvPr id="332804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2805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2806" name="Rectangle 6"/>
          <p:cNvSpPr>
            <a:spLocks noChangeArrowheads="1"/>
          </p:cNvSpPr>
          <p:nvPr/>
        </p:nvSpPr>
        <p:spPr bwMode="auto">
          <a:xfrm>
            <a:off x="287338" y="1066800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Fourier Transform Pairs</a:t>
            </a:r>
          </a:p>
        </p:txBody>
      </p:sp>
      <p:sp>
        <p:nvSpPr>
          <p:cNvPr id="332807" name="Rectangle 7"/>
          <p:cNvSpPr>
            <a:spLocks noChangeArrowheads="1"/>
          </p:cNvSpPr>
          <p:nvPr/>
        </p:nvSpPr>
        <p:spPr bwMode="auto">
          <a:xfrm>
            <a:off x="1965325" y="3013075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Multivariate random process</a:t>
            </a:r>
          </a:p>
        </p:txBody>
      </p:sp>
      <p:sp>
        <p:nvSpPr>
          <p:cNvPr id="332810" name="Line 10"/>
          <p:cNvSpPr>
            <a:spLocks noChangeShapeType="1"/>
          </p:cNvSpPr>
          <p:nvPr/>
        </p:nvSpPr>
        <p:spPr bwMode="auto">
          <a:xfrm flipV="1">
            <a:off x="4343400" y="2435225"/>
            <a:ext cx="733425" cy="57785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32811" name="Rectangle 11"/>
          <p:cNvSpPr>
            <a:spLocks noChangeArrowheads="1"/>
          </p:cNvSpPr>
          <p:nvPr/>
        </p:nvSpPr>
        <p:spPr bwMode="auto">
          <a:xfrm>
            <a:off x="5630863" y="3340100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Vector of random functions</a:t>
            </a:r>
          </a:p>
        </p:txBody>
      </p:sp>
      <p:sp>
        <p:nvSpPr>
          <p:cNvPr id="332812" name="Line 12"/>
          <p:cNvSpPr>
            <a:spLocks noChangeShapeType="1"/>
          </p:cNvSpPr>
          <p:nvPr/>
        </p:nvSpPr>
        <p:spPr bwMode="auto">
          <a:xfrm flipH="1" flipV="1">
            <a:off x="6588125" y="2435225"/>
            <a:ext cx="944563" cy="90487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32813" name="Object 13"/>
          <p:cNvGraphicFramePr>
            <a:graphicFrameLocks noChangeAspect="1"/>
          </p:cNvGraphicFramePr>
          <p:nvPr/>
        </p:nvGraphicFramePr>
        <p:xfrm>
          <a:off x="1387475" y="3540125"/>
          <a:ext cx="2832100" cy="2616200"/>
        </p:xfrm>
        <a:graphic>
          <a:graphicData uri="http://schemas.openxmlformats.org/presentationml/2006/ole">
            <p:oleObj spid="_x0000_s332815" name="Equation" r:id="rId4" imgW="1016000" imgH="9398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00F8F-C352-4E53-A947-FB9BCC4B2EC2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Cross-spectral Matrix </a:t>
            </a:r>
          </a:p>
        </p:txBody>
      </p:sp>
      <p:sp>
        <p:nvSpPr>
          <p:cNvPr id="333828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3829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33836" name="Object 12"/>
          <p:cNvGraphicFramePr>
            <a:graphicFrameLocks noChangeAspect="1"/>
          </p:cNvGraphicFramePr>
          <p:nvPr/>
        </p:nvGraphicFramePr>
        <p:xfrm>
          <a:off x="198438" y="1487488"/>
          <a:ext cx="8820150" cy="4048125"/>
        </p:xfrm>
        <a:graphic>
          <a:graphicData uri="http://schemas.openxmlformats.org/presentationml/2006/ole">
            <p:oleObj spid="_x0000_s333838" name="Equation" r:id="rId3" imgW="4216400" imgH="19304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0A638-7653-4F80-B41F-F4BD16EEC4A3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I</a:t>
            </a:r>
          </a:p>
        </p:txBody>
      </p:sp>
      <p:sp>
        <p:nvSpPr>
          <p:cNvPr id="335876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5878" name="Rectangle 6"/>
          <p:cNvSpPr>
            <a:spLocks noChangeArrowheads="1"/>
          </p:cNvSpPr>
          <p:nvPr/>
        </p:nvSpPr>
        <p:spPr bwMode="auto">
          <a:xfrm>
            <a:off x="987425" y="1438275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Uncorrelated receiver noise</a:t>
            </a:r>
          </a:p>
        </p:txBody>
      </p:sp>
      <p:pic>
        <p:nvPicPr>
          <p:cNvPr id="335885" name="Picture 13" descr="CohAdditofSig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492375"/>
            <a:ext cx="5038725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5886" name="Rectangle 14"/>
          <p:cNvSpPr>
            <a:spLocks noChangeArrowheads="1"/>
          </p:cNvSpPr>
          <p:nvPr/>
        </p:nvSpPr>
        <p:spPr bwMode="auto">
          <a:xfrm>
            <a:off x="3419475" y="2636838"/>
            <a:ext cx="2808288" cy="3671887"/>
          </a:xfrm>
          <a:prstGeom prst="rect">
            <a:avLst/>
          </a:prstGeom>
          <a:solidFill>
            <a:srgbClr val="FFFFFF"/>
          </a:solidFill>
          <a:ln w="127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35888" name="Text Box 16"/>
          <p:cNvSpPr txBox="1">
            <a:spLocks noChangeArrowheads="1"/>
          </p:cNvSpPr>
          <p:nvPr/>
        </p:nvSpPr>
        <p:spPr bwMode="auto">
          <a:xfrm>
            <a:off x="6227763" y="4437063"/>
            <a:ext cx="2519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35889" name="Rectangle 17"/>
          <p:cNvSpPr>
            <a:spLocks noChangeArrowheads="1"/>
          </p:cNvSpPr>
          <p:nvPr/>
        </p:nvSpPr>
        <p:spPr bwMode="auto">
          <a:xfrm>
            <a:off x="5938838" y="4533900"/>
            <a:ext cx="2808287" cy="1631950"/>
          </a:xfrm>
          <a:prstGeom prst="rect">
            <a:avLst/>
          </a:prstGeom>
          <a:solidFill>
            <a:srgbClr val="FFFFFF"/>
          </a:solidFill>
          <a:ln w="127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335881" name="Object 9"/>
          <p:cNvGraphicFramePr>
            <a:graphicFrameLocks noChangeAspect="1"/>
          </p:cNvGraphicFramePr>
          <p:nvPr/>
        </p:nvGraphicFramePr>
        <p:xfrm>
          <a:off x="987425" y="2986088"/>
          <a:ext cx="4321175" cy="1908175"/>
        </p:xfrm>
        <a:graphic>
          <a:graphicData uri="http://schemas.openxmlformats.org/presentationml/2006/ole">
            <p:oleObj spid="_x0000_s335890" name="Equation" r:id="rId4" imgW="1689100" imgH="7493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F782E-08DC-43EA-B212-EF9E6CB4C623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186113" cy="5619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II</a:t>
            </a:r>
          </a:p>
        </p:txBody>
      </p:sp>
      <p:sp>
        <p:nvSpPr>
          <p:cNvPr id="347139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7142" name="Rectangle 6"/>
          <p:cNvSpPr>
            <a:spLocks noChangeArrowheads="1"/>
          </p:cNvSpPr>
          <p:nvPr/>
        </p:nvSpPr>
        <p:spPr bwMode="auto">
          <a:xfrm>
            <a:off x="468313" y="981075"/>
            <a:ext cx="23145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Plane wave signal</a:t>
            </a:r>
          </a:p>
        </p:txBody>
      </p:sp>
      <p:graphicFrame>
        <p:nvGraphicFramePr>
          <p:cNvPr id="347144" name="Object 8"/>
          <p:cNvGraphicFramePr>
            <a:graphicFrameLocks noChangeAspect="1"/>
          </p:cNvGraphicFramePr>
          <p:nvPr/>
        </p:nvGraphicFramePr>
        <p:xfrm>
          <a:off x="755650" y="4076700"/>
          <a:ext cx="5472113" cy="1995488"/>
        </p:xfrm>
        <a:graphic>
          <a:graphicData uri="http://schemas.openxmlformats.org/presentationml/2006/ole">
            <p:oleObj spid="_x0000_s347164" name="Equation" r:id="rId3" imgW="2184400" imgH="800100" progId="Equation.3">
              <p:embed/>
            </p:oleObj>
          </a:graphicData>
        </a:graphic>
      </p:graphicFrame>
      <p:graphicFrame>
        <p:nvGraphicFramePr>
          <p:cNvPr id="347145" name="Object 9"/>
          <p:cNvGraphicFramePr>
            <a:graphicFrameLocks noChangeAspect="1"/>
          </p:cNvGraphicFramePr>
          <p:nvPr>
            <p:ph idx="1"/>
          </p:nvPr>
        </p:nvGraphicFramePr>
        <p:xfrm>
          <a:off x="1019175" y="1557338"/>
          <a:ext cx="2860675" cy="2341562"/>
        </p:xfrm>
        <a:graphic>
          <a:graphicData uri="http://schemas.openxmlformats.org/presentationml/2006/ole">
            <p:oleObj spid="_x0000_s347165" name="Equation" r:id="rId4" imgW="1117600" imgH="914400" progId="Equation.3">
              <p:embed/>
            </p:oleObj>
          </a:graphicData>
        </a:graphic>
      </p:graphicFrame>
      <p:grpSp>
        <p:nvGrpSpPr>
          <p:cNvPr id="347163" name="Group 27"/>
          <p:cNvGrpSpPr>
            <a:grpSpLocks/>
          </p:cNvGrpSpPr>
          <p:nvPr/>
        </p:nvGrpSpPr>
        <p:grpSpPr bwMode="auto">
          <a:xfrm>
            <a:off x="4643438" y="44450"/>
            <a:ext cx="3768725" cy="3981450"/>
            <a:chOff x="3016" y="173"/>
            <a:chExt cx="2374" cy="2508"/>
          </a:xfrm>
        </p:grpSpPr>
        <p:pic>
          <p:nvPicPr>
            <p:cNvPr id="347148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173"/>
              <a:ext cx="2374" cy="2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7157" name="Freeform 21"/>
            <p:cNvSpPr>
              <a:spLocks/>
            </p:cNvSpPr>
            <p:nvPr/>
          </p:nvSpPr>
          <p:spPr bwMode="auto">
            <a:xfrm>
              <a:off x="3878" y="436"/>
              <a:ext cx="438" cy="386"/>
            </a:xfrm>
            <a:custGeom>
              <a:avLst/>
              <a:gdLst>
                <a:gd name="T0" fmla="*/ 75 w 756"/>
                <a:gd name="T1" fmla="*/ 522 h 643"/>
                <a:gd name="T2" fmla="*/ 30 w 756"/>
                <a:gd name="T3" fmla="*/ 340 h 643"/>
                <a:gd name="T4" fmla="*/ 257 w 756"/>
                <a:gd name="T5" fmla="*/ 613 h 643"/>
                <a:gd name="T6" fmla="*/ 257 w 756"/>
                <a:gd name="T7" fmla="*/ 522 h 643"/>
                <a:gd name="T8" fmla="*/ 347 w 756"/>
                <a:gd name="T9" fmla="*/ 522 h 643"/>
                <a:gd name="T10" fmla="*/ 211 w 756"/>
                <a:gd name="T11" fmla="*/ 114 h 643"/>
                <a:gd name="T12" fmla="*/ 574 w 756"/>
                <a:gd name="T13" fmla="*/ 613 h 643"/>
                <a:gd name="T14" fmla="*/ 347 w 756"/>
                <a:gd name="T15" fmla="*/ 68 h 643"/>
                <a:gd name="T16" fmla="*/ 484 w 756"/>
                <a:gd name="T17" fmla="*/ 204 h 643"/>
                <a:gd name="T18" fmla="*/ 484 w 756"/>
                <a:gd name="T19" fmla="*/ 68 h 643"/>
                <a:gd name="T20" fmla="*/ 620 w 756"/>
                <a:gd name="T21" fmla="*/ 295 h 643"/>
                <a:gd name="T22" fmla="*/ 620 w 756"/>
                <a:gd name="T23" fmla="*/ 159 h 643"/>
                <a:gd name="T24" fmla="*/ 710 w 756"/>
                <a:gd name="T25" fmla="*/ 295 h 643"/>
                <a:gd name="T26" fmla="*/ 756 w 756"/>
                <a:gd name="T27" fmla="*/ 34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6" h="643">
                  <a:moveTo>
                    <a:pt x="75" y="522"/>
                  </a:moveTo>
                  <a:cubicBezTo>
                    <a:pt x="37" y="423"/>
                    <a:pt x="0" y="325"/>
                    <a:pt x="30" y="340"/>
                  </a:cubicBezTo>
                  <a:cubicBezTo>
                    <a:pt x="60" y="355"/>
                    <a:pt x="219" y="583"/>
                    <a:pt x="257" y="613"/>
                  </a:cubicBezTo>
                  <a:cubicBezTo>
                    <a:pt x="295" y="643"/>
                    <a:pt x="242" y="537"/>
                    <a:pt x="257" y="522"/>
                  </a:cubicBezTo>
                  <a:cubicBezTo>
                    <a:pt x="272" y="507"/>
                    <a:pt x="355" y="590"/>
                    <a:pt x="347" y="522"/>
                  </a:cubicBezTo>
                  <a:cubicBezTo>
                    <a:pt x="339" y="454"/>
                    <a:pt x="173" y="99"/>
                    <a:pt x="211" y="114"/>
                  </a:cubicBezTo>
                  <a:cubicBezTo>
                    <a:pt x="249" y="129"/>
                    <a:pt x="551" y="621"/>
                    <a:pt x="574" y="613"/>
                  </a:cubicBezTo>
                  <a:cubicBezTo>
                    <a:pt x="597" y="605"/>
                    <a:pt x="362" y="136"/>
                    <a:pt x="347" y="68"/>
                  </a:cubicBezTo>
                  <a:cubicBezTo>
                    <a:pt x="332" y="0"/>
                    <a:pt x="461" y="204"/>
                    <a:pt x="484" y="204"/>
                  </a:cubicBezTo>
                  <a:cubicBezTo>
                    <a:pt x="507" y="204"/>
                    <a:pt x="461" y="53"/>
                    <a:pt x="484" y="68"/>
                  </a:cubicBezTo>
                  <a:cubicBezTo>
                    <a:pt x="507" y="83"/>
                    <a:pt x="597" y="280"/>
                    <a:pt x="620" y="295"/>
                  </a:cubicBezTo>
                  <a:cubicBezTo>
                    <a:pt x="643" y="310"/>
                    <a:pt x="605" y="159"/>
                    <a:pt x="620" y="159"/>
                  </a:cubicBezTo>
                  <a:cubicBezTo>
                    <a:pt x="635" y="159"/>
                    <a:pt x="687" y="265"/>
                    <a:pt x="710" y="295"/>
                  </a:cubicBezTo>
                  <a:cubicBezTo>
                    <a:pt x="733" y="325"/>
                    <a:pt x="748" y="333"/>
                    <a:pt x="756" y="340"/>
                  </a:cubicBezTo>
                </a:path>
              </a:pathLst>
            </a:custGeom>
            <a:noFill/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47159" name="Freeform 23"/>
            <p:cNvSpPr>
              <a:spLocks/>
            </p:cNvSpPr>
            <p:nvPr/>
          </p:nvSpPr>
          <p:spPr bwMode="auto">
            <a:xfrm>
              <a:off x="4195" y="1162"/>
              <a:ext cx="438" cy="386"/>
            </a:xfrm>
            <a:custGeom>
              <a:avLst/>
              <a:gdLst>
                <a:gd name="T0" fmla="*/ 75 w 756"/>
                <a:gd name="T1" fmla="*/ 522 h 643"/>
                <a:gd name="T2" fmla="*/ 30 w 756"/>
                <a:gd name="T3" fmla="*/ 340 h 643"/>
                <a:gd name="T4" fmla="*/ 257 w 756"/>
                <a:gd name="T5" fmla="*/ 613 h 643"/>
                <a:gd name="T6" fmla="*/ 257 w 756"/>
                <a:gd name="T7" fmla="*/ 522 h 643"/>
                <a:gd name="T8" fmla="*/ 347 w 756"/>
                <a:gd name="T9" fmla="*/ 522 h 643"/>
                <a:gd name="T10" fmla="*/ 211 w 756"/>
                <a:gd name="T11" fmla="*/ 114 h 643"/>
                <a:gd name="T12" fmla="*/ 574 w 756"/>
                <a:gd name="T13" fmla="*/ 613 h 643"/>
                <a:gd name="T14" fmla="*/ 347 w 756"/>
                <a:gd name="T15" fmla="*/ 68 h 643"/>
                <a:gd name="T16" fmla="*/ 484 w 756"/>
                <a:gd name="T17" fmla="*/ 204 h 643"/>
                <a:gd name="T18" fmla="*/ 484 w 756"/>
                <a:gd name="T19" fmla="*/ 68 h 643"/>
                <a:gd name="T20" fmla="*/ 620 w 756"/>
                <a:gd name="T21" fmla="*/ 295 h 643"/>
                <a:gd name="T22" fmla="*/ 620 w 756"/>
                <a:gd name="T23" fmla="*/ 159 h 643"/>
                <a:gd name="T24" fmla="*/ 710 w 756"/>
                <a:gd name="T25" fmla="*/ 295 h 643"/>
                <a:gd name="T26" fmla="*/ 756 w 756"/>
                <a:gd name="T27" fmla="*/ 34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6" h="643">
                  <a:moveTo>
                    <a:pt x="75" y="522"/>
                  </a:moveTo>
                  <a:cubicBezTo>
                    <a:pt x="37" y="423"/>
                    <a:pt x="0" y="325"/>
                    <a:pt x="30" y="340"/>
                  </a:cubicBezTo>
                  <a:cubicBezTo>
                    <a:pt x="60" y="355"/>
                    <a:pt x="219" y="583"/>
                    <a:pt x="257" y="613"/>
                  </a:cubicBezTo>
                  <a:cubicBezTo>
                    <a:pt x="295" y="643"/>
                    <a:pt x="242" y="537"/>
                    <a:pt x="257" y="522"/>
                  </a:cubicBezTo>
                  <a:cubicBezTo>
                    <a:pt x="272" y="507"/>
                    <a:pt x="355" y="590"/>
                    <a:pt x="347" y="522"/>
                  </a:cubicBezTo>
                  <a:cubicBezTo>
                    <a:pt x="339" y="454"/>
                    <a:pt x="173" y="99"/>
                    <a:pt x="211" y="114"/>
                  </a:cubicBezTo>
                  <a:cubicBezTo>
                    <a:pt x="249" y="129"/>
                    <a:pt x="551" y="621"/>
                    <a:pt x="574" y="613"/>
                  </a:cubicBezTo>
                  <a:cubicBezTo>
                    <a:pt x="597" y="605"/>
                    <a:pt x="362" y="136"/>
                    <a:pt x="347" y="68"/>
                  </a:cubicBezTo>
                  <a:cubicBezTo>
                    <a:pt x="332" y="0"/>
                    <a:pt x="461" y="204"/>
                    <a:pt x="484" y="204"/>
                  </a:cubicBezTo>
                  <a:cubicBezTo>
                    <a:pt x="507" y="204"/>
                    <a:pt x="461" y="53"/>
                    <a:pt x="484" y="68"/>
                  </a:cubicBezTo>
                  <a:cubicBezTo>
                    <a:pt x="507" y="83"/>
                    <a:pt x="597" y="280"/>
                    <a:pt x="620" y="295"/>
                  </a:cubicBezTo>
                  <a:cubicBezTo>
                    <a:pt x="643" y="310"/>
                    <a:pt x="605" y="159"/>
                    <a:pt x="620" y="159"/>
                  </a:cubicBezTo>
                  <a:cubicBezTo>
                    <a:pt x="635" y="159"/>
                    <a:pt x="687" y="265"/>
                    <a:pt x="710" y="295"/>
                  </a:cubicBezTo>
                  <a:cubicBezTo>
                    <a:pt x="733" y="325"/>
                    <a:pt x="748" y="333"/>
                    <a:pt x="756" y="340"/>
                  </a:cubicBezTo>
                </a:path>
              </a:pathLst>
            </a:custGeom>
            <a:noFill/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47160" name="Freeform 24"/>
            <p:cNvSpPr>
              <a:spLocks/>
            </p:cNvSpPr>
            <p:nvPr/>
          </p:nvSpPr>
          <p:spPr bwMode="auto">
            <a:xfrm>
              <a:off x="4286" y="1344"/>
              <a:ext cx="438" cy="386"/>
            </a:xfrm>
            <a:custGeom>
              <a:avLst/>
              <a:gdLst>
                <a:gd name="T0" fmla="*/ 75 w 756"/>
                <a:gd name="T1" fmla="*/ 522 h 643"/>
                <a:gd name="T2" fmla="*/ 30 w 756"/>
                <a:gd name="T3" fmla="*/ 340 h 643"/>
                <a:gd name="T4" fmla="*/ 257 w 756"/>
                <a:gd name="T5" fmla="*/ 613 h 643"/>
                <a:gd name="T6" fmla="*/ 257 w 756"/>
                <a:gd name="T7" fmla="*/ 522 h 643"/>
                <a:gd name="T8" fmla="*/ 347 w 756"/>
                <a:gd name="T9" fmla="*/ 522 h 643"/>
                <a:gd name="T10" fmla="*/ 211 w 756"/>
                <a:gd name="T11" fmla="*/ 114 h 643"/>
                <a:gd name="T12" fmla="*/ 574 w 756"/>
                <a:gd name="T13" fmla="*/ 613 h 643"/>
                <a:gd name="T14" fmla="*/ 347 w 756"/>
                <a:gd name="T15" fmla="*/ 68 h 643"/>
                <a:gd name="T16" fmla="*/ 484 w 756"/>
                <a:gd name="T17" fmla="*/ 204 h 643"/>
                <a:gd name="T18" fmla="*/ 484 w 756"/>
                <a:gd name="T19" fmla="*/ 68 h 643"/>
                <a:gd name="T20" fmla="*/ 620 w 756"/>
                <a:gd name="T21" fmla="*/ 295 h 643"/>
                <a:gd name="T22" fmla="*/ 620 w 756"/>
                <a:gd name="T23" fmla="*/ 159 h 643"/>
                <a:gd name="T24" fmla="*/ 710 w 756"/>
                <a:gd name="T25" fmla="*/ 295 h 643"/>
                <a:gd name="T26" fmla="*/ 756 w 756"/>
                <a:gd name="T27" fmla="*/ 34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6" h="643">
                  <a:moveTo>
                    <a:pt x="75" y="522"/>
                  </a:moveTo>
                  <a:cubicBezTo>
                    <a:pt x="37" y="423"/>
                    <a:pt x="0" y="325"/>
                    <a:pt x="30" y="340"/>
                  </a:cubicBezTo>
                  <a:cubicBezTo>
                    <a:pt x="60" y="355"/>
                    <a:pt x="219" y="583"/>
                    <a:pt x="257" y="613"/>
                  </a:cubicBezTo>
                  <a:cubicBezTo>
                    <a:pt x="295" y="643"/>
                    <a:pt x="242" y="537"/>
                    <a:pt x="257" y="522"/>
                  </a:cubicBezTo>
                  <a:cubicBezTo>
                    <a:pt x="272" y="507"/>
                    <a:pt x="355" y="590"/>
                    <a:pt x="347" y="522"/>
                  </a:cubicBezTo>
                  <a:cubicBezTo>
                    <a:pt x="339" y="454"/>
                    <a:pt x="173" y="99"/>
                    <a:pt x="211" y="114"/>
                  </a:cubicBezTo>
                  <a:cubicBezTo>
                    <a:pt x="249" y="129"/>
                    <a:pt x="551" y="621"/>
                    <a:pt x="574" y="613"/>
                  </a:cubicBezTo>
                  <a:cubicBezTo>
                    <a:pt x="597" y="605"/>
                    <a:pt x="362" y="136"/>
                    <a:pt x="347" y="68"/>
                  </a:cubicBezTo>
                  <a:cubicBezTo>
                    <a:pt x="332" y="0"/>
                    <a:pt x="461" y="204"/>
                    <a:pt x="484" y="204"/>
                  </a:cubicBezTo>
                  <a:cubicBezTo>
                    <a:pt x="507" y="204"/>
                    <a:pt x="461" y="53"/>
                    <a:pt x="484" y="68"/>
                  </a:cubicBezTo>
                  <a:cubicBezTo>
                    <a:pt x="507" y="83"/>
                    <a:pt x="597" y="280"/>
                    <a:pt x="620" y="295"/>
                  </a:cubicBezTo>
                  <a:cubicBezTo>
                    <a:pt x="643" y="310"/>
                    <a:pt x="605" y="159"/>
                    <a:pt x="620" y="159"/>
                  </a:cubicBezTo>
                  <a:cubicBezTo>
                    <a:pt x="635" y="159"/>
                    <a:pt x="687" y="265"/>
                    <a:pt x="710" y="295"/>
                  </a:cubicBezTo>
                  <a:cubicBezTo>
                    <a:pt x="733" y="325"/>
                    <a:pt x="748" y="333"/>
                    <a:pt x="756" y="340"/>
                  </a:cubicBezTo>
                </a:path>
              </a:pathLst>
            </a:custGeom>
            <a:noFill/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47161" name="Freeform 25"/>
            <p:cNvSpPr>
              <a:spLocks/>
            </p:cNvSpPr>
            <p:nvPr/>
          </p:nvSpPr>
          <p:spPr bwMode="auto">
            <a:xfrm>
              <a:off x="4332" y="1525"/>
              <a:ext cx="438" cy="386"/>
            </a:xfrm>
            <a:custGeom>
              <a:avLst/>
              <a:gdLst>
                <a:gd name="T0" fmla="*/ 75 w 756"/>
                <a:gd name="T1" fmla="*/ 522 h 643"/>
                <a:gd name="T2" fmla="*/ 30 w 756"/>
                <a:gd name="T3" fmla="*/ 340 h 643"/>
                <a:gd name="T4" fmla="*/ 257 w 756"/>
                <a:gd name="T5" fmla="*/ 613 h 643"/>
                <a:gd name="T6" fmla="*/ 257 w 756"/>
                <a:gd name="T7" fmla="*/ 522 h 643"/>
                <a:gd name="T8" fmla="*/ 347 w 756"/>
                <a:gd name="T9" fmla="*/ 522 h 643"/>
                <a:gd name="T10" fmla="*/ 211 w 756"/>
                <a:gd name="T11" fmla="*/ 114 h 643"/>
                <a:gd name="T12" fmla="*/ 574 w 756"/>
                <a:gd name="T13" fmla="*/ 613 h 643"/>
                <a:gd name="T14" fmla="*/ 347 w 756"/>
                <a:gd name="T15" fmla="*/ 68 h 643"/>
                <a:gd name="T16" fmla="*/ 484 w 756"/>
                <a:gd name="T17" fmla="*/ 204 h 643"/>
                <a:gd name="T18" fmla="*/ 484 w 756"/>
                <a:gd name="T19" fmla="*/ 68 h 643"/>
                <a:gd name="T20" fmla="*/ 620 w 756"/>
                <a:gd name="T21" fmla="*/ 295 h 643"/>
                <a:gd name="T22" fmla="*/ 620 w 756"/>
                <a:gd name="T23" fmla="*/ 159 h 643"/>
                <a:gd name="T24" fmla="*/ 710 w 756"/>
                <a:gd name="T25" fmla="*/ 295 h 643"/>
                <a:gd name="T26" fmla="*/ 756 w 756"/>
                <a:gd name="T27" fmla="*/ 34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6" h="643">
                  <a:moveTo>
                    <a:pt x="75" y="522"/>
                  </a:moveTo>
                  <a:cubicBezTo>
                    <a:pt x="37" y="423"/>
                    <a:pt x="0" y="325"/>
                    <a:pt x="30" y="340"/>
                  </a:cubicBezTo>
                  <a:cubicBezTo>
                    <a:pt x="60" y="355"/>
                    <a:pt x="219" y="583"/>
                    <a:pt x="257" y="613"/>
                  </a:cubicBezTo>
                  <a:cubicBezTo>
                    <a:pt x="295" y="643"/>
                    <a:pt x="242" y="537"/>
                    <a:pt x="257" y="522"/>
                  </a:cubicBezTo>
                  <a:cubicBezTo>
                    <a:pt x="272" y="507"/>
                    <a:pt x="355" y="590"/>
                    <a:pt x="347" y="522"/>
                  </a:cubicBezTo>
                  <a:cubicBezTo>
                    <a:pt x="339" y="454"/>
                    <a:pt x="173" y="99"/>
                    <a:pt x="211" y="114"/>
                  </a:cubicBezTo>
                  <a:cubicBezTo>
                    <a:pt x="249" y="129"/>
                    <a:pt x="551" y="621"/>
                    <a:pt x="574" y="613"/>
                  </a:cubicBezTo>
                  <a:cubicBezTo>
                    <a:pt x="597" y="605"/>
                    <a:pt x="362" y="136"/>
                    <a:pt x="347" y="68"/>
                  </a:cubicBezTo>
                  <a:cubicBezTo>
                    <a:pt x="332" y="0"/>
                    <a:pt x="461" y="204"/>
                    <a:pt x="484" y="204"/>
                  </a:cubicBezTo>
                  <a:cubicBezTo>
                    <a:pt x="507" y="204"/>
                    <a:pt x="461" y="53"/>
                    <a:pt x="484" y="68"/>
                  </a:cubicBezTo>
                  <a:cubicBezTo>
                    <a:pt x="507" y="83"/>
                    <a:pt x="597" y="280"/>
                    <a:pt x="620" y="295"/>
                  </a:cubicBezTo>
                  <a:cubicBezTo>
                    <a:pt x="643" y="310"/>
                    <a:pt x="605" y="159"/>
                    <a:pt x="620" y="159"/>
                  </a:cubicBezTo>
                  <a:cubicBezTo>
                    <a:pt x="635" y="159"/>
                    <a:pt x="687" y="265"/>
                    <a:pt x="710" y="295"/>
                  </a:cubicBezTo>
                  <a:cubicBezTo>
                    <a:pt x="733" y="325"/>
                    <a:pt x="748" y="333"/>
                    <a:pt x="756" y="340"/>
                  </a:cubicBezTo>
                </a:path>
              </a:pathLst>
            </a:custGeom>
            <a:noFill/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47162" name="Freeform 26"/>
            <p:cNvSpPr>
              <a:spLocks/>
            </p:cNvSpPr>
            <p:nvPr/>
          </p:nvSpPr>
          <p:spPr bwMode="auto">
            <a:xfrm>
              <a:off x="4422" y="1706"/>
              <a:ext cx="438" cy="386"/>
            </a:xfrm>
            <a:custGeom>
              <a:avLst/>
              <a:gdLst>
                <a:gd name="T0" fmla="*/ 75 w 756"/>
                <a:gd name="T1" fmla="*/ 522 h 643"/>
                <a:gd name="T2" fmla="*/ 30 w 756"/>
                <a:gd name="T3" fmla="*/ 340 h 643"/>
                <a:gd name="T4" fmla="*/ 257 w 756"/>
                <a:gd name="T5" fmla="*/ 613 h 643"/>
                <a:gd name="T6" fmla="*/ 257 w 756"/>
                <a:gd name="T7" fmla="*/ 522 h 643"/>
                <a:gd name="T8" fmla="*/ 347 w 756"/>
                <a:gd name="T9" fmla="*/ 522 h 643"/>
                <a:gd name="T10" fmla="*/ 211 w 756"/>
                <a:gd name="T11" fmla="*/ 114 h 643"/>
                <a:gd name="T12" fmla="*/ 574 w 756"/>
                <a:gd name="T13" fmla="*/ 613 h 643"/>
                <a:gd name="T14" fmla="*/ 347 w 756"/>
                <a:gd name="T15" fmla="*/ 68 h 643"/>
                <a:gd name="T16" fmla="*/ 484 w 756"/>
                <a:gd name="T17" fmla="*/ 204 h 643"/>
                <a:gd name="T18" fmla="*/ 484 w 756"/>
                <a:gd name="T19" fmla="*/ 68 h 643"/>
                <a:gd name="T20" fmla="*/ 620 w 756"/>
                <a:gd name="T21" fmla="*/ 295 h 643"/>
                <a:gd name="T22" fmla="*/ 620 w 756"/>
                <a:gd name="T23" fmla="*/ 159 h 643"/>
                <a:gd name="T24" fmla="*/ 710 w 756"/>
                <a:gd name="T25" fmla="*/ 295 h 643"/>
                <a:gd name="T26" fmla="*/ 756 w 756"/>
                <a:gd name="T27" fmla="*/ 34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6" h="643">
                  <a:moveTo>
                    <a:pt x="75" y="522"/>
                  </a:moveTo>
                  <a:cubicBezTo>
                    <a:pt x="37" y="423"/>
                    <a:pt x="0" y="325"/>
                    <a:pt x="30" y="340"/>
                  </a:cubicBezTo>
                  <a:cubicBezTo>
                    <a:pt x="60" y="355"/>
                    <a:pt x="219" y="583"/>
                    <a:pt x="257" y="613"/>
                  </a:cubicBezTo>
                  <a:cubicBezTo>
                    <a:pt x="295" y="643"/>
                    <a:pt x="242" y="537"/>
                    <a:pt x="257" y="522"/>
                  </a:cubicBezTo>
                  <a:cubicBezTo>
                    <a:pt x="272" y="507"/>
                    <a:pt x="355" y="590"/>
                    <a:pt x="347" y="522"/>
                  </a:cubicBezTo>
                  <a:cubicBezTo>
                    <a:pt x="339" y="454"/>
                    <a:pt x="173" y="99"/>
                    <a:pt x="211" y="114"/>
                  </a:cubicBezTo>
                  <a:cubicBezTo>
                    <a:pt x="249" y="129"/>
                    <a:pt x="551" y="621"/>
                    <a:pt x="574" y="613"/>
                  </a:cubicBezTo>
                  <a:cubicBezTo>
                    <a:pt x="597" y="605"/>
                    <a:pt x="362" y="136"/>
                    <a:pt x="347" y="68"/>
                  </a:cubicBezTo>
                  <a:cubicBezTo>
                    <a:pt x="332" y="0"/>
                    <a:pt x="461" y="204"/>
                    <a:pt x="484" y="204"/>
                  </a:cubicBezTo>
                  <a:cubicBezTo>
                    <a:pt x="507" y="204"/>
                    <a:pt x="461" y="53"/>
                    <a:pt x="484" y="68"/>
                  </a:cubicBezTo>
                  <a:cubicBezTo>
                    <a:pt x="507" y="83"/>
                    <a:pt x="597" y="280"/>
                    <a:pt x="620" y="295"/>
                  </a:cubicBezTo>
                  <a:cubicBezTo>
                    <a:pt x="643" y="310"/>
                    <a:pt x="605" y="159"/>
                    <a:pt x="620" y="159"/>
                  </a:cubicBezTo>
                  <a:cubicBezTo>
                    <a:pt x="635" y="159"/>
                    <a:pt x="687" y="265"/>
                    <a:pt x="710" y="295"/>
                  </a:cubicBezTo>
                  <a:cubicBezTo>
                    <a:pt x="733" y="325"/>
                    <a:pt x="748" y="333"/>
                    <a:pt x="756" y="340"/>
                  </a:cubicBezTo>
                </a:path>
              </a:pathLst>
            </a:custGeom>
            <a:noFill/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CFD45-3BFF-4C52-851B-6F778382FD83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422650" cy="6588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III</a:t>
            </a:r>
          </a:p>
        </p:txBody>
      </p:sp>
      <p:graphicFrame>
        <p:nvGraphicFramePr>
          <p:cNvPr id="348182" name="Object 22"/>
          <p:cNvGraphicFramePr>
            <a:graphicFrameLocks noChangeAspect="1"/>
          </p:cNvGraphicFramePr>
          <p:nvPr>
            <p:ph sz="half" idx="1"/>
          </p:nvPr>
        </p:nvGraphicFramePr>
        <p:xfrm>
          <a:off x="2152650" y="3860800"/>
          <a:ext cx="4003675" cy="1930400"/>
        </p:xfrm>
        <a:graphic>
          <a:graphicData uri="http://schemas.openxmlformats.org/presentationml/2006/ole">
            <p:oleObj spid="_x0000_s348187" name="Equation" r:id="rId3" imgW="1447800" imgH="698500" progId="Equation.3">
              <p:embed/>
            </p:oleObj>
          </a:graphicData>
        </a:graphic>
      </p:graphicFrame>
      <p:sp>
        <p:nvSpPr>
          <p:cNvPr id="348163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8164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8165" name="Rectangle 5"/>
          <p:cNvSpPr>
            <a:spLocks noChangeArrowheads="1"/>
          </p:cNvSpPr>
          <p:nvPr/>
        </p:nvSpPr>
        <p:spPr bwMode="auto">
          <a:xfrm>
            <a:off x="407988" y="933450"/>
            <a:ext cx="52927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Plane wave signal in white noise</a:t>
            </a:r>
          </a:p>
        </p:txBody>
      </p:sp>
      <p:graphicFrame>
        <p:nvGraphicFramePr>
          <p:cNvPr id="348166" name="Object 6"/>
          <p:cNvGraphicFramePr>
            <a:graphicFrameLocks noChangeAspect="1"/>
          </p:cNvGraphicFramePr>
          <p:nvPr/>
        </p:nvGraphicFramePr>
        <p:xfrm>
          <a:off x="1433513" y="1516063"/>
          <a:ext cx="4892675" cy="544512"/>
        </p:xfrm>
        <a:graphic>
          <a:graphicData uri="http://schemas.openxmlformats.org/presentationml/2006/ole">
            <p:oleObj spid="_x0000_s348188" name="Equation" r:id="rId4" imgW="2273300" imgH="254000" progId="Equation.3">
              <p:embed/>
            </p:oleObj>
          </a:graphicData>
        </a:graphic>
      </p:graphicFrame>
      <p:sp>
        <p:nvSpPr>
          <p:cNvPr id="348177" name="Rectangle 17"/>
          <p:cNvSpPr>
            <a:spLocks noChangeArrowheads="1"/>
          </p:cNvSpPr>
          <p:nvPr/>
        </p:nvSpPr>
        <p:spPr bwMode="auto">
          <a:xfrm>
            <a:off x="407988" y="2349500"/>
            <a:ext cx="43799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Example of an important principle</a:t>
            </a:r>
          </a:p>
        </p:txBody>
      </p:sp>
      <p:sp>
        <p:nvSpPr>
          <p:cNvPr id="348181" name="Rectangle 21"/>
          <p:cNvSpPr>
            <a:spLocks noChangeArrowheads="1"/>
          </p:cNvSpPr>
          <p:nvPr/>
        </p:nvSpPr>
        <p:spPr bwMode="auto">
          <a:xfrm>
            <a:off x="457200" y="3076575"/>
            <a:ext cx="437991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For uncorrelated processes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EF1B0-C422-4873-8432-861127DD70DA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422650" cy="5619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CSM Examples IV</a:t>
            </a:r>
          </a:p>
        </p:txBody>
      </p:sp>
      <p:graphicFrame>
        <p:nvGraphicFramePr>
          <p:cNvPr id="35430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457200" y="1900238"/>
          <a:ext cx="8332788" cy="1008062"/>
        </p:xfrm>
        <a:graphic>
          <a:graphicData uri="http://schemas.openxmlformats.org/presentationml/2006/ole">
            <p:oleObj spid="_x0000_s354319" name="Equation" r:id="rId3" imgW="3568700" imgH="431800" progId="Equation.3">
              <p:embed/>
            </p:oleObj>
          </a:graphicData>
        </a:graphic>
      </p:graphicFrame>
      <p:graphicFrame>
        <p:nvGraphicFramePr>
          <p:cNvPr id="35430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830388" y="3540125"/>
          <a:ext cx="4097337" cy="536575"/>
        </p:xfrm>
        <a:graphic>
          <a:graphicData uri="http://schemas.openxmlformats.org/presentationml/2006/ole">
            <p:oleObj spid="_x0000_s354320" name="Equation" r:id="rId4" imgW="1651000" imgH="215900" progId="Equation.3">
              <p:embed/>
            </p:oleObj>
          </a:graphicData>
        </a:graphic>
      </p:graphicFrame>
      <p:sp>
        <p:nvSpPr>
          <p:cNvPr id="354309" name="Rectangle 5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54310" name="Rectangle 6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54313" name="Rectangle 9"/>
          <p:cNvSpPr>
            <a:spLocks noChangeArrowheads="1"/>
          </p:cNvSpPr>
          <p:nvPr/>
        </p:nvSpPr>
        <p:spPr bwMode="auto">
          <a:xfrm>
            <a:off x="487363" y="1125538"/>
            <a:ext cx="78597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Multiple uncorrelated plane wave signals in white noise</a:t>
            </a:r>
          </a:p>
        </p:txBody>
      </p:sp>
      <p:sp>
        <p:nvSpPr>
          <p:cNvPr id="354314" name="Rectangle 10"/>
          <p:cNvSpPr>
            <a:spLocks noChangeArrowheads="1"/>
          </p:cNvSpPr>
          <p:nvPr/>
        </p:nvSpPr>
        <p:spPr bwMode="auto">
          <a:xfrm>
            <a:off x="487363" y="3013075"/>
            <a:ext cx="94615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where</a:t>
            </a:r>
          </a:p>
        </p:txBody>
      </p:sp>
      <p:graphicFrame>
        <p:nvGraphicFramePr>
          <p:cNvPr id="354315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1433513" y="4603750"/>
          <a:ext cx="5694362" cy="558800"/>
        </p:xfrm>
        <a:graphic>
          <a:graphicData uri="http://schemas.openxmlformats.org/presentationml/2006/ole">
            <p:oleObj spid="_x0000_s354321" name="Equation" r:id="rId5" imgW="2324100" imgH="228600" progId="Equation.3">
              <p:embed/>
            </p:oleObj>
          </a:graphicData>
        </a:graphic>
      </p:graphicFrame>
      <p:sp>
        <p:nvSpPr>
          <p:cNvPr id="354316" name="Rectangle 12"/>
          <p:cNvSpPr>
            <a:spLocks noChangeArrowheads="1"/>
          </p:cNvSpPr>
          <p:nvPr/>
        </p:nvSpPr>
        <p:spPr bwMode="auto">
          <a:xfrm>
            <a:off x="487363" y="4076700"/>
            <a:ext cx="94615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and</a:t>
            </a:r>
          </a:p>
        </p:txBody>
      </p:sp>
      <p:sp>
        <p:nvSpPr>
          <p:cNvPr id="354317" name="Line 13"/>
          <p:cNvSpPr>
            <a:spLocks noChangeShapeType="1"/>
          </p:cNvSpPr>
          <p:nvPr/>
        </p:nvSpPr>
        <p:spPr bwMode="auto">
          <a:xfrm flipV="1">
            <a:off x="2876550" y="5241925"/>
            <a:ext cx="511175" cy="3175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54318" name="Rectangle 14"/>
          <p:cNvSpPr>
            <a:spLocks noChangeArrowheads="1"/>
          </p:cNvSpPr>
          <p:nvPr/>
        </p:nvSpPr>
        <p:spPr bwMode="auto">
          <a:xfrm>
            <a:off x="457200" y="5613400"/>
            <a:ext cx="841216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Extend to correlated arrivals, e.g., multipath by a non-diagonal matrix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55CE7-01D9-4A73-8840-8F9927326FB1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694363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Link with Directionality I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86" name="Rectangle 6"/>
          <p:cNvSpPr>
            <a:spLocks noChangeArrowheads="1"/>
          </p:cNvSpPr>
          <p:nvPr/>
        </p:nvSpPr>
        <p:spPr bwMode="auto">
          <a:xfrm>
            <a:off x="333375" y="1052513"/>
            <a:ext cx="4310063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/>
              <a:t>Noise power per solid angle</a:t>
            </a:r>
          </a:p>
        </p:txBody>
      </p:sp>
      <p:graphicFrame>
        <p:nvGraphicFramePr>
          <p:cNvPr id="353287" name="Object 7"/>
          <p:cNvGraphicFramePr>
            <a:graphicFrameLocks noChangeAspect="1"/>
          </p:cNvGraphicFramePr>
          <p:nvPr/>
        </p:nvGraphicFramePr>
        <p:xfrm>
          <a:off x="4933950" y="1052513"/>
          <a:ext cx="1714500" cy="528637"/>
        </p:xfrm>
        <a:graphic>
          <a:graphicData uri="http://schemas.openxmlformats.org/presentationml/2006/ole">
            <p:oleObj spid="_x0000_s353308" name="Equation" r:id="rId3" imgW="736600" imgH="228600" progId="Equation.3">
              <p:embed/>
            </p:oleObj>
          </a:graphicData>
        </a:graphic>
      </p:graphicFrame>
      <p:sp>
        <p:nvSpPr>
          <p:cNvPr id="353288" name="Rectangle 8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90" name="Rectangle 10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92" name="Rectangle 12"/>
          <p:cNvSpPr>
            <a:spLocks noChangeArrowheads="1"/>
          </p:cNvSpPr>
          <p:nvPr/>
        </p:nvSpPr>
        <p:spPr bwMode="auto">
          <a:xfrm>
            <a:off x="388938" y="1892300"/>
            <a:ext cx="76390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/>
              <a:t>Then spatial covariance at frequency </a:t>
            </a:r>
            <a:r>
              <a:rPr lang="en-AU" altLang="en-US" i="1"/>
              <a:t>f</a:t>
            </a:r>
          </a:p>
        </p:txBody>
      </p:sp>
      <p:sp>
        <p:nvSpPr>
          <p:cNvPr id="353293" name="Rectangle 13"/>
          <p:cNvSpPr>
            <a:spLocks noChangeArrowheads="1"/>
          </p:cNvSpPr>
          <p:nvPr/>
        </p:nvSpPr>
        <p:spPr bwMode="auto">
          <a:xfrm>
            <a:off x="388938" y="3138488"/>
            <a:ext cx="10858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/>
              <a:t>then</a:t>
            </a:r>
          </a:p>
        </p:txBody>
      </p:sp>
      <p:sp>
        <p:nvSpPr>
          <p:cNvPr id="353294" name="Rectangle 14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96" name="Rectangle 16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299" name="Rectangle 1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3298" name="Object 18"/>
          <p:cNvGraphicFramePr>
            <a:graphicFrameLocks noChangeAspect="1"/>
          </p:cNvGraphicFramePr>
          <p:nvPr/>
        </p:nvGraphicFramePr>
        <p:xfrm>
          <a:off x="1908175" y="2630488"/>
          <a:ext cx="5111750" cy="508000"/>
        </p:xfrm>
        <a:graphic>
          <a:graphicData uri="http://schemas.openxmlformats.org/presentationml/2006/ole">
            <p:oleObj spid="_x0000_s353309" name="Equation" r:id="rId4" imgW="2298700" imgH="228600" progId="Equation.3">
              <p:embed/>
            </p:oleObj>
          </a:graphicData>
        </a:graphic>
      </p:graphicFrame>
      <p:sp>
        <p:nvSpPr>
          <p:cNvPr id="353302" name="Rectangle 22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3301" name="Object 21"/>
          <p:cNvGraphicFramePr>
            <a:graphicFrameLocks noChangeAspect="1"/>
          </p:cNvGraphicFramePr>
          <p:nvPr/>
        </p:nvGraphicFramePr>
        <p:xfrm>
          <a:off x="265113" y="3860800"/>
          <a:ext cx="8755062" cy="1325563"/>
        </p:xfrm>
        <a:graphic>
          <a:graphicData uri="http://schemas.openxmlformats.org/presentationml/2006/ole">
            <p:oleObj spid="_x0000_s353310" name="Equation" r:id="rId5" imgW="3835400" imgH="584200" progId="Equation.3">
              <p:embed/>
            </p:oleObj>
          </a:graphicData>
        </a:graphic>
      </p:graphicFrame>
      <p:sp>
        <p:nvSpPr>
          <p:cNvPr id="353304" name="Rectangle 2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3307" name="Rectangle 2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11735-1899-4275-BD14-326CA89C3E06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694363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Link with Directionality II</a:t>
            </a:r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06" name="Rectangle 6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07" name="Rectangle 7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388938" y="1125538"/>
            <a:ext cx="76390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/>
              <a:t>Plane wave</a:t>
            </a:r>
            <a:endParaRPr lang="en-AU" altLang="en-US" i="1"/>
          </a:p>
        </p:txBody>
      </p:sp>
      <p:sp>
        <p:nvSpPr>
          <p:cNvPr id="358409" name="Rectangle 9"/>
          <p:cNvSpPr>
            <a:spLocks noChangeArrowheads="1"/>
          </p:cNvSpPr>
          <p:nvPr/>
        </p:nvSpPr>
        <p:spPr bwMode="auto">
          <a:xfrm>
            <a:off x="533400" y="2509838"/>
            <a:ext cx="10858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AU" altLang="en-US"/>
              <a:t>then</a:t>
            </a:r>
          </a:p>
        </p:txBody>
      </p:sp>
      <p:sp>
        <p:nvSpPr>
          <p:cNvPr id="358410" name="Rectangle 10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11" name="Rectangle 11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12" name="Rectangle 1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14" name="Rectangle 14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58416" name="Rectangle 1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8417" name="Object 17"/>
          <p:cNvGraphicFramePr>
            <a:graphicFrameLocks noChangeAspect="1"/>
          </p:cNvGraphicFramePr>
          <p:nvPr/>
        </p:nvGraphicFramePr>
        <p:xfrm>
          <a:off x="1835150" y="1697038"/>
          <a:ext cx="3967163" cy="577850"/>
        </p:xfrm>
        <a:graphic>
          <a:graphicData uri="http://schemas.openxmlformats.org/presentationml/2006/ole">
            <p:oleObj spid="_x0000_s358421" name="Equation" r:id="rId3" imgW="2108200" imgH="241300" progId="Equation.3">
              <p:embed/>
            </p:oleObj>
          </a:graphicData>
        </a:graphic>
      </p:graphicFrame>
      <p:sp>
        <p:nvSpPr>
          <p:cNvPr id="358419" name="Rectangle 19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58420" name="Object 20"/>
          <p:cNvGraphicFramePr>
            <a:graphicFrameLocks noChangeAspect="1"/>
          </p:cNvGraphicFramePr>
          <p:nvPr/>
        </p:nvGraphicFramePr>
        <p:xfrm>
          <a:off x="0" y="3314700"/>
          <a:ext cx="8964613" cy="812800"/>
        </p:xfrm>
        <a:graphic>
          <a:graphicData uri="http://schemas.openxmlformats.org/presentationml/2006/ole">
            <p:oleObj spid="_x0000_s358422" name="Equation" r:id="rId4" imgW="3644900" imgH="3302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9471</TotalTime>
  <Words>252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TRDC Course Template  07 2002</vt:lpstr>
      <vt:lpstr>Equation</vt:lpstr>
      <vt:lpstr>Microsoft Equation 3.0</vt:lpstr>
      <vt:lpstr>Cross-spectral Matrix Beamforming</vt:lpstr>
      <vt:lpstr>Frequency Domain</vt:lpstr>
      <vt:lpstr>Cross-spectral Matrix </vt:lpstr>
      <vt:lpstr>CSM Examples I</vt:lpstr>
      <vt:lpstr>CSM Examples II</vt:lpstr>
      <vt:lpstr>CSM Examples III</vt:lpstr>
      <vt:lpstr>CSM Examples IV</vt:lpstr>
      <vt:lpstr>Link with Directionality I</vt:lpstr>
      <vt:lpstr>Link with Directionality II</vt:lpstr>
      <vt:lpstr>CSM Examples V</vt:lpstr>
      <vt:lpstr>CSM Examples VI</vt:lpstr>
      <vt:lpstr>Beamforming using the CSM  I </vt:lpstr>
      <vt:lpstr>Beamforming using the CSM  II </vt:lpstr>
      <vt:lpstr>Example 0  -  Broadside beamformer</vt:lpstr>
      <vt:lpstr>Example I</vt:lpstr>
      <vt:lpstr>Example  II</vt:lpstr>
      <vt:lpstr>Example  III</vt:lpstr>
      <vt:lpstr>Example  III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384</cp:revision>
  <cp:lastPrinted>1601-01-01T00:00:00Z</cp:lastPrinted>
  <dcterms:created xsi:type="dcterms:W3CDTF">2002-02-04T06:04:59Z</dcterms:created>
  <dcterms:modified xsi:type="dcterms:W3CDTF">2014-05-16T09:12:28Z</dcterms:modified>
</cp:coreProperties>
</file>