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48"/>
  </p:notesMasterIdLst>
  <p:handoutMasterIdLst>
    <p:handoutMasterId r:id="rId49"/>
  </p:handoutMasterIdLst>
  <p:sldIdLst>
    <p:sldId id="389" r:id="rId2"/>
    <p:sldId id="380" r:id="rId3"/>
    <p:sldId id="441" r:id="rId4"/>
    <p:sldId id="443" r:id="rId5"/>
    <p:sldId id="442" r:id="rId6"/>
    <p:sldId id="391" r:id="rId7"/>
    <p:sldId id="390" r:id="rId8"/>
    <p:sldId id="393" r:id="rId9"/>
    <p:sldId id="392" r:id="rId10"/>
    <p:sldId id="344" r:id="rId11"/>
    <p:sldId id="383" r:id="rId12"/>
    <p:sldId id="394" r:id="rId13"/>
    <p:sldId id="353" r:id="rId14"/>
    <p:sldId id="417" r:id="rId15"/>
    <p:sldId id="395" r:id="rId16"/>
    <p:sldId id="396" r:id="rId17"/>
    <p:sldId id="413" r:id="rId18"/>
    <p:sldId id="439" r:id="rId19"/>
    <p:sldId id="428" r:id="rId20"/>
    <p:sldId id="429" r:id="rId21"/>
    <p:sldId id="418" r:id="rId22"/>
    <p:sldId id="419" r:id="rId23"/>
    <p:sldId id="427" r:id="rId24"/>
    <p:sldId id="420" r:id="rId25"/>
    <p:sldId id="374" r:id="rId26"/>
    <p:sldId id="446" r:id="rId27"/>
    <p:sldId id="388" r:id="rId28"/>
    <p:sldId id="423" r:id="rId29"/>
    <p:sldId id="421" r:id="rId30"/>
    <p:sldId id="445" r:id="rId31"/>
    <p:sldId id="411" r:id="rId32"/>
    <p:sldId id="412" r:id="rId33"/>
    <p:sldId id="432" r:id="rId34"/>
    <p:sldId id="379" r:id="rId35"/>
    <p:sldId id="378" r:id="rId36"/>
    <p:sldId id="373" r:id="rId37"/>
    <p:sldId id="387" r:id="rId38"/>
    <p:sldId id="440" r:id="rId39"/>
    <p:sldId id="433" r:id="rId40"/>
    <p:sldId id="434" r:id="rId41"/>
    <p:sldId id="435" r:id="rId42"/>
    <p:sldId id="436" r:id="rId43"/>
    <p:sldId id="437" r:id="rId44"/>
    <p:sldId id="415" r:id="rId45"/>
    <p:sldId id="416" r:id="rId46"/>
    <p:sldId id="444" r:id="rId47"/>
  </p:sldIdLst>
  <p:sldSz cx="9144000" cy="6858000" type="screen4x3"/>
  <p:notesSz cx="6738938" cy="98361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0000"/>
    <a:srgbClr val="0000FF"/>
    <a:srgbClr val="FFFFFF"/>
    <a:srgbClr val="333399"/>
    <a:srgbClr val="7581F1"/>
    <a:srgbClr val="003399"/>
    <a:srgbClr val="0033CC"/>
    <a:srgbClr val="FFFF00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8" autoAdjust="0"/>
    <p:restoredTop sz="98073" autoAdjust="0"/>
  </p:normalViewPr>
  <p:slideViewPr>
    <p:cSldViewPr snapToGrid="0">
      <p:cViewPr>
        <p:scale>
          <a:sx n="70" d="100"/>
          <a:sy n="70" d="100"/>
        </p:scale>
        <p:origin x="-990" y="-78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-2064" y="-72"/>
      </p:cViewPr>
      <p:guideLst>
        <p:guide orient="horz" pos="3098"/>
        <p:guide pos="2123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44.xml"/><Relationship Id="rId1" Type="http://schemas.openxmlformats.org/officeDocument/2006/relationships/slide" Target="slides/slide1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4" Type="http://schemas.openxmlformats.org/officeDocument/2006/relationships/image" Target="../media/image6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4" Type="http://schemas.openxmlformats.org/officeDocument/2006/relationships/image" Target="../media/image7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59.wmf"/><Relationship Id="rId4" Type="http://schemas.openxmlformats.org/officeDocument/2006/relationships/image" Target="../media/image7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4" Type="http://schemas.openxmlformats.org/officeDocument/2006/relationships/image" Target="../media/image9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2" Type="http://schemas.openxmlformats.org/officeDocument/2006/relationships/image" Target="../media/image109.wmf"/><Relationship Id="rId1" Type="http://schemas.openxmlformats.org/officeDocument/2006/relationships/image" Target="../media/image108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119.wmf"/><Relationship Id="rId1" Type="http://schemas.openxmlformats.org/officeDocument/2006/relationships/image" Target="../media/image3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12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23.wmf"/><Relationship Id="rId11" Type="http://schemas.openxmlformats.org/officeDocument/2006/relationships/image" Target="../media/image36.wmf"/><Relationship Id="rId5" Type="http://schemas.openxmlformats.org/officeDocument/2006/relationships/image" Target="../media/image22.wmf"/><Relationship Id="rId10" Type="http://schemas.openxmlformats.org/officeDocument/2006/relationships/image" Target="../media/image35.wmf"/><Relationship Id="rId4" Type="http://schemas.openxmlformats.org/officeDocument/2006/relationships/image" Target="../media/image21.wmf"/><Relationship Id="rId9" Type="http://schemas.openxmlformats.org/officeDocument/2006/relationships/image" Target="../media/image34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image" Target="../media/image44.wmf"/><Relationship Id="rId3" Type="http://schemas.openxmlformats.org/officeDocument/2006/relationships/image" Target="../media/image21.wmf"/><Relationship Id="rId7" Type="http://schemas.openxmlformats.org/officeDocument/2006/relationships/image" Target="../media/image38.wmf"/><Relationship Id="rId12" Type="http://schemas.openxmlformats.org/officeDocument/2006/relationships/image" Target="../media/image43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11" Type="http://schemas.openxmlformats.org/officeDocument/2006/relationships/image" Target="../media/image42.wmf"/><Relationship Id="rId5" Type="http://schemas.openxmlformats.org/officeDocument/2006/relationships/image" Target="../media/image23.wmf"/><Relationship Id="rId15" Type="http://schemas.openxmlformats.org/officeDocument/2006/relationships/image" Target="../media/image46.wmf"/><Relationship Id="rId10" Type="http://schemas.openxmlformats.org/officeDocument/2006/relationships/image" Target="../media/image41.wmf"/><Relationship Id="rId4" Type="http://schemas.openxmlformats.org/officeDocument/2006/relationships/image" Target="../media/image22.wmf"/><Relationship Id="rId9" Type="http://schemas.openxmlformats.org/officeDocument/2006/relationships/image" Target="../media/image40.wmf"/><Relationship Id="rId14" Type="http://schemas.openxmlformats.org/officeDocument/2006/relationships/image" Target="../media/image4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66" tIns="45583" rIns="91166" bIns="45583" numCol="1" anchor="t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38" y="0"/>
            <a:ext cx="2921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66" tIns="45583" rIns="91166" bIns="45583" numCol="1" anchor="t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4025"/>
            <a:ext cx="2921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66" tIns="45583" rIns="91166" bIns="45583" numCol="1" anchor="b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38" y="9344025"/>
            <a:ext cx="2921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66" tIns="45583" rIns="91166" bIns="45583" numCol="1" anchor="b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latin typeface="Times New Roman" pitchFamily="18" charset="0"/>
              </a:defRPr>
            </a:lvl1pPr>
          </a:lstStyle>
          <a:p>
            <a:fld id="{4546DB88-41CF-4311-9683-88A6BEB5E1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38465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166" tIns="45583" rIns="91166" bIns="45583" numCol="1" anchor="t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11225" y="738188"/>
            <a:ext cx="4916488" cy="3687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72013"/>
            <a:ext cx="4941888" cy="442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166" tIns="45583" rIns="91166" bIns="455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938" y="0"/>
            <a:ext cx="2921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166" tIns="45583" rIns="91166" bIns="45583" numCol="1" anchor="t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4025"/>
            <a:ext cx="2921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166" tIns="45583" rIns="91166" bIns="45583" numCol="1" anchor="b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938" y="9344025"/>
            <a:ext cx="2921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166" tIns="45583" rIns="91166" bIns="45583" numCol="1" anchor="b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latin typeface="Times New Roman" pitchFamily="18" charset="0"/>
              </a:defRPr>
            </a:lvl1pPr>
          </a:lstStyle>
          <a:p>
            <a:fld id="{BEDFE5AE-6188-453C-AC13-85B4227285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74422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AU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17684814-5210-42A9-9D9D-3EE529518CD9}" type="slidenum">
              <a:rPr lang="en-US" sz="1200" smtClean="0">
                <a:latin typeface="Times New Roman" pitchFamily="18" charset="0"/>
              </a:rPr>
              <a:pPr/>
              <a:t>18</a:t>
            </a:fld>
            <a:endParaRPr lang="en-US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37749" indent="-283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34999" indent="-2270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88999" indent="-2270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42998" indent="-2270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96998" indent="-2270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50997" indent="-2270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04997" indent="-2270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58997" indent="-2270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F01FE96B-24C6-4622-B16F-E004F8C07310}" type="slidenum">
              <a:rPr lang="en-US" altLang="en-US" smtClean="0"/>
              <a:pPr>
                <a:spcBef>
                  <a:spcPct val="0"/>
                </a:spcBef>
              </a:pPr>
              <a:t>22</a:t>
            </a:fld>
            <a:endParaRPr lang="en-US" alt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737" y="4671503"/>
            <a:ext cx="5391465" cy="442729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37749" indent="-283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34999" indent="-2270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88999" indent="-2270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42998" indent="-2270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96998" indent="-2270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50997" indent="-2270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04997" indent="-2270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58997" indent="-2270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EAF9F32D-842F-42F7-82A6-42090ACC92E2}" type="slidenum">
              <a:rPr lang="en-US" altLang="en-US" smtClean="0"/>
              <a:pPr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36671C-A9D8-411F-80E5-B6068D075FA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5202121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9250" y="274638"/>
            <a:ext cx="2120900" cy="607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274638"/>
            <a:ext cx="6213475" cy="607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53810E-EBD9-4A2B-A672-1EF859ECDC2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279981518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104900"/>
            <a:ext cx="4167187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CA7AB54C-630B-4268-9241-A7A56E759FF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2866584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2963" y="1104900"/>
            <a:ext cx="4167187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2963" y="3802063"/>
            <a:ext cx="4167187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A9404343-489B-4113-9814-0D3CD6C1777A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12719935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effectLst/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>
              <a:defRPr b="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>
              <a:defRPr b="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>
              <a:defRPr b="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>
              <a:defRPr b="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DFFBBB-06D0-4220-A694-875D8379176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6380322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4AF83C5-5955-4605-940B-79CBD2A7C59D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8559278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104900"/>
            <a:ext cx="4167187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E61BA6-8606-491A-B8D9-70E026DC6109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1847017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DD76EC-D35A-4EFA-ADB7-FF062BA869B7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4892404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7C4444-180B-4801-BC3B-08434A61BEF7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7434328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282502-DDD0-4E2C-8FE9-50EB4571ABBC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9335982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64633D-EC9C-4ADA-ABF0-F2DA864341D3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5473357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1C1F51-8F76-4D57-808F-8AB558D6B5D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1697436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04900"/>
            <a:ext cx="8486775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856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3399"/>
                </a:solidFill>
              </a:defRPr>
            </a:lvl1pPr>
          </a:lstStyle>
          <a:p>
            <a:fld id="{D02AD1B0-7CE3-4294-AB52-7AC17564FB83}" type="slidenum">
              <a:rPr lang="en-AU" altLang="en-US"/>
              <a:pPr/>
              <a:t>‹#›</a:t>
            </a:fld>
            <a:endParaRPr lang="en-AU" altLang="en-US"/>
          </a:p>
        </p:txBody>
      </p:sp>
      <p:sp>
        <p:nvSpPr>
          <p:cNvPr id="108562" name="Text Box 18"/>
          <p:cNvSpPr txBox="1">
            <a:spLocks noChangeArrowheads="1"/>
          </p:cNvSpPr>
          <p:nvPr userDrawn="1"/>
        </p:nvSpPr>
        <p:spPr bwMode="auto">
          <a:xfrm>
            <a:off x="2454275" y="6373813"/>
            <a:ext cx="4260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altLang="en-US" sz="1400"/>
              <a:t>Beamforming and Array Processing -Beampatterns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l"/>
        <a:defRPr sz="20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b="1">
          <a:solidFill>
            <a:schemeClr val="bg2"/>
          </a:solidFill>
          <a:latin typeface="+mn-lt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b="1">
          <a:solidFill>
            <a:schemeClr val="bg2"/>
          </a:solidFill>
          <a:latin typeface="+mn-lt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sz="1600" b="1">
          <a:solidFill>
            <a:schemeClr val="bg2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oleObject" Target="../embeddings/oleObject20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4.bin"/><Relationship Id="rId12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26.png"/><Relationship Id="rId9" Type="http://schemas.openxmlformats.org/officeDocument/2006/relationships/oleObject" Target="../embeddings/oleObject16.bin"/><Relationship Id="rId14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0.png"/><Relationship Id="rId4" Type="http://schemas.openxmlformats.org/officeDocument/2006/relationships/oleObject" Target="../embeddings/oleObject23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oleObject" Target="../embeddings/oleObject34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8.bin"/><Relationship Id="rId12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7.bin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6.bin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5.bin"/><Relationship Id="rId9" Type="http://schemas.openxmlformats.org/officeDocument/2006/relationships/oleObject" Target="../embeddings/oleObject30.bin"/><Relationship Id="rId14" Type="http://schemas.openxmlformats.org/officeDocument/2006/relationships/oleObject" Target="../embeddings/oleObject35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oleObject" Target="../embeddings/oleObject45.bin"/><Relationship Id="rId18" Type="http://schemas.openxmlformats.org/officeDocument/2006/relationships/oleObject" Target="../embeddings/oleObject49.bin"/><Relationship Id="rId26" Type="http://schemas.openxmlformats.org/officeDocument/2006/relationships/oleObject" Target="../embeddings/oleObject57.bin"/><Relationship Id="rId3" Type="http://schemas.openxmlformats.org/officeDocument/2006/relationships/image" Target="../media/image47.png"/><Relationship Id="rId21" Type="http://schemas.openxmlformats.org/officeDocument/2006/relationships/oleObject" Target="../embeddings/oleObject52.bin"/><Relationship Id="rId7" Type="http://schemas.openxmlformats.org/officeDocument/2006/relationships/oleObject" Target="../embeddings/oleObject39.bin"/><Relationship Id="rId12" Type="http://schemas.openxmlformats.org/officeDocument/2006/relationships/oleObject" Target="../embeddings/oleObject44.bin"/><Relationship Id="rId17" Type="http://schemas.openxmlformats.org/officeDocument/2006/relationships/oleObject" Target="../embeddings/oleObject48.bin"/><Relationship Id="rId25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png"/><Relationship Id="rId20" Type="http://schemas.openxmlformats.org/officeDocument/2006/relationships/oleObject" Target="../embeddings/oleObject51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8.bin"/><Relationship Id="rId11" Type="http://schemas.openxmlformats.org/officeDocument/2006/relationships/oleObject" Target="../embeddings/oleObject43.bin"/><Relationship Id="rId24" Type="http://schemas.openxmlformats.org/officeDocument/2006/relationships/oleObject" Target="../embeddings/oleObject55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7.bin"/><Relationship Id="rId23" Type="http://schemas.openxmlformats.org/officeDocument/2006/relationships/oleObject" Target="../embeddings/oleObject54.bin"/><Relationship Id="rId10" Type="http://schemas.openxmlformats.org/officeDocument/2006/relationships/oleObject" Target="../embeddings/oleObject42.bin"/><Relationship Id="rId19" Type="http://schemas.openxmlformats.org/officeDocument/2006/relationships/oleObject" Target="../embeddings/oleObject50.bin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41.bin"/><Relationship Id="rId14" Type="http://schemas.openxmlformats.org/officeDocument/2006/relationships/oleObject" Target="../embeddings/oleObject46.bin"/><Relationship Id="rId22" Type="http://schemas.openxmlformats.org/officeDocument/2006/relationships/oleObject" Target="../embeddings/oleObject53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1.bin"/><Relationship Id="rId5" Type="http://schemas.openxmlformats.org/officeDocument/2006/relationships/oleObject" Target="../embeddings/oleObject60.bin"/><Relationship Id="rId4" Type="http://schemas.openxmlformats.org/officeDocument/2006/relationships/oleObject" Target="../embeddings/oleObject59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64.bin"/><Relationship Id="rId4" Type="http://schemas.openxmlformats.org/officeDocument/2006/relationships/oleObject" Target="../embeddings/oleObject6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67.bin"/><Relationship Id="rId4" Type="http://schemas.openxmlformats.org/officeDocument/2006/relationships/oleObject" Target="../embeddings/oleObject6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70.bin"/><Relationship Id="rId5" Type="http://schemas.openxmlformats.org/officeDocument/2006/relationships/oleObject" Target="../embeddings/oleObject69.bin"/><Relationship Id="rId4" Type="http://schemas.openxmlformats.org/officeDocument/2006/relationships/oleObject" Target="../embeddings/oleObject68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73.bin"/><Relationship Id="rId4" Type="http://schemas.openxmlformats.org/officeDocument/2006/relationships/oleObject" Target="../embeddings/oleObject7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77.bin"/><Relationship Id="rId5" Type="http://schemas.openxmlformats.org/officeDocument/2006/relationships/oleObject" Target="../embeddings/oleObject76.bin"/><Relationship Id="rId4" Type="http://schemas.openxmlformats.org/officeDocument/2006/relationships/oleObject" Target="../embeddings/oleObject75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7.png"/><Relationship Id="rId5" Type="http://schemas.openxmlformats.org/officeDocument/2006/relationships/oleObject" Target="../embeddings/oleObject80.bin"/><Relationship Id="rId4" Type="http://schemas.openxmlformats.org/officeDocument/2006/relationships/oleObject" Target="../embeddings/oleObject79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7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85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1.bin"/><Relationship Id="rId3" Type="http://schemas.openxmlformats.org/officeDocument/2006/relationships/oleObject" Target="../embeddings/oleObject86.bin"/><Relationship Id="rId7" Type="http://schemas.openxmlformats.org/officeDocument/2006/relationships/oleObject" Target="../embeddings/oleObject9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89.bin"/><Relationship Id="rId5" Type="http://schemas.openxmlformats.org/officeDocument/2006/relationships/oleObject" Target="../embeddings/oleObject88.bin"/><Relationship Id="rId4" Type="http://schemas.openxmlformats.org/officeDocument/2006/relationships/oleObject" Target="../embeddings/oleObject87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95.bin"/><Relationship Id="rId5" Type="http://schemas.openxmlformats.org/officeDocument/2006/relationships/oleObject" Target="../embeddings/oleObject94.bin"/><Relationship Id="rId4" Type="http://schemas.openxmlformats.org/officeDocument/2006/relationships/oleObject" Target="../embeddings/oleObject93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emf"/><Relationship Id="rId3" Type="http://schemas.openxmlformats.org/officeDocument/2006/relationships/image" Target="../media/image101.png"/><Relationship Id="rId7" Type="http://schemas.openxmlformats.org/officeDocument/2006/relationships/image" Target="../media/image10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98.bin"/><Relationship Id="rId5" Type="http://schemas.openxmlformats.org/officeDocument/2006/relationships/oleObject" Target="../embeddings/oleObject97.bin"/><Relationship Id="rId4" Type="http://schemas.openxmlformats.org/officeDocument/2006/relationships/oleObject" Target="../embeddings/oleObject96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oleObject" Target="../embeddings/oleObject102.bin"/><Relationship Id="rId4" Type="http://schemas.openxmlformats.org/officeDocument/2006/relationships/oleObject" Target="../embeddings/oleObject101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104.bin"/><Relationship Id="rId4" Type="http://schemas.openxmlformats.org/officeDocument/2006/relationships/image" Target="../media/image11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6.vml"/><Relationship Id="rId5" Type="http://schemas.openxmlformats.org/officeDocument/2006/relationships/oleObject" Target="../embeddings/oleObject107.bin"/><Relationship Id="rId4" Type="http://schemas.openxmlformats.org/officeDocument/2006/relationships/oleObject" Target="../embeddings/oleObject106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oleObject" Target="../embeddings/oleObject110.bin"/><Relationship Id="rId4" Type="http://schemas.openxmlformats.org/officeDocument/2006/relationships/oleObject" Target="../embeddings/oleObject109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1285875"/>
            <a:ext cx="7534275" cy="914400"/>
          </a:xfrm>
        </p:spPr>
        <p:txBody>
          <a:bodyPr/>
          <a:lstStyle/>
          <a:p>
            <a:pPr algn="ctr"/>
            <a:r>
              <a:rPr lang="en-AU" altLang="en-US" dirty="0" smtClean="0">
                <a:effectLst/>
                <a:latin typeface="Comic Sans MS" panose="030F0702030302020204" pitchFamily="66" charset="0"/>
              </a:rPr>
              <a:t>Arrays, Beamforming and Beam Patterns</a:t>
            </a:r>
            <a:endParaRPr lang="en-AU" altLang="en-US" sz="2000" dirty="0" smtClean="0">
              <a:effectLst/>
              <a:latin typeface="Comic Sans MS" panose="030F0702030302020204" pitchFamily="66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2565400"/>
            <a:ext cx="7572375" cy="857250"/>
          </a:xfrm>
        </p:spPr>
        <p:txBody>
          <a:bodyPr/>
          <a:lstStyle/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sz="2000" dirty="0" smtClean="0">
                <a:solidFill>
                  <a:srgbClr val="000000"/>
                </a:solidFill>
              </a:rPr>
              <a:t> Emeritus </a:t>
            </a:r>
            <a:r>
              <a:rPr lang="en-AU" alt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Prof Doug </a:t>
            </a:r>
            <a:r>
              <a:rPr lang="en-AU" alt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Gray</a:t>
            </a:r>
            <a:r>
              <a:rPr lang="en-AU" alt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</a:p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University of Adelaide</a:t>
            </a:r>
          </a:p>
        </p:txBody>
      </p:sp>
      <p:pic>
        <p:nvPicPr>
          <p:cNvPr id="3076" name="Picture 14" descr="ualogo_spot_typ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hidden">
          <a:xfrm>
            <a:off x="304800" y="304800"/>
            <a:ext cx="1676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0" descr="MultiplePlaneWaveArrival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9388" y="2565400"/>
            <a:ext cx="2005012" cy="2022475"/>
          </a:xfrm>
          <a:noFill/>
        </p:spPr>
      </p:pic>
      <p:pic>
        <p:nvPicPr>
          <p:cNvPr id="307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700" y="3761537"/>
            <a:ext cx="1244139" cy="19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167950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FFF39-08EC-408C-8334-AA76BC12532C}" type="slidenum">
              <a:rPr lang="en-AU" altLang="en-US"/>
              <a:pPr/>
              <a:t>10</a:t>
            </a:fld>
            <a:endParaRPr lang="en-AU" altLang="en-US"/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475163" cy="561975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Broadside Beam</a:t>
            </a:r>
          </a:p>
        </p:txBody>
      </p:sp>
      <p:pic>
        <p:nvPicPr>
          <p:cNvPr id="23655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3" y="1000125"/>
            <a:ext cx="6853237" cy="508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36553" name="Object 9"/>
          <p:cNvGraphicFramePr>
            <a:graphicFrameLocks noGrp="1" noChangeAspect="1"/>
          </p:cNvGraphicFramePr>
          <p:nvPr>
            <p:ph idx="1"/>
          </p:nvPr>
        </p:nvGraphicFramePr>
        <p:xfrm>
          <a:off x="5959475" y="498475"/>
          <a:ext cx="2397125" cy="708025"/>
        </p:xfrm>
        <a:graphic>
          <a:graphicData uri="http://schemas.openxmlformats.org/presentationml/2006/ole">
            <p:oleObj spid="_x0000_s236575" name="Equation" r:id="rId4" imgW="1459866" imgH="431613" progId="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EC95F-D57D-4547-AAE4-08BBBB367A10}" type="slidenum">
              <a:rPr lang="en-AU" altLang="en-US"/>
              <a:pPr/>
              <a:t>11</a:t>
            </a:fld>
            <a:endParaRPr lang="en-AU" altLang="en-US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776113" cy="598819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anose="030F0702030302020204" pitchFamily="66" charset="0"/>
              </a:rPr>
              <a:t>Broadside Beam - Vector Description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9438" y="4313238"/>
            <a:ext cx="709612" cy="452437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AU" altLang="en-US" sz="1800"/>
              <a:t>or</a:t>
            </a:r>
          </a:p>
          <a:p>
            <a:pPr marL="0" indent="0">
              <a:buFont typeface="Wingdings" pitchFamily="2" charset="2"/>
              <a:buNone/>
            </a:pPr>
            <a:endParaRPr lang="en-AU" altLang="en-US"/>
          </a:p>
        </p:txBody>
      </p:sp>
      <p:graphicFrame>
        <p:nvGraphicFramePr>
          <p:cNvPr id="295948" name="Object 1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492875" y="4095750"/>
          <a:ext cx="1576388" cy="2141538"/>
        </p:xfrm>
        <a:graphic>
          <a:graphicData uri="http://schemas.openxmlformats.org/presentationml/2006/ole">
            <p:oleObj spid="_x0000_s296013" name="Equation" r:id="rId3" imgW="673100" imgH="914400" progId="">
              <p:embed/>
            </p:oleObj>
          </a:graphicData>
        </a:graphic>
      </p:graphicFrame>
      <p:sp>
        <p:nvSpPr>
          <p:cNvPr id="295940" name="Rectangle 4"/>
          <p:cNvSpPr>
            <a:spLocks noChangeArrowheads="1"/>
          </p:cNvSpPr>
          <p:nvPr/>
        </p:nvSpPr>
        <p:spPr bwMode="auto">
          <a:xfrm>
            <a:off x="3433763" y="25003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5941" name="Rectangle 5"/>
          <p:cNvSpPr>
            <a:spLocks noChangeArrowheads="1"/>
          </p:cNvSpPr>
          <p:nvPr/>
        </p:nvSpPr>
        <p:spPr bwMode="auto">
          <a:xfrm>
            <a:off x="3471863" y="2371725"/>
            <a:ext cx="3038475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5942" name="Rectangle 6"/>
          <p:cNvSpPr>
            <a:spLocks noChangeArrowheads="1"/>
          </p:cNvSpPr>
          <p:nvPr/>
        </p:nvSpPr>
        <p:spPr bwMode="auto">
          <a:xfrm>
            <a:off x="4090988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5943" name="Rectangle 7"/>
          <p:cNvSpPr>
            <a:spLocks noChangeArrowheads="1"/>
          </p:cNvSpPr>
          <p:nvPr/>
        </p:nvSpPr>
        <p:spPr bwMode="auto">
          <a:xfrm>
            <a:off x="4433888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5944" name="Rectangle 8"/>
          <p:cNvSpPr>
            <a:spLocks noChangeArrowheads="1"/>
          </p:cNvSpPr>
          <p:nvPr/>
        </p:nvSpPr>
        <p:spPr bwMode="auto">
          <a:xfrm>
            <a:off x="4100513" y="2843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95945" name="Object 9"/>
          <p:cNvGraphicFramePr>
            <a:graphicFrameLocks noChangeAspect="1"/>
          </p:cNvGraphicFramePr>
          <p:nvPr/>
        </p:nvGraphicFramePr>
        <p:xfrm>
          <a:off x="911225" y="1625600"/>
          <a:ext cx="7310438" cy="2413000"/>
        </p:xfrm>
        <a:graphic>
          <a:graphicData uri="http://schemas.openxmlformats.org/presentationml/2006/ole">
            <p:oleObj spid="_x0000_s296014" name="Equation" r:id="rId4" imgW="2997200" imgH="939800" progId="">
              <p:embed/>
            </p:oleObj>
          </a:graphicData>
        </a:graphic>
      </p:graphicFrame>
      <p:graphicFrame>
        <p:nvGraphicFramePr>
          <p:cNvPr id="295950" name="Object 1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612900" y="4799013"/>
          <a:ext cx="2628900" cy="623887"/>
        </p:xfrm>
        <a:graphic>
          <a:graphicData uri="http://schemas.openxmlformats.org/presentationml/2006/ole">
            <p:oleObj spid="_x0000_s296015" name="Equation" r:id="rId5" imgW="1016000" imgH="241300" progId="">
              <p:embed/>
            </p:oleObj>
          </a:graphicData>
        </a:graphic>
      </p:graphicFrame>
      <p:sp>
        <p:nvSpPr>
          <p:cNvPr id="295952" name="Rectangle 16"/>
          <p:cNvSpPr>
            <a:spLocks noChangeArrowheads="1"/>
          </p:cNvSpPr>
          <p:nvPr/>
        </p:nvSpPr>
        <p:spPr bwMode="auto">
          <a:xfrm>
            <a:off x="4859338" y="5022850"/>
            <a:ext cx="1119187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b="1">
                <a:solidFill>
                  <a:schemeClr val="bg2"/>
                </a:solidFill>
                <a:latin typeface="Arial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400" b="1">
                <a:solidFill>
                  <a:schemeClr val="bg2"/>
                </a:solidFill>
                <a:latin typeface="Arial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AU" altLang="en-US" sz="1800"/>
              <a:t>where</a:t>
            </a:r>
          </a:p>
          <a:p>
            <a:pPr>
              <a:buFont typeface="Wingdings" pitchFamily="2" charset="2"/>
              <a:buNone/>
            </a:pPr>
            <a:endParaRPr lang="en-AU" altLang="en-US" sz="20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E7E4298D-F442-4934-8B1E-D9E3BBB00FEA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AU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AU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16389" name="Group 5"/>
          <p:cNvGrpSpPr>
            <a:grpSpLocks/>
          </p:cNvGrpSpPr>
          <p:nvPr/>
        </p:nvGrpSpPr>
        <p:grpSpPr bwMode="auto">
          <a:xfrm>
            <a:off x="758825" y="1363663"/>
            <a:ext cx="4511675" cy="4706937"/>
            <a:chOff x="2471" y="86"/>
            <a:chExt cx="2461" cy="2769"/>
          </a:xfrm>
        </p:grpSpPr>
        <p:graphicFrame>
          <p:nvGraphicFramePr>
            <p:cNvPr id="16393" name="Object 6"/>
            <p:cNvGraphicFramePr>
              <a:graphicFrameLocks noChangeAspect="1"/>
            </p:cNvGraphicFramePr>
            <p:nvPr/>
          </p:nvGraphicFramePr>
          <p:xfrm>
            <a:off x="2908" y="793"/>
            <a:ext cx="376" cy="192"/>
          </p:xfrm>
          <a:graphic>
            <a:graphicData uri="http://schemas.openxmlformats.org/presentationml/2006/ole">
              <p:oleObj spid="_x0000_s327891" name="Equation" r:id="rId3" imgW="596641" imgH="304668" progId="">
                <p:embed/>
              </p:oleObj>
            </a:graphicData>
          </a:graphic>
        </p:graphicFrame>
        <p:grpSp>
          <p:nvGrpSpPr>
            <p:cNvPr id="16394" name="Group 7"/>
            <p:cNvGrpSpPr>
              <a:grpSpLocks/>
            </p:cNvGrpSpPr>
            <p:nvPr/>
          </p:nvGrpSpPr>
          <p:grpSpPr bwMode="auto">
            <a:xfrm>
              <a:off x="2471" y="86"/>
              <a:ext cx="2461" cy="2769"/>
              <a:chOff x="2471" y="86"/>
              <a:chExt cx="2461" cy="2769"/>
            </a:xfrm>
          </p:grpSpPr>
          <p:pic>
            <p:nvPicPr>
              <p:cNvPr id="16395" name="Picture 8" descr="PolarDia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2956" y="587"/>
                <a:ext cx="1854" cy="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396" name="Text Box 9"/>
              <p:cNvSpPr txBox="1">
                <a:spLocks noChangeArrowheads="1"/>
              </p:cNvSpPr>
              <p:nvPr/>
            </p:nvSpPr>
            <p:spPr bwMode="auto">
              <a:xfrm>
                <a:off x="2697" y="2179"/>
                <a:ext cx="300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16397" name="Group 10"/>
              <p:cNvGrpSpPr>
                <a:grpSpLocks/>
              </p:cNvGrpSpPr>
              <p:nvPr/>
            </p:nvGrpSpPr>
            <p:grpSpPr bwMode="auto">
              <a:xfrm>
                <a:off x="3298" y="2171"/>
                <a:ext cx="159" cy="140"/>
                <a:chOff x="4680" y="4140"/>
                <a:chExt cx="540" cy="540"/>
              </a:xfrm>
            </p:grpSpPr>
            <p:sp>
              <p:nvSpPr>
                <p:cNvPr id="16444" name="Oval 11"/>
                <p:cNvSpPr>
                  <a:spLocks noChangeArrowheads="1"/>
                </p:cNvSpPr>
                <p:nvPr/>
              </p:nvSpPr>
              <p:spPr bwMode="auto">
                <a:xfrm>
                  <a:off x="4680" y="4140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AU" altLang="en-US" sz="240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445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16446" name="Line 13"/>
                <p:cNvSpPr>
                  <a:spLocks noChangeShapeType="1"/>
                </p:cNvSpPr>
                <p:nvPr/>
              </p:nvSpPr>
              <p:spPr bwMode="auto">
                <a:xfrm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16398" name="Line 14"/>
              <p:cNvSpPr>
                <a:spLocks noChangeShapeType="1"/>
              </p:cNvSpPr>
              <p:nvPr/>
            </p:nvSpPr>
            <p:spPr bwMode="auto">
              <a:xfrm>
                <a:off x="3179" y="2244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16399" name="Group 15"/>
              <p:cNvGrpSpPr>
                <a:grpSpLocks/>
              </p:cNvGrpSpPr>
              <p:nvPr/>
            </p:nvGrpSpPr>
            <p:grpSpPr bwMode="auto">
              <a:xfrm>
                <a:off x="2805" y="2171"/>
                <a:ext cx="158" cy="140"/>
                <a:chOff x="4680" y="4140"/>
                <a:chExt cx="540" cy="540"/>
              </a:xfrm>
            </p:grpSpPr>
            <p:sp>
              <p:nvSpPr>
                <p:cNvPr id="16441" name="Oval 16"/>
                <p:cNvSpPr>
                  <a:spLocks noChangeArrowheads="1"/>
                </p:cNvSpPr>
                <p:nvPr/>
              </p:nvSpPr>
              <p:spPr bwMode="auto">
                <a:xfrm>
                  <a:off x="4680" y="4140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AU" altLang="en-US" sz="240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442" name="Line 17"/>
                <p:cNvSpPr>
                  <a:spLocks noChangeShapeType="1"/>
                </p:cNvSpPr>
                <p:nvPr/>
              </p:nvSpPr>
              <p:spPr bwMode="auto">
                <a:xfrm flipH="1"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16443" name="Line 18"/>
                <p:cNvSpPr>
                  <a:spLocks noChangeShapeType="1"/>
                </p:cNvSpPr>
                <p:nvPr/>
              </p:nvSpPr>
              <p:spPr bwMode="auto">
                <a:xfrm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16400" name="Line 19"/>
              <p:cNvSpPr>
                <a:spLocks noChangeShapeType="1"/>
              </p:cNvSpPr>
              <p:nvPr/>
            </p:nvSpPr>
            <p:spPr bwMode="auto">
              <a:xfrm>
                <a:off x="2685" y="2244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16401" name="Object 20"/>
              <p:cNvGraphicFramePr>
                <a:graphicFrameLocks noChangeAspect="1"/>
              </p:cNvGraphicFramePr>
              <p:nvPr/>
            </p:nvGraphicFramePr>
            <p:xfrm>
              <a:off x="2505" y="2158"/>
              <a:ext cx="55" cy="89"/>
            </p:xfrm>
            <a:graphic>
              <a:graphicData uri="http://schemas.openxmlformats.org/presentationml/2006/ole">
                <p:oleObj spid="_x0000_s327892" name="Equation" r:id="rId5" imgW="88707" imgH="164742" progId="">
                  <p:embed/>
                </p:oleObj>
              </a:graphicData>
            </a:graphic>
          </p:graphicFrame>
          <p:sp>
            <p:nvSpPr>
              <p:cNvPr id="16402" name="Line 21"/>
              <p:cNvSpPr>
                <a:spLocks noChangeShapeType="1"/>
              </p:cNvSpPr>
              <p:nvPr/>
            </p:nvSpPr>
            <p:spPr bwMode="auto">
              <a:xfrm>
                <a:off x="2877" y="1828"/>
                <a:ext cx="0" cy="34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16403" name="Group 22"/>
              <p:cNvGrpSpPr>
                <a:grpSpLocks/>
              </p:cNvGrpSpPr>
              <p:nvPr/>
            </p:nvGrpSpPr>
            <p:grpSpPr bwMode="auto">
              <a:xfrm>
                <a:off x="3792" y="2171"/>
                <a:ext cx="158" cy="140"/>
                <a:chOff x="4680" y="4140"/>
                <a:chExt cx="540" cy="540"/>
              </a:xfrm>
            </p:grpSpPr>
            <p:sp>
              <p:nvSpPr>
                <p:cNvPr id="16438" name="Oval 23"/>
                <p:cNvSpPr>
                  <a:spLocks noChangeArrowheads="1"/>
                </p:cNvSpPr>
                <p:nvPr/>
              </p:nvSpPr>
              <p:spPr bwMode="auto">
                <a:xfrm>
                  <a:off x="4680" y="4140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AU" altLang="en-US" sz="240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439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16440" name="Line 25"/>
                <p:cNvSpPr>
                  <a:spLocks noChangeShapeType="1"/>
                </p:cNvSpPr>
                <p:nvPr/>
              </p:nvSpPr>
              <p:spPr bwMode="auto">
                <a:xfrm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16404" name="Line 26"/>
              <p:cNvSpPr>
                <a:spLocks noChangeShapeType="1"/>
              </p:cNvSpPr>
              <p:nvPr/>
            </p:nvSpPr>
            <p:spPr bwMode="auto">
              <a:xfrm>
                <a:off x="3672" y="2244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16405" name="Group 27"/>
              <p:cNvGrpSpPr>
                <a:grpSpLocks/>
              </p:cNvGrpSpPr>
              <p:nvPr/>
            </p:nvGrpSpPr>
            <p:grpSpPr bwMode="auto">
              <a:xfrm>
                <a:off x="4773" y="2171"/>
                <a:ext cx="159" cy="140"/>
                <a:chOff x="4680" y="4140"/>
                <a:chExt cx="540" cy="540"/>
              </a:xfrm>
            </p:grpSpPr>
            <p:sp>
              <p:nvSpPr>
                <p:cNvPr id="16435" name="Oval 28"/>
                <p:cNvSpPr>
                  <a:spLocks noChangeArrowheads="1"/>
                </p:cNvSpPr>
                <p:nvPr/>
              </p:nvSpPr>
              <p:spPr bwMode="auto">
                <a:xfrm>
                  <a:off x="4680" y="4140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AU" altLang="en-US" sz="240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436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16437" name="Line 30"/>
                <p:cNvSpPr>
                  <a:spLocks noChangeShapeType="1"/>
                </p:cNvSpPr>
                <p:nvPr/>
              </p:nvSpPr>
              <p:spPr bwMode="auto">
                <a:xfrm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16406" name="Line 31"/>
              <p:cNvSpPr>
                <a:spLocks noChangeShapeType="1"/>
              </p:cNvSpPr>
              <p:nvPr/>
            </p:nvSpPr>
            <p:spPr bwMode="auto">
              <a:xfrm>
                <a:off x="4654" y="2244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07" name="Text Box 32"/>
              <p:cNvSpPr txBox="1">
                <a:spLocks noChangeArrowheads="1"/>
              </p:cNvSpPr>
              <p:nvPr/>
            </p:nvSpPr>
            <p:spPr bwMode="auto">
              <a:xfrm>
                <a:off x="4091" y="2091"/>
                <a:ext cx="388" cy="2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Arial" pitchFamily="34" charset="0"/>
                  </a:rPr>
                  <a:t>…..</a:t>
                </a:r>
                <a:endParaRPr lang="en-US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graphicFrame>
            <p:nvGraphicFramePr>
              <p:cNvPr id="16408" name="Object 33"/>
              <p:cNvGraphicFramePr>
                <a:graphicFrameLocks noChangeAspect="1"/>
              </p:cNvGraphicFramePr>
              <p:nvPr/>
            </p:nvGraphicFramePr>
            <p:xfrm>
              <a:off x="2471" y="1690"/>
              <a:ext cx="244" cy="121"/>
            </p:xfrm>
            <a:graphic>
              <a:graphicData uri="http://schemas.openxmlformats.org/presentationml/2006/ole">
                <p:oleObj spid="_x0000_s327893" name="Equation" r:id="rId6" imgW="368140" imgH="215806" progId="">
                  <p:embed/>
                </p:oleObj>
              </a:graphicData>
            </a:graphic>
          </p:graphicFrame>
          <p:graphicFrame>
            <p:nvGraphicFramePr>
              <p:cNvPr id="16409" name="Object 34"/>
              <p:cNvGraphicFramePr>
                <a:graphicFrameLocks noChangeAspect="1"/>
              </p:cNvGraphicFramePr>
              <p:nvPr/>
            </p:nvGraphicFramePr>
            <p:xfrm>
              <a:off x="3041" y="1690"/>
              <a:ext cx="253" cy="121"/>
            </p:xfrm>
            <a:graphic>
              <a:graphicData uri="http://schemas.openxmlformats.org/presentationml/2006/ole">
                <p:oleObj spid="_x0000_s327894" name="Equation" r:id="rId7" imgW="380835" imgH="215806" progId="">
                  <p:embed/>
                </p:oleObj>
              </a:graphicData>
            </a:graphic>
          </p:graphicFrame>
          <p:graphicFrame>
            <p:nvGraphicFramePr>
              <p:cNvPr id="16410" name="Object 35"/>
              <p:cNvGraphicFramePr>
                <a:graphicFrameLocks noChangeAspect="1"/>
              </p:cNvGraphicFramePr>
              <p:nvPr/>
            </p:nvGraphicFramePr>
            <p:xfrm>
              <a:off x="3575" y="1696"/>
              <a:ext cx="217" cy="129"/>
            </p:xfrm>
            <a:graphic>
              <a:graphicData uri="http://schemas.openxmlformats.org/presentationml/2006/ole">
                <p:oleObj spid="_x0000_s327895" name="Equation" r:id="rId8" imgW="381000" imgH="228600" progId="">
                  <p:embed/>
                </p:oleObj>
              </a:graphicData>
            </a:graphic>
          </p:graphicFrame>
          <p:graphicFrame>
            <p:nvGraphicFramePr>
              <p:cNvPr id="16411" name="Object 36"/>
              <p:cNvGraphicFramePr>
                <a:graphicFrameLocks noChangeAspect="1"/>
              </p:cNvGraphicFramePr>
              <p:nvPr/>
            </p:nvGraphicFramePr>
            <p:xfrm>
              <a:off x="4479" y="1687"/>
              <a:ext cx="236" cy="122"/>
            </p:xfrm>
            <a:graphic>
              <a:graphicData uri="http://schemas.openxmlformats.org/presentationml/2006/ole">
                <p:oleObj spid="_x0000_s327896" name="Equation" r:id="rId9" imgW="368140" imgH="215806" progId="">
                  <p:embed/>
                </p:oleObj>
              </a:graphicData>
            </a:graphic>
          </p:graphicFrame>
          <p:grpSp>
            <p:nvGrpSpPr>
              <p:cNvPr id="16412" name="Group 37"/>
              <p:cNvGrpSpPr>
                <a:grpSpLocks/>
              </p:cNvGrpSpPr>
              <p:nvPr/>
            </p:nvGrpSpPr>
            <p:grpSpPr bwMode="auto">
              <a:xfrm>
                <a:off x="3696" y="2437"/>
                <a:ext cx="318" cy="303"/>
                <a:chOff x="7020" y="5040"/>
                <a:chExt cx="1080" cy="1170"/>
              </a:xfrm>
            </p:grpSpPr>
            <p:sp>
              <p:nvSpPr>
                <p:cNvPr id="16433" name="Oval 38"/>
                <p:cNvSpPr>
                  <a:spLocks noChangeArrowheads="1"/>
                </p:cNvSpPr>
                <p:nvPr/>
              </p:nvSpPr>
              <p:spPr bwMode="auto">
                <a:xfrm>
                  <a:off x="7065" y="5040"/>
                  <a:ext cx="1035" cy="117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AU" altLang="en-US" sz="240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434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7020" y="5250"/>
                  <a:ext cx="1080" cy="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l-GR" altLang="en-US" sz="2600" noProof="1">
                      <a:solidFill>
                        <a:srgbClr val="000000"/>
                      </a:solidFill>
                      <a:latin typeface="Times New Roman" pitchFamily="18" charset="0"/>
                    </a:rPr>
                    <a:t>Σ</a:t>
                  </a:r>
                  <a:endParaRPr lang="en-US" altLang="en-US" sz="2400" dirty="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16413" name="Line 40"/>
              <p:cNvSpPr>
                <a:spLocks noChangeShapeType="1"/>
              </p:cNvSpPr>
              <p:nvPr/>
            </p:nvSpPr>
            <p:spPr bwMode="auto">
              <a:xfrm flipH="1">
                <a:off x="3855" y="2306"/>
                <a:ext cx="0" cy="1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14" name="Line 41"/>
              <p:cNvSpPr>
                <a:spLocks noChangeShapeType="1"/>
              </p:cNvSpPr>
              <p:nvPr/>
            </p:nvSpPr>
            <p:spPr bwMode="auto">
              <a:xfrm>
                <a:off x="3857" y="2734"/>
                <a:ext cx="0" cy="9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15" name="Line 42"/>
              <p:cNvSpPr>
                <a:spLocks noChangeShapeType="1"/>
              </p:cNvSpPr>
              <p:nvPr/>
            </p:nvSpPr>
            <p:spPr bwMode="auto">
              <a:xfrm>
                <a:off x="3857" y="2827"/>
                <a:ext cx="37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16" name="Line 43"/>
              <p:cNvSpPr>
                <a:spLocks noChangeShapeType="1"/>
              </p:cNvSpPr>
              <p:nvPr/>
            </p:nvSpPr>
            <p:spPr bwMode="auto">
              <a:xfrm>
                <a:off x="3360" y="2312"/>
                <a:ext cx="0" cy="11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17" name="Line 44"/>
              <p:cNvSpPr>
                <a:spLocks noChangeShapeType="1"/>
              </p:cNvSpPr>
              <p:nvPr/>
            </p:nvSpPr>
            <p:spPr bwMode="auto">
              <a:xfrm>
                <a:off x="3366" y="2430"/>
                <a:ext cx="335" cy="11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18" name="Line 45"/>
              <p:cNvSpPr>
                <a:spLocks noChangeShapeType="1"/>
              </p:cNvSpPr>
              <p:nvPr/>
            </p:nvSpPr>
            <p:spPr bwMode="auto">
              <a:xfrm>
                <a:off x="2866" y="2317"/>
                <a:ext cx="0" cy="17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19" name="Line 46"/>
              <p:cNvSpPr>
                <a:spLocks noChangeShapeType="1"/>
              </p:cNvSpPr>
              <p:nvPr/>
            </p:nvSpPr>
            <p:spPr bwMode="auto">
              <a:xfrm>
                <a:off x="2859" y="2500"/>
                <a:ext cx="835" cy="11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20" name="Line 47"/>
              <p:cNvSpPr>
                <a:spLocks noChangeShapeType="1"/>
              </p:cNvSpPr>
              <p:nvPr/>
            </p:nvSpPr>
            <p:spPr bwMode="auto">
              <a:xfrm>
                <a:off x="4842" y="2312"/>
                <a:ext cx="0" cy="11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21" name="Line 48"/>
              <p:cNvSpPr>
                <a:spLocks noChangeAspect="1" noChangeShapeType="1"/>
              </p:cNvSpPr>
              <p:nvPr/>
            </p:nvSpPr>
            <p:spPr bwMode="auto">
              <a:xfrm flipH="1">
                <a:off x="4014" y="2430"/>
                <a:ext cx="834" cy="18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16422" name="Object 49"/>
              <p:cNvGraphicFramePr>
                <a:graphicFrameLocks noChangeAspect="1"/>
              </p:cNvGraphicFramePr>
              <p:nvPr/>
            </p:nvGraphicFramePr>
            <p:xfrm>
              <a:off x="4296" y="2740"/>
              <a:ext cx="358" cy="115"/>
            </p:xfrm>
            <a:graphic>
              <a:graphicData uri="http://schemas.openxmlformats.org/presentationml/2006/ole">
                <p:oleObj spid="_x0000_s327897" name="Equation" r:id="rId10" imgW="558558" imgH="203112" progId="">
                  <p:embed/>
                </p:oleObj>
              </a:graphicData>
            </a:graphic>
          </p:graphicFrame>
          <p:sp>
            <p:nvSpPr>
              <p:cNvPr id="16423" name="Line 50"/>
              <p:cNvSpPr>
                <a:spLocks noChangeShapeType="1"/>
              </p:cNvSpPr>
              <p:nvPr/>
            </p:nvSpPr>
            <p:spPr bwMode="auto">
              <a:xfrm>
                <a:off x="4872" y="1825"/>
                <a:ext cx="0" cy="34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24" name="Line 51"/>
              <p:cNvSpPr>
                <a:spLocks noChangeShapeType="1"/>
              </p:cNvSpPr>
              <p:nvPr/>
            </p:nvSpPr>
            <p:spPr bwMode="auto">
              <a:xfrm>
                <a:off x="3883" y="1825"/>
                <a:ext cx="0" cy="34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25" name="Line 52"/>
              <p:cNvSpPr>
                <a:spLocks noChangeShapeType="1"/>
              </p:cNvSpPr>
              <p:nvPr/>
            </p:nvSpPr>
            <p:spPr bwMode="auto">
              <a:xfrm>
                <a:off x="3389" y="1825"/>
                <a:ext cx="0" cy="34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6426" name="AutoShape 53"/>
              <p:cNvSpPr>
                <a:spLocks noChangeArrowheads="1"/>
              </p:cNvSpPr>
              <p:nvPr/>
            </p:nvSpPr>
            <p:spPr bwMode="auto">
              <a:xfrm flipV="1">
                <a:off x="4816" y="1720"/>
                <a:ext cx="111" cy="105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6427" name="AutoShape 54"/>
              <p:cNvSpPr>
                <a:spLocks noChangeArrowheads="1"/>
              </p:cNvSpPr>
              <p:nvPr/>
            </p:nvSpPr>
            <p:spPr bwMode="auto">
              <a:xfrm flipV="1">
                <a:off x="3813" y="1723"/>
                <a:ext cx="111" cy="105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6428" name="AutoShape 55"/>
              <p:cNvSpPr>
                <a:spLocks noChangeArrowheads="1"/>
              </p:cNvSpPr>
              <p:nvPr/>
            </p:nvSpPr>
            <p:spPr bwMode="auto">
              <a:xfrm flipV="1">
                <a:off x="3333" y="1720"/>
                <a:ext cx="111" cy="105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6429" name="AutoShape 56"/>
              <p:cNvSpPr>
                <a:spLocks noChangeArrowheads="1"/>
              </p:cNvSpPr>
              <p:nvPr/>
            </p:nvSpPr>
            <p:spPr bwMode="auto">
              <a:xfrm flipV="1">
                <a:off x="2822" y="1720"/>
                <a:ext cx="110" cy="105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graphicFrame>
            <p:nvGraphicFramePr>
              <p:cNvPr id="16430" name="Object 57"/>
              <p:cNvGraphicFramePr>
                <a:graphicFrameLocks noChangeAspect="1"/>
              </p:cNvGraphicFramePr>
              <p:nvPr/>
            </p:nvGraphicFramePr>
            <p:xfrm>
              <a:off x="3041" y="2179"/>
              <a:ext cx="55" cy="89"/>
            </p:xfrm>
            <a:graphic>
              <a:graphicData uri="http://schemas.openxmlformats.org/presentationml/2006/ole">
                <p:oleObj spid="_x0000_s327898" name="Equation" r:id="rId11" imgW="88707" imgH="164742" progId="">
                  <p:embed/>
                </p:oleObj>
              </a:graphicData>
            </a:graphic>
          </p:graphicFrame>
          <p:graphicFrame>
            <p:nvGraphicFramePr>
              <p:cNvPr id="16431" name="Object 58"/>
              <p:cNvGraphicFramePr>
                <a:graphicFrameLocks noChangeAspect="1"/>
              </p:cNvGraphicFramePr>
              <p:nvPr/>
            </p:nvGraphicFramePr>
            <p:xfrm>
              <a:off x="3575" y="2179"/>
              <a:ext cx="55" cy="89"/>
            </p:xfrm>
            <a:graphic>
              <a:graphicData uri="http://schemas.openxmlformats.org/presentationml/2006/ole">
                <p:oleObj spid="_x0000_s327899" name="Equation" r:id="rId12" imgW="88707" imgH="164742" progId="">
                  <p:embed/>
                </p:oleObj>
              </a:graphicData>
            </a:graphic>
          </p:graphicFrame>
          <p:graphicFrame>
            <p:nvGraphicFramePr>
              <p:cNvPr id="16432" name="Object 59"/>
              <p:cNvGraphicFramePr>
                <a:graphicFrameLocks noChangeAspect="1"/>
              </p:cNvGraphicFramePr>
              <p:nvPr/>
            </p:nvGraphicFramePr>
            <p:xfrm>
              <a:off x="4479" y="2173"/>
              <a:ext cx="55" cy="89"/>
            </p:xfrm>
            <a:graphic>
              <a:graphicData uri="http://schemas.openxmlformats.org/presentationml/2006/ole">
                <p:oleObj spid="_x0000_s327900" name="Equation" r:id="rId13" imgW="88707" imgH="164742" progId="">
                  <p:embed/>
                </p:oleObj>
              </a:graphicData>
            </a:graphic>
          </p:graphicFrame>
        </p:grpSp>
      </p:grpSp>
      <p:graphicFrame>
        <p:nvGraphicFramePr>
          <p:cNvPr id="16390" name="Object 60"/>
          <p:cNvGraphicFramePr>
            <a:graphicFrameLocks noChangeAspect="1"/>
          </p:cNvGraphicFramePr>
          <p:nvPr/>
        </p:nvGraphicFramePr>
        <p:xfrm>
          <a:off x="5597525" y="2359025"/>
          <a:ext cx="1933575" cy="2044700"/>
        </p:xfrm>
        <a:graphic>
          <a:graphicData uri="http://schemas.openxmlformats.org/presentationml/2006/ole">
            <p:oleObj spid="_x0000_s327901" name="Equation" r:id="rId14" imgW="863600" imgH="914400" progId="">
              <p:embed/>
            </p:oleObj>
          </a:graphicData>
        </a:graphic>
      </p:graphicFrame>
      <p:sp>
        <p:nvSpPr>
          <p:cNvPr id="16391" name="Text Box 61"/>
          <p:cNvSpPr txBox="1">
            <a:spLocks noChangeArrowheads="1"/>
          </p:cNvSpPr>
          <p:nvPr/>
        </p:nvSpPr>
        <p:spPr bwMode="auto">
          <a:xfrm>
            <a:off x="5788025" y="1616075"/>
            <a:ext cx="2444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Arial" pitchFamily="34" charset="0"/>
              </a:rPr>
              <a:t>Steering vector  ULA</a:t>
            </a:r>
          </a:p>
        </p:txBody>
      </p:sp>
      <p:sp>
        <p:nvSpPr>
          <p:cNvPr id="16392" name="Title 1"/>
          <p:cNvSpPr>
            <a:spLocks noGrp="1"/>
          </p:cNvSpPr>
          <p:nvPr>
            <p:ph type="title"/>
          </p:nvPr>
        </p:nvSpPr>
        <p:spPr>
          <a:xfrm>
            <a:off x="341656" y="404664"/>
            <a:ext cx="7614720" cy="531912"/>
          </a:xfrm>
        </p:spPr>
        <p:txBody>
          <a:bodyPr/>
          <a:lstStyle/>
          <a:p>
            <a:r>
              <a:rPr lang="en-AU" altLang="en-US" dirty="0" smtClean="0"/>
              <a:t>Phase Shift </a:t>
            </a:r>
            <a:r>
              <a:rPr lang="en-AU" altLang="en-US" dirty="0" err="1" smtClean="0"/>
              <a:t>Beamforming</a:t>
            </a:r>
            <a:r>
              <a:rPr lang="en-AU" altLang="en-US" dirty="0" smtClean="0"/>
              <a:t> - Broadside</a:t>
            </a:r>
          </a:p>
        </p:txBody>
      </p:sp>
    </p:spTree>
    <p:extLst>
      <p:ext uri="{BB962C8B-B14F-4D97-AF65-F5344CB8AC3E}">
        <p14:creationId xmlns:p14="http://schemas.microsoft.com/office/powerpoint/2010/main" xmlns="" val="25375956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E3AAF-F45E-44C0-BF50-8799ED405D56}" type="slidenum">
              <a:rPr lang="en-AU" altLang="en-US"/>
              <a:pPr/>
              <a:t>13</a:t>
            </a:fld>
            <a:endParaRPr lang="en-AU" altLang="en-US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6673044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Steering in Arbitrary Directions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8486775" cy="8874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1800">
                <a:latin typeface="Times" pitchFamily="18" charset="0"/>
                <a:cs typeface="Times New Roman" pitchFamily="18" charset="0"/>
              </a:rPr>
              <a:t>Spatial matched filter whose delays compensate for the propagation delay of the signal across the array aperture.</a:t>
            </a:r>
          </a:p>
          <a:p>
            <a:pPr>
              <a:buFont typeface="Wingdings" pitchFamily="2" charset="2"/>
              <a:buNone/>
            </a:pPr>
            <a:endParaRPr lang="en-AU" altLang="en-US" sz="1800">
              <a:latin typeface="Times" pitchFamily="18" charset="0"/>
              <a:cs typeface="Times New Roman" pitchFamily="18" charset="0"/>
            </a:endParaRPr>
          </a:p>
        </p:txBody>
      </p:sp>
      <p:sp>
        <p:nvSpPr>
          <p:cNvPr id="245765" name="Rectangle 5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45767" name="Rectangle 7"/>
          <p:cNvSpPr>
            <a:spLocks noChangeArrowheads="1"/>
          </p:cNvSpPr>
          <p:nvPr/>
        </p:nvSpPr>
        <p:spPr bwMode="auto">
          <a:xfrm>
            <a:off x="386715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pic>
        <p:nvPicPr>
          <p:cNvPr id="245769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688" y="1974850"/>
            <a:ext cx="8124825" cy="422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4249E-ACB2-411B-852F-3266ECB15AE3}" type="slidenum">
              <a:rPr lang="en-AU" altLang="en-US"/>
              <a:pPr/>
              <a:t>14</a:t>
            </a:fld>
            <a:endParaRPr lang="en-AU" altLang="en-US"/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44500"/>
            <a:ext cx="7854950" cy="1027113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cs typeface="Times New Roman" pitchFamily="18" charset="0"/>
              </a:rPr>
              <a:t>Steering Vector </a:t>
            </a:r>
            <a:br>
              <a:rPr lang="en-US" altLang="en-US" dirty="0">
                <a:cs typeface="Times New Roman" pitchFamily="18" charset="0"/>
              </a:rPr>
            </a:br>
            <a:r>
              <a:rPr lang="en-US" altLang="en-US" dirty="0">
                <a:cs typeface="Times New Roman" pitchFamily="18" charset="0"/>
              </a:rPr>
              <a:t>Linear Array of </a:t>
            </a:r>
            <a:r>
              <a:rPr lang="en-US" altLang="en-US" dirty="0" err="1">
                <a:cs typeface="Times New Roman" pitchFamily="18" charset="0"/>
              </a:rPr>
              <a:t>Equispaced</a:t>
            </a:r>
            <a:r>
              <a:rPr lang="en-US" altLang="en-US" dirty="0">
                <a:cs typeface="Times New Roman" pitchFamily="18" charset="0"/>
              </a:rPr>
              <a:t> Receivers </a:t>
            </a:r>
            <a:endParaRPr lang="en-AU" altLang="en-US" dirty="0">
              <a:cs typeface="Times New Roman" pitchFamily="18" charset="0"/>
            </a:endParaRPr>
          </a:p>
        </p:txBody>
      </p:sp>
      <p:sp>
        <p:nvSpPr>
          <p:cNvPr id="224261" name="Rectangle 5"/>
          <p:cNvSpPr>
            <a:spLocks noChangeArrowheads="1"/>
          </p:cNvSpPr>
          <p:nvPr/>
        </p:nvSpPr>
        <p:spPr bwMode="auto">
          <a:xfrm>
            <a:off x="3167063" y="26527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24260" name="Object 4"/>
          <p:cNvGraphicFramePr>
            <a:graphicFrameLocks noChangeAspect="1"/>
          </p:cNvGraphicFramePr>
          <p:nvPr/>
        </p:nvGraphicFramePr>
        <p:xfrm>
          <a:off x="3321050" y="2003425"/>
          <a:ext cx="5461000" cy="2963863"/>
        </p:xfrm>
        <a:graphic>
          <a:graphicData uri="http://schemas.openxmlformats.org/presentationml/2006/ole">
            <p:oleObj spid="_x0000_s345128" name="Equation" r:id="rId3" imgW="2857500" imgH="1549400" progId="">
              <p:embed/>
            </p:oleObj>
          </a:graphicData>
        </a:graphic>
      </p:graphicFrame>
      <p:sp>
        <p:nvSpPr>
          <p:cNvPr id="224263" name="Rectangle 7"/>
          <p:cNvSpPr>
            <a:spLocks noChangeArrowheads="1"/>
          </p:cNvSpPr>
          <p:nvPr/>
        </p:nvSpPr>
        <p:spPr bwMode="auto">
          <a:xfrm>
            <a:off x="3852863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24262" name="Object 6"/>
          <p:cNvGraphicFramePr>
            <a:graphicFrameLocks noChangeAspect="1"/>
          </p:cNvGraphicFramePr>
          <p:nvPr/>
        </p:nvGraphicFramePr>
        <p:xfrm>
          <a:off x="3262313" y="5273675"/>
          <a:ext cx="3446462" cy="541338"/>
        </p:xfrm>
        <a:graphic>
          <a:graphicData uri="http://schemas.openxmlformats.org/presentationml/2006/ole">
            <p:oleObj spid="_x0000_s345129" name="Equation" r:id="rId4" imgW="1473200" imgH="228600" progId="">
              <p:embed/>
            </p:oleObj>
          </a:graphicData>
        </a:graphic>
      </p:graphicFrame>
      <p:pic>
        <p:nvPicPr>
          <p:cNvPr id="224267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41500"/>
            <a:ext cx="3233738" cy="332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956026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9AFB47B7-3166-4C11-A52A-EE39CA54A805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15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AU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AU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15365" name="Group 11"/>
          <p:cNvGrpSpPr>
            <a:grpSpLocks/>
          </p:cNvGrpSpPr>
          <p:nvPr/>
        </p:nvGrpSpPr>
        <p:grpSpPr bwMode="auto">
          <a:xfrm>
            <a:off x="300038" y="1120775"/>
            <a:ext cx="8650286" cy="5143501"/>
            <a:chOff x="193" y="738"/>
            <a:chExt cx="5449" cy="3240"/>
          </a:xfrm>
        </p:grpSpPr>
        <p:sp>
          <p:nvSpPr>
            <p:cNvPr id="15367" name="Text Box 12"/>
            <p:cNvSpPr txBox="1">
              <a:spLocks noChangeArrowheads="1"/>
            </p:cNvSpPr>
            <p:nvPr/>
          </p:nvSpPr>
          <p:spPr bwMode="auto">
            <a:xfrm>
              <a:off x="3906" y="1004"/>
              <a:ext cx="173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solidFill>
                    <a:schemeClr val="tx1"/>
                  </a:solidFill>
                </a:rPr>
                <a:t>Steering vector  ULA</a:t>
              </a:r>
            </a:p>
          </p:txBody>
        </p:sp>
        <p:graphicFrame>
          <p:nvGraphicFramePr>
            <p:cNvPr id="15368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2089219727"/>
                </p:ext>
              </p:extLst>
            </p:nvPr>
          </p:nvGraphicFramePr>
          <p:xfrm>
            <a:off x="3882" y="1649"/>
            <a:ext cx="1469" cy="979"/>
          </p:xfrm>
          <a:graphic>
            <a:graphicData uri="http://schemas.openxmlformats.org/presentationml/2006/ole">
              <p:oleObj spid="_x0000_s328934" name="Equation" r:id="rId3" imgW="1371600" imgH="914400" progId="">
                <p:embed/>
              </p:oleObj>
            </a:graphicData>
          </a:graphic>
        </p:graphicFrame>
        <p:grpSp>
          <p:nvGrpSpPr>
            <p:cNvPr id="15369" name="Group 14"/>
            <p:cNvGrpSpPr>
              <a:grpSpLocks/>
            </p:cNvGrpSpPr>
            <p:nvPr/>
          </p:nvGrpSpPr>
          <p:grpSpPr bwMode="auto">
            <a:xfrm>
              <a:off x="193" y="1638"/>
              <a:ext cx="3214" cy="1485"/>
              <a:chOff x="256" y="1154"/>
              <a:chExt cx="3214" cy="1485"/>
            </a:xfrm>
          </p:grpSpPr>
          <p:sp>
            <p:nvSpPr>
              <p:cNvPr id="15373" name="Text Box 15"/>
              <p:cNvSpPr txBox="1">
                <a:spLocks noChangeArrowheads="1"/>
              </p:cNvSpPr>
              <p:nvPr/>
            </p:nvSpPr>
            <p:spPr bwMode="auto">
              <a:xfrm>
                <a:off x="816" y="1779"/>
                <a:ext cx="357" cy="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15374" name="Group 16"/>
              <p:cNvGrpSpPr>
                <a:grpSpLocks/>
              </p:cNvGrpSpPr>
              <p:nvPr/>
            </p:nvGrpSpPr>
            <p:grpSpPr bwMode="auto">
              <a:xfrm>
                <a:off x="1530" y="1769"/>
                <a:ext cx="189" cy="178"/>
                <a:chOff x="4680" y="4140"/>
                <a:chExt cx="540" cy="540"/>
              </a:xfrm>
            </p:grpSpPr>
            <p:sp>
              <p:nvSpPr>
                <p:cNvPr id="15421" name="Oval 17"/>
                <p:cNvSpPr>
                  <a:spLocks noChangeArrowheads="1"/>
                </p:cNvSpPr>
                <p:nvPr/>
              </p:nvSpPr>
              <p:spPr bwMode="auto">
                <a:xfrm>
                  <a:off x="4680" y="4140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AU" altLang="en-US" sz="240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5422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15423" name="Line 19"/>
                <p:cNvSpPr>
                  <a:spLocks noChangeShapeType="1"/>
                </p:cNvSpPr>
                <p:nvPr/>
              </p:nvSpPr>
              <p:spPr bwMode="auto">
                <a:xfrm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15375" name="Line 20"/>
              <p:cNvSpPr>
                <a:spLocks noChangeShapeType="1"/>
              </p:cNvSpPr>
              <p:nvPr/>
            </p:nvSpPr>
            <p:spPr bwMode="auto">
              <a:xfrm>
                <a:off x="1389" y="1862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15376" name="Group 21"/>
              <p:cNvGrpSpPr>
                <a:grpSpLocks/>
              </p:cNvGrpSpPr>
              <p:nvPr/>
            </p:nvGrpSpPr>
            <p:grpSpPr bwMode="auto">
              <a:xfrm>
                <a:off x="944" y="1769"/>
                <a:ext cx="189" cy="178"/>
                <a:chOff x="4680" y="4140"/>
                <a:chExt cx="540" cy="540"/>
              </a:xfrm>
            </p:grpSpPr>
            <p:sp>
              <p:nvSpPr>
                <p:cNvPr id="15418" name="Oval 22"/>
                <p:cNvSpPr>
                  <a:spLocks noChangeArrowheads="1"/>
                </p:cNvSpPr>
                <p:nvPr/>
              </p:nvSpPr>
              <p:spPr bwMode="auto">
                <a:xfrm>
                  <a:off x="4680" y="4140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AU" altLang="en-US" sz="240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5419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15420" name="Line 24"/>
                <p:cNvSpPr>
                  <a:spLocks noChangeShapeType="1"/>
                </p:cNvSpPr>
                <p:nvPr/>
              </p:nvSpPr>
              <p:spPr bwMode="auto">
                <a:xfrm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15377" name="Line 25"/>
              <p:cNvSpPr>
                <a:spLocks noChangeShapeType="1"/>
              </p:cNvSpPr>
              <p:nvPr/>
            </p:nvSpPr>
            <p:spPr bwMode="auto">
              <a:xfrm>
                <a:off x="802" y="1862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15378" name="Object 26"/>
              <p:cNvGraphicFramePr>
                <a:graphicFrameLocks noChangeAspect="1"/>
              </p:cNvGraphicFramePr>
              <p:nvPr/>
            </p:nvGraphicFramePr>
            <p:xfrm>
              <a:off x="256" y="1604"/>
              <a:ext cx="658" cy="175"/>
            </p:xfrm>
            <a:graphic>
              <a:graphicData uri="http://schemas.openxmlformats.org/presentationml/2006/ole">
                <p:oleObj spid="_x0000_s328935" name="Equation" r:id="rId4" imgW="901309" imgH="253890" progId="">
                  <p:embed/>
                </p:oleObj>
              </a:graphicData>
            </a:graphic>
          </p:graphicFrame>
          <p:sp>
            <p:nvSpPr>
              <p:cNvPr id="15379" name="Line 27"/>
              <p:cNvSpPr>
                <a:spLocks noChangeShapeType="1"/>
              </p:cNvSpPr>
              <p:nvPr/>
            </p:nvSpPr>
            <p:spPr bwMode="auto">
              <a:xfrm>
                <a:off x="1030" y="1333"/>
                <a:ext cx="0" cy="43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15380" name="Group 28"/>
              <p:cNvGrpSpPr>
                <a:grpSpLocks/>
              </p:cNvGrpSpPr>
              <p:nvPr/>
            </p:nvGrpSpPr>
            <p:grpSpPr bwMode="auto">
              <a:xfrm>
                <a:off x="2116" y="1769"/>
                <a:ext cx="189" cy="178"/>
                <a:chOff x="4680" y="4140"/>
                <a:chExt cx="540" cy="540"/>
              </a:xfrm>
            </p:grpSpPr>
            <p:sp>
              <p:nvSpPr>
                <p:cNvPr id="15415" name="Oval 29"/>
                <p:cNvSpPr>
                  <a:spLocks noChangeArrowheads="1"/>
                </p:cNvSpPr>
                <p:nvPr/>
              </p:nvSpPr>
              <p:spPr bwMode="auto">
                <a:xfrm>
                  <a:off x="4680" y="4140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AU" altLang="en-US" sz="240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5416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15417" name="Line 31"/>
                <p:cNvSpPr>
                  <a:spLocks noChangeShapeType="1"/>
                </p:cNvSpPr>
                <p:nvPr/>
              </p:nvSpPr>
              <p:spPr bwMode="auto">
                <a:xfrm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15381" name="Line 32"/>
              <p:cNvSpPr>
                <a:spLocks noChangeShapeType="1"/>
              </p:cNvSpPr>
              <p:nvPr/>
            </p:nvSpPr>
            <p:spPr bwMode="auto">
              <a:xfrm>
                <a:off x="1975" y="1862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15382" name="Group 33"/>
              <p:cNvGrpSpPr>
                <a:grpSpLocks/>
              </p:cNvGrpSpPr>
              <p:nvPr/>
            </p:nvGrpSpPr>
            <p:grpSpPr bwMode="auto">
              <a:xfrm>
                <a:off x="3281" y="1769"/>
                <a:ext cx="189" cy="178"/>
                <a:chOff x="4680" y="4140"/>
                <a:chExt cx="540" cy="540"/>
              </a:xfrm>
            </p:grpSpPr>
            <p:sp>
              <p:nvSpPr>
                <p:cNvPr id="15412" name="Oval 34"/>
                <p:cNvSpPr>
                  <a:spLocks noChangeArrowheads="1"/>
                </p:cNvSpPr>
                <p:nvPr/>
              </p:nvSpPr>
              <p:spPr bwMode="auto">
                <a:xfrm>
                  <a:off x="4680" y="4140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AU" altLang="en-US" sz="240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5413" name="Line 35"/>
                <p:cNvSpPr>
                  <a:spLocks noChangeShapeType="1"/>
                </p:cNvSpPr>
                <p:nvPr/>
              </p:nvSpPr>
              <p:spPr bwMode="auto">
                <a:xfrm flipH="1"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15414" name="Line 36"/>
                <p:cNvSpPr>
                  <a:spLocks noChangeShapeType="1"/>
                </p:cNvSpPr>
                <p:nvPr/>
              </p:nvSpPr>
              <p:spPr bwMode="auto">
                <a:xfrm>
                  <a:off x="4860" y="4320"/>
                  <a:ext cx="18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15383" name="Line 37"/>
              <p:cNvSpPr>
                <a:spLocks noChangeShapeType="1"/>
              </p:cNvSpPr>
              <p:nvPr/>
            </p:nvSpPr>
            <p:spPr bwMode="auto">
              <a:xfrm>
                <a:off x="3140" y="1862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384" name="Text Box 38"/>
              <p:cNvSpPr txBox="1">
                <a:spLocks noChangeArrowheads="1"/>
              </p:cNvSpPr>
              <p:nvPr/>
            </p:nvSpPr>
            <p:spPr bwMode="auto">
              <a:xfrm>
                <a:off x="2471" y="1668"/>
                <a:ext cx="462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Arial" pitchFamily="34" charset="0"/>
                  </a:rPr>
                  <a:t>…..</a:t>
                </a:r>
                <a:endParaRPr lang="en-US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graphicFrame>
            <p:nvGraphicFramePr>
              <p:cNvPr id="15385" name="Object 39"/>
              <p:cNvGraphicFramePr>
                <a:graphicFrameLocks noChangeAspect="1"/>
              </p:cNvGraphicFramePr>
              <p:nvPr/>
            </p:nvGraphicFramePr>
            <p:xfrm>
              <a:off x="548" y="1158"/>
              <a:ext cx="290" cy="154"/>
            </p:xfrm>
            <a:graphic>
              <a:graphicData uri="http://schemas.openxmlformats.org/presentationml/2006/ole">
                <p:oleObj spid="_x0000_s328936" name="Equation" r:id="rId5" imgW="368140" imgH="215806" progId="">
                  <p:embed/>
                </p:oleObj>
              </a:graphicData>
            </a:graphic>
          </p:graphicFrame>
          <p:graphicFrame>
            <p:nvGraphicFramePr>
              <p:cNvPr id="15386" name="Object 40"/>
              <p:cNvGraphicFramePr>
                <a:graphicFrameLocks noChangeAspect="1"/>
              </p:cNvGraphicFramePr>
              <p:nvPr/>
            </p:nvGraphicFramePr>
            <p:xfrm>
              <a:off x="1225" y="1158"/>
              <a:ext cx="300" cy="154"/>
            </p:xfrm>
            <a:graphic>
              <a:graphicData uri="http://schemas.openxmlformats.org/presentationml/2006/ole">
                <p:oleObj spid="_x0000_s328937" name="Equation" r:id="rId6" imgW="380835" imgH="215806" progId="">
                  <p:embed/>
                </p:oleObj>
              </a:graphicData>
            </a:graphic>
          </p:graphicFrame>
          <p:graphicFrame>
            <p:nvGraphicFramePr>
              <p:cNvPr id="15387" name="Object 41"/>
              <p:cNvGraphicFramePr>
                <a:graphicFrameLocks noChangeAspect="1"/>
              </p:cNvGraphicFramePr>
              <p:nvPr/>
            </p:nvGraphicFramePr>
            <p:xfrm>
              <a:off x="1859" y="1165"/>
              <a:ext cx="257" cy="164"/>
            </p:xfrm>
            <a:graphic>
              <a:graphicData uri="http://schemas.openxmlformats.org/presentationml/2006/ole">
                <p:oleObj spid="_x0000_s328938" name="Equation" r:id="rId7" imgW="381000" imgH="228600" progId="">
                  <p:embed/>
                </p:oleObj>
              </a:graphicData>
            </a:graphic>
          </p:graphicFrame>
          <p:graphicFrame>
            <p:nvGraphicFramePr>
              <p:cNvPr id="15388" name="Object 42"/>
              <p:cNvGraphicFramePr>
                <a:graphicFrameLocks noChangeAspect="1"/>
              </p:cNvGraphicFramePr>
              <p:nvPr/>
            </p:nvGraphicFramePr>
            <p:xfrm>
              <a:off x="2933" y="1154"/>
              <a:ext cx="280" cy="155"/>
            </p:xfrm>
            <a:graphic>
              <a:graphicData uri="http://schemas.openxmlformats.org/presentationml/2006/ole">
                <p:oleObj spid="_x0000_s328939" name="Equation" r:id="rId8" imgW="368140" imgH="215806" progId="">
                  <p:embed/>
                </p:oleObj>
              </a:graphicData>
            </a:graphic>
          </p:graphicFrame>
          <p:grpSp>
            <p:nvGrpSpPr>
              <p:cNvPr id="15389" name="Group 43"/>
              <p:cNvGrpSpPr>
                <a:grpSpLocks/>
              </p:cNvGrpSpPr>
              <p:nvPr/>
            </p:nvGrpSpPr>
            <p:grpSpPr bwMode="auto">
              <a:xfrm>
                <a:off x="2002" y="2108"/>
                <a:ext cx="378" cy="385"/>
                <a:chOff x="7020" y="5040"/>
                <a:chExt cx="1080" cy="1170"/>
              </a:xfrm>
            </p:grpSpPr>
            <p:sp>
              <p:nvSpPr>
                <p:cNvPr id="15410" name="Oval 44"/>
                <p:cNvSpPr>
                  <a:spLocks noChangeArrowheads="1"/>
                </p:cNvSpPr>
                <p:nvPr/>
              </p:nvSpPr>
              <p:spPr bwMode="auto">
                <a:xfrm>
                  <a:off x="7065" y="5040"/>
                  <a:ext cx="1035" cy="117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AU" altLang="en-US" sz="240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5411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7020" y="5250"/>
                  <a:ext cx="1080" cy="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lnSpc>
                      <a:spcPct val="95000"/>
                    </a:lnSpc>
                    <a:spcBef>
                      <a:spcPct val="5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bg2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–"/>
                    <a:defRPr sz="2400">
                      <a:solidFill>
                        <a:schemeClr val="bg2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5000"/>
                    <a:buFont typeface="Monotype Sorts" charset="0"/>
                    <a:buChar char="w"/>
                    <a:defRPr>
                      <a:solidFill>
                        <a:schemeClr val="bg2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SzPct val="60000"/>
                    <a:buFont typeface="Monotype Sorts" charset="0"/>
                    <a:buChar char="n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lnSpc>
                      <a:spcPct val="95000"/>
                    </a:lnSpc>
                    <a:spcBef>
                      <a:spcPct val="50000"/>
                    </a:spcBef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bg2"/>
                      </a:solidFill>
                      <a:latin typeface="Comic Sans MS" pitchFamily="66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l-GR" altLang="en-US" sz="2600" noProof="1">
                      <a:solidFill>
                        <a:srgbClr val="000000"/>
                      </a:solidFill>
                      <a:latin typeface="Times New Roman" pitchFamily="18" charset="0"/>
                    </a:rPr>
                    <a:t>Σ</a:t>
                  </a:r>
                  <a:endParaRPr lang="en-US" altLang="en-US" sz="2400">
                    <a:solidFill>
                      <a:schemeClr val="tx1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15390" name="Line 46"/>
              <p:cNvSpPr>
                <a:spLocks noChangeShapeType="1"/>
              </p:cNvSpPr>
              <p:nvPr/>
            </p:nvSpPr>
            <p:spPr bwMode="auto">
              <a:xfrm flipH="1">
                <a:off x="2191" y="1941"/>
                <a:ext cx="0" cy="1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391" name="Line 47"/>
              <p:cNvSpPr>
                <a:spLocks noChangeShapeType="1"/>
              </p:cNvSpPr>
              <p:nvPr/>
            </p:nvSpPr>
            <p:spPr bwMode="auto">
              <a:xfrm>
                <a:off x="2194" y="2485"/>
                <a:ext cx="0" cy="11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392" name="Line 48"/>
              <p:cNvSpPr>
                <a:spLocks noChangeShapeType="1"/>
              </p:cNvSpPr>
              <p:nvPr/>
            </p:nvSpPr>
            <p:spPr bwMode="auto">
              <a:xfrm>
                <a:off x="2194" y="2604"/>
                <a:ext cx="4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393" name="Line 49"/>
              <p:cNvSpPr>
                <a:spLocks noChangeShapeType="1"/>
              </p:cNvSpPr>
              <p:nvPr/>
            </p:nvSpPr>
            <p:spPr bwMode="auto">
              <a:xfrm>
                <a:off x="1603" y="1948"/>
                <a:ext cx="0" cy="1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394" name="Line 50"/>
              <p:cNvSpPr>
                <a:spLocks noChangeShapeType="1"/>
              </p:cNvSpPr>
              <p:nvPr/>
            </p:nvSpPr>
            <p:spPr bwMode="auto">
              <a:xfrm>
                <a:off x="1611" y="2098"/>
                <a:ext cx="397" cy="1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395" name="Line 51"/>
              <p:cNvSpPr>
                <a:spLocks noChangeShapeType="1"/>
              </p:cNvSpPr>
              <p:nvPr/>
            </p:nvSpPr>
            <p:spPr bwMode="auto">
              <a:xfrm>
                <a:off x="1017" y="1955"/>
                <a:ext cx="0" cy="22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396" name="Line 52"/>
              <p:cNvSpPr>
                <a:spLocks noChangeShapeType="1"/>
              </p:cNvSpPr>
              <p:nvPr/>
            </p:nvSpPr>
            <p:spPr bwMode="auto">
              <a:xfrm>
                <a:off x="1009" y="2188"/>
                <a:ext cx="991" cy="1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397" name="Line 53"/>
              <p:cNvSpPr>
                <a:spLocks noChangeShapeType="1"/>
              </p:cNvSpPr>
              <p:nvPr/>
            </p:nvSpPr>
            <p:spPr bwMode="auto">
              <a:xfrm>
                <a:off x="3363" y="1948"/>
                <a:ext cx="0" cy="1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398" name="Line 54"/>
              <p:cNvSpPr>
                <a:spLocks noChangeAspect="1" noChangeShapeType="1"/>
              </p:cNvSpPr>
              <p:nvPr/>
            </p:nvSpPr>
            <p:spPr bwMode="auto">
              <a:xfrm flipH="1">
                <a:off x="2380" y="2098"/>
                <a:ext cx="991" cy="23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15399" name="Object 55"/>
              <p:cNvGraphicFramePr>
                <a:graphicFrameLocks noChangeAspect="1"/>
              </p:cNvGraphicFramePr>
              <p:nvPr/>
            </p:nvGraphicFramePr>
            <p:xfrm>
              <a:off x="2715" y="2493"/>
              <a:ext cx="425" cy="146"/>
            </p:xfrm>
            <a:graphic>
              <a:graphicData uri="http://schemas.openxmlformats.org/presentationml/2006/ole">
                <p:oleObj spid="_x0000_s328940" name="Equation" r:id="rId9" imgW="558558" imgH="203112" progId="">
                  <p:embed/>
                </p:oleObj>
              </a:graphicData>
            </a:graphic>
          </p:graphicFrame>
          <p:sp>
            <p:nvSpPr>
              <p:cNvPr id="15400" name="Line 56"/>
              <p:cNvSpPr>
                <a:spLocks noChangeShapeType="1"/>
              </p:cNvSpPr>
              <p:nvPr/>
            </p:nvSpPr>
            <p:spPr bwMode="auto">
              <a:xfrm>
                <a:off x="3398" y="1329"/>
                <a:ext cx="0" cy="4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401" name="Line 57"/>
              <p:cNvSpPr>
                <a:spLocks noChangeShapeType="1"/>
              </p:cNvSpPr>
              <p:nvPr/>
            </p:nvSpPr>
            <p:spPr bwMode="auto">
              <a:xfrm>
                <a:off x="2225" y="1329"/>
                <a:ext cx="0" cy="4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402" name="Line 58"/>
              <p:cNvSpPr>
                <a:spLocks noChangeShapeType="1"/>
              </p:cNvSpPr>
              <p:nvPr/>
            </p:nvSpPr>
            <p:spPr bwMode="auto">
              <a:xfrm>
                <a:off x="1638" y="1329"/>
                <a:ext cx="0" cy="4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5403" name="AutoShape 59"/>
              <p:cNvSpPr>
                <a:spLocks noChangeArrowheads="1"/>
              </p:cNvSpPr>
              <p:nvPr/>
            </p:nvSpPr>
            <p:spPr bwMode="auto">
              <a:xfrm flipV="1">
                <a:off x="3332" y="1196"/>
                <a:ext cx="131" cy="133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5404" name="AutoShape 60"/>
              <p:cNvSpPr>
                <a:spLocks noChangeArrowheads="1"/>
              </p:cNvSpPr>
              <p:nvPr/>
            </p:nvSpPr>
            <p:spPr bwMode="auto">
              <a:xfrm flipV="1">
                <a:off x="2141" y="1200"/>
                <a:ext cx="132" cy="133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5405" name="AutoShape 61"/>
              <p:cNvSpPr>
                <a:spLocks noChangeArrowheads="1"/>
              </p:cNvSpPr>
              <p:nvPr/>
            </p:nvSpPr>
            <p:spPr bwMode="auto">
              <a:xfrm flipV="1">
                <a:off x="1572" y="1196"/>
                <a:ext cx="131" cy="133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5406" name="AutoShape 62"/>
              <p:cNvSpPr>
                <a:spLocks noChangeArrowheads="1"/>
              </p:cNvSpPr>
              <p:nvPr/>
            </p:nvSpPr>
            <p:spPr bwMode="auto">
              <a:xfrm flipV="1">
                <a:off x="964" y="1196"/>
                <a:ext cx="132" cy="133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graphicFrame>
            <p:nvGraphicFramePr>
              <p:cNvPr id="15407" name="Object 63"/>
              <p:cNvGraphicFramePr>
                <a:graphicFrameLocks noChangeAspect="1"/>
              </p:cNvGraphicFramePr>
              <p:nvPr/>
            </p:nvGraphicFramePr>
            <p:xfrm>
              <a:off x="1685" y="1580"/>
              <a:ext cx="500" cy="175"/>
            </p:xfrm>
            <a:graphic>
              <a:graphicData uri="http://schemas.openxmlformats.org/presentationml/2006/ole">
                <p:oleObj spid="_x0000_s328941" name="Equation" r:id="rId10" imgW="685800" imgH="254000" progId="">
                  <p:embed/>
                </p:oleObj>
              </a:graphicData>
            </a:graphic>
          </p:graphicFrame>
          <p:graphicFrame>
            <p:nvGraphicFramePr>
              <p:cNvPr id="15408" name="Object 64"/>
              <p:cNvGraphicFramePr>
                <a:graphicFrameLocks noChangeAspect="1"/>
              </p:cNvGraphicFramePr>
              <p:nvPr/>
            </p:nvGraphicFramePr>
            <p:xfrm>
              <a:off x="1096" y="1591"/>
              <a:ext cx="463" cy="175"/>
            </p:xfrm>
            <a:graphic>
              <a:graphicData uri="http://schemas.openxmlformats.org/presentationml/2006/ole">
                <p:oleObj spid="_x0000_s328942" name="Equation" r:id="rId11" imgW="634725" imgH="253890" progId="">
                  <p:embed/>
                </p:oleObj>
              </a:graphicData>
            </a:graphic>
          </p:graphicFrame>
          <p:graphicFrame>
            <p:nvGraphicFramePr>
              <p:cNvPr id="15409" name="Object 65"/>
              <p:cNvGraphicFramePr>
                <a:graphicFrameLocks noChangeAspect="1"/>
              </p:cNvGraphicFramePr>
              <p:nvPr/>
            </p:nvGraphicFramePr>
            <p:xfrm>
              <a:off x="2725" y="1585"/>
              <a:ext cx="639" cy="193"/>
            </p:xfrm>
            <a:graphic>
              <a:graphicData uri="http://schemas.openxmlformats.org/presentationml/2006/ole">
                <p:oleObj spid="_x0000_s328943" name="Equation" r:id="rId12" imgW="876300" imgH="279400" progId="">
                  <p:embed/>
                </p:oleObj>
              </a:graphicData>
            </a:graphic>
          </p:graphicFrame>
        </p:grpSp>
        <p:graphicFrame>
          <p:nvGraphicFramePr>
            <p:cNvPr id="15370" name="Object 6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3524393207"/>
                </p:ext>
              </p:extLst>
            </p:nvPr>
          </p:nvGraphicFramePr>
          <p:xfrm>
            <a:off x="403" y="1111"/>
            <a:ext cx="2642" cy="358"/>
          </p:xfrm>
          <a:graphic>
            <a:graphicData uri="http://schemas.openxmlformats.org/presentationml/2006/ole">
              <p:oleObj spid="_x0000_s328944" name="Equation" r:id="rId13" imgW="2628720" imgH="355320" progId="">
                <p:embed/>
              </p:oleObj>
            </a:graphicData>
          </a:graphic>
        </p:graphicFrame>
        <p:sp>
          <p:nvSpPr>
            <p:cNvPr id="15371" name="Text Box 67"/>
            <p:cNvSpPr txBox="1">
              <a:spLocks noChangeArrowheads="1"/>
            </p:cNvSpPr>
            <p:nvPr/>
          </p:nvSpPr>
          <p:spPr bwMode="auto">
            <a:xfrm>
              <a:off x="328" y="738"/>
              <a:ext cx="155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 dirty="0"/>
                <a:t>Narrowband signal </a:t>
              </a:r>
            </a:p>
          </p:txBody>
        </p:sp>
        <p:graphicFrame>
          <p:nvGraphicFramePr>
            <p:cNvPr id="15372" name="Object 6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4254307037"/>
                </p:ext>
              </p:extLst>
            </p:nvPr>
          </p:nvGraphicFramePr>
          <p:xfrm>
            <a:off x="1110" y="3204"/>
            <a:ext cx="3026" cy="774"/>
          </p:xfrm>
          <a:graphic>
            <a:graphicData uri="http://schemas.openxmlformats.org/presentationml/2006/ole">
              <p:oleObj spid="_x0000_s328945" name="Equation" r:id="rId14" imgW="2870200" imgH="736600" progId="">
                <p:embed/>
              </p:oleObj>
            </a:graphicData>
          </a:graphic>
        </p:graphicFrame>
      </p:grpSp>
      <p:sp>
        <p:nvSpPr>
          <p:cNvPr id="15366" name="Rectangle 1"/>
          <p:cNvSpPr>
            <a:spLocks noChangeArrowheads="1"/>
          </p:cNvSpPr>
          <p:nvPr/>
        </p:nvSpPr>
        <p:spPr bwMode="auto">
          <a:xfrm>
            <a:off x="227013" y="388938"/>
            <a:ext cx="58384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AU" altLang="en-US" b="1" dirty="0"/>
              <a:t>Phase Shift </a:t>
            </a:r>
            <a:r>
              <a:rPr lang="en-AU" altLang="en-US" b="1" dirty="0" err="1"/>
              <a:t>Beamforming</a:t>
            </a:r>
            <a:r>
              <a:rPr lang="en-AU" altLang="en-US" b="1" dirty="0"/>
              <a:t> - ULA</a:t>
            </a:r>
          </a:p>
        </p:txBody>
      </p:sp>
    </p:spTree>
    <p:extLst>
      <p:ext uri="{BB962C8B-B14F-4D97-AF65-F5344CB8AC3E}">
        <p14:creationId xmlns:p14="http://schemas.microsoft.com/office/powerpoint/2010/main" xmlns="" val="8716497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B6476B0D-1D29-4123-A2B7-9E248B643A6D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16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grpSp>
        <p:nvGrpSpPr>
          <p:cNvPr id="17411" name="Group 11"/>
          <p:cNvGrpSpPr>
            <a:grpSpLocks/>
          </p:cNvGrpSpPr>
          <p:nvPr/>
        </p:nvGrpSpPr>
        <p:grpSpPr bwMode="auto">
          <a:xfrm>
            <a:off x="0" y="2959100"/>
            <a:ext cx="5819775" cy="3271838"/>
            <a:chOff x="54" y="1384"/>
            <a:chExt cx="3666" cy="2061"/>
          </a:xfrm>
        </p:grpSpPr>
        <p:pic>
          <p:nvPicPr>
            <p:cNvPr id="17471" name="Picture 12" descr="PolarDia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" y="1384"/>
              <a:ext cx="1854" cy="1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72" name="Text Box 13"/>
            <p:cNvSpPr txBox="1">
              <a:spLocks noChangeArrowheads="1"/>
            </p:cNvSpPr>
            <p:nvPr/>
          </p:nvSpPr>
          <p:spPr bwMode="auto">
            <a:xfrm>
              <a:off x="1485" y="2769"/>
              <a:ext cx="300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AU" altLang="en-US" sz="2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grpSp>
          <p:nvGrpSpPr>
            <p:cNvPr id="17473" name="Group 14"/>
            <p:cNvGrpSpPr>
              <a:grpSpLocks/>
            </p:cNvGrpSpPr>
            <p:nvPr/>
          </p:nvGrpSpPr>
          <p:grpSpPr bwMode="auto">
            <a:xfrm>
              <a:off x="2086" y="2761"/>
              <a:ext cx="159" cy="140"/>
              <a:chOff x="4680" y="4140"/>
              <a:chExt cx="540" cy="540"/>
            </a:xfrm>
          </p:grpSpPr>
          <p:sp>
            <p:nvSpPr>
              <p:cNvPr id="17521" name="Oval 15"/>
              <p:cNvSpPr>
                <a:spLocks noChangeArrowheads="1"/>
              </p:cNvSpPr>
              <p:nvPr/>
            </p:nvSpPr>
            <p:spPr bwMode="auto">
              <a:xfrm>
                <a:off x="4680" y="4140"/>
                <a:ext cx="540" cy="5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7522" name="Line 16"/>
              <p:cNvSpPr>
                <a:spLocks noChangeShapeType="1"/>
              </p:cNvSpPr>
              <p:nvPr/>
            </p:nvSpPr>
            <p:spPr bwMode="auto">
              <a:xfrm flipH="1"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7523" name="Line 17"/>
              <p:cNvSpPr>
                <a:spLocks noChangeShapeType="1"/>
              </p:cNvSpPr>
              <p:nvPr/>
            </p:nvSpPr>
            <p:spPr bwMode="auto">
              <a:xfrm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17474" name="Line 18"/>
            <p:cNvSpPr>
              <a:spLocks noChangeShapeType="1"/>
            </p:cNvSpPr>
            <p:nvPr/>
          </p:nvSpPr>
          <p:spPr bwMode="auto">
            <a:xfrm>
              <a:off x="1967" y="2834"/>
              <a:ext cx="1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17475" name="Group 19"/>
            <p:cNvGrpSpPr>
              <a:grpSpLocks/>
            </p:cNvGrpSpPr>
            <p:nvPr/>
          </p:nvGrpSpPr>
          <p:grpSpPr bwMode="auto">
            <a:xfrm>
              <a:off x="1593" y="2761"/>
              <a:ext cx="158" cy="140"/>
              <a:chOff x="4680" y="4140"/>
              <a:chExt cx="540" cy="540"/>
            </a:xfrm>
          </p:grpSpPr>
          <p:sp>
            <p:nvSpPr>
              <p:cNvPr id="17518" name="Oval 20"/>
              <p:cNvSpPr>
                <a:spLocks noChangeArrowheads="1"/>
              </p:cNvSpPr>
              <p:nvPr/>
            </p:nvSpPr>
            <p:spPr bwMode="auto">
              <a:xfrm>
                <a:off x="4680" y="4140"/>
                <a:ext cx="540" cy="5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7519" name="Line 21"/>
              <p:cNvSpPr>
                <a:spLocks noChangeShapeType="1"/>
              </p:cNvSpPr>
              <p:nvPr/>
            </p:nvSpPr>
            <p:spPr bwMode="auto">
              <a:xfrm flipH="1"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7520" name="Line 22"/>
              <p:cNvSpPr>
                <a:spLocks noChangeShapeType="1"/>
              </p:cNvSpPr>
              <p:nvPr/>
            </p:nvSpPr>
            <p:spPr bwMode="auto">
              <a:xfrm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17476" name="Line 23"/>
            <p:cNvSpPr>
              <a:spLocks noChangeShapeType="1"/>
            </p:cNvSpPr>
            <p:nvPr/>
          </p:nvSpPr>
          <p:spPr bwMode="auto">
            <a:xfrm>
              <a:off x="1473" y="2834"/>
              <a:ext cx="1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17477" name="Object 24"/>
            <p:cNvGraphicFramePr>
              <a:graphicFrameLocks noChangeAspect="1"/>
            </p:cNvGraphicFramePr>
            <p:nvPr/>
          </p:nvGraphicFramePr>
          <p:xfrm>
            <a:off x="1293" y="2748"/>
            <a:ext cx="55" cy="89"/>
          </p:xfrm>
          <a:graphic>
            <a:graphicData uri="http://schemas.openxmlformats.org/presentationml/2006/ole">
              <p:oleObj spid="_x0000_s330148" name="Equation" r:id="rId4" imgW="88707" imgH="164742" progId="">
                <p:embed/>
              </p:oleObj>
            </a:graphicData>
          </a:graphic>
        </p:graphicFrame>
        <p:sp>
          <p:nvSpPr>
            <p:cNvPr id="17478" name="Line 25"/>
            <p:cNvSpPr>
              <a:spLocks noChangeShapeType="1"/>
            </p:cNvSpPr>
            <p:nvPr/>
          </p:nvSpPr>
          <p:spPr bwMode="auto">
            <a:xfrm>
              <a:off x="1665" y="2418"/>
              <a:ext cx="0" cy="3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17479" name="Group 26"/>
            <p:cNvGrpSpPr>
              <a:grpSpLocks/>
            </p:cNvGrpSpPr>
            <p:nvPr/>
          </p:nvGrpSpPr>
          <p:grpSpPr bwMode="auto">
            <a:xfrm>
              <a:off x="2580" y="2761"/>
              <a:ext cx="158" cy="140"/>
              <a:chOff x="4680" y="4140"/>
              <a:chExt cx="540" cy="540"/>
            </a:xfrm>
          </p:grpSpPr>
          <p:sp>
            <p:nvSpPr>
              <p:cNvPr id="17515" name="Oval 27"/>
              <p:cNvSpPr>
                <a:spLocks noChangeArrowheads="1"/>
              </p:cNvSpPr>
              <p:nvPr/>
            </p:nvSpPr>
            <p:spPr bwMode="auto">
              <a:xfrm>
                <a:off x="4680" y="4140"/>
                <a:ext cx="540" cy="5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7516" name="Line 28"/>
              <p:cNvSpPr>
                <a:spLocks noChangeShapeType="1"/>
              </p:cNvSpPr>
              <p:nvPr/>
            </p:nvSpPr>
            <p:spPr bwMode="auto">
              <a:xfrm flipH="1"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7517" name="Line 29"/>
              <p:cNvSpPr>
                <a:spLocks noChangeShapeType="1"/>
              </p:cNvSpPr>
              <p:nvPr/>
            </p:nvSpPr>
            <p:spPr bwMode="auto">
              <a:xfrm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17480" name="Line 30"/>
            <p:cNvSpPr>
              <a:spLocks noChangeShapeType="1"/>
            </p:cNvSpPr>
            <p:nvPr/>
          </p:nvSpPr>
          <p:spPr bwMode="auto">
            <a:xfrm>
              <a:off x="2460" y="2834"/>
              <a:ext cx="1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17481" name="Group 31"/>
            <p:cNvGrpSpPr>
              <a:grpSpLocks/>
            </p:cNvGrpSpPr>
            <p:nvPr/>
          </p:nvGrpSpPr>
          <p:grpSpPr bwMode="auto">
            <a:xfrm>
              <a:off x="3561" y="2761"/>
              <a:ext cx="159" cy="140"/>
              <a:chOff x="4680" y="4140"/>
              <a:chExt cx="540" cy="540"/>
            </a:xfrm>
          </p:grpSpPr>
          <p:sp>
            <p:nvSpPr>
              <p:cNvPr id="17512" name="Oval 32"/>
              <p:cNvSpPr>
                <a:spLocks noChangeArrowheads="1"/>
              </p:cNvSpPr>
              <p:nvPr/>
            </p:nvSpPr>
            <p:spPr bwMode="auto">
              <a:xfrm>
                <a:off x="4680" y="4140"/>
                <a:ext cx="540" cy="5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7513" name="Line 33"/>
              <p:cNvSpPr>
                <a:spLocks noChangeShapeType="1"/>
              </p:cNvSpPr>
              <p:nvPr/>
            </p:nvSpPr>
            <p:spPr bwMode="auto">
              <a:xfrm flipH="1"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7514" name="Line 34"/>
              <p:cNvSpPr>
                <a:spLocks noChangeShapeType="1"/>
              </p:cNvSpPr>
              <p:nvPr/>
            </p:nvSpPr>
            <p:spPr bwMode="auto">
              <a:xfrm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17482" name="Line 35"/>
            <p:cNvSpPr>
              <a:spLocks noChangeShapeType="1"/>
            </p:cNvSpPr>
            <p:nvPr/>
          </p:nvSpPr>
          <p:spPr bwMode="auto">
            <a:xfrm>
              <a:off x="3442" y="2834"/>
              <a:ext cx="1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83" name="Text Box 36"/>
            <p:cNvSpPr txBox="1">
              <a:spLocks noChangeArrowheads="1"/>
            </p:cNvSpPr>
            <p:nvPr/>
          </p:nvSpPr>
          <p:spPr bwMode="auto">
            <a:xfrm>
              <a:off x="2879" y="2681"/>
              <a:ext cx="388" cy="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dirty="0">
                  <a:solidFill>
                    <a:srgbClr val="000000"/>
                  </a:solidFill>
                  <a:latin typeface="Arial" pitchFamily="34" charset="0"/>
                </a:rPr>
                <a:t>…..</a:t>
              </a:r>
              <a:endParaRPr lang="en-US" altLang="en-US" sz="24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graphicFrame>
          <p:nvGraphicFramePr>
            <p:cNvPr id="17484" name="Object 37"/>
            <p:cNvGraphicFramePr>
              <a:graphicFrameLocks noChangeAspect="1"/>
            </p:cNvGraphicFramePr>
            <p:nvPr/>
          </p:nvGraphicFramePr>
          <p:xfrm>
            <a:off x="1259" y="2280"/>
            <a:ext cx="244" cy="121"/>
          </p:xfrm>
          <a:graphic>
            <a:graphicData uri="http://schemas.openxmlformats.org/presentationml/2006/ole">
              <p:oleObj spid="_x0000_s330149" name="Equation" r:id="rId5" imgW="368140" imgH="215806" progId="">
                <p:embed/>
              </p:oleObj>
            </a:graphicData>
          </a:graphic>
        </p:graphicFrame>
        <p:graphicFrame>
          <p:nvGraphicFramePr>
            <p:cNvPr id="17485" name="Object 38"/>
            <p:cNvGraphicFramePr>
              <a:graphicFrameLocks noChangeAspect="1"/>
            </p:cNvGraphicFramePr>
            <p:nvPr/>
          </p:nvGraphicFramePr>
          <p:xfrm>
            <a:off x="1829" y="2280"/>
            <a:ext cx="253" cy="121"/>
          </p:xfrm>
          <a:graphic>
            <a:graphicData uri="http://schemas.openxmlformats.org/presentationml/2006/ole">
              <p:oleObj spid="_x0000_s330150" name="Equation" r:id="rId6" imgW="380835" imgH="215806" progId="">
                <p:embed/>
              </p:oleObj>
            </a:graphicData>
          </a:graphic>
        </p:graphicFrame>
        <p:graphicFrame>
          <p:nvGraphicFramePr>
            <p:cNvPr id="17486" name="Object 39"/>
            <p:cNvGraphicFramePr>
              <a:graphicFrameLocks noChangeAspect="1"/>
            </p:cNvGraphicFramePr>
            <p:nvPr/>
          </p:nvGraphicFramePr>
          <p:xfrm>
            <a:off x="2363" y="2286"/>
            <a:ext cx="217" cy="129"/>
          </p:xfrm>
          <a:graphic>
            <a:graphicData uri="http://schemas.openxmlformats.org/presentationml/2006/ole">
              <p:oleObj spid="_x0000_s330151" name="Equation" r:id="rId7" imgW="381000" imgH="228600" progId="">
                <p:embed/>
              </p:oleObj>
            </a:graphicData>
          </a:graphic>
        </p:graphicFrame>
        <p:graphicFrame>
          <p:nvGraphicFramePr>
            <p:cNvPr id="17487" name="Object 40"/>
            <p:cNvGraphicFramePr>
              <a:graphicFrameLocks noChangeAspect="1"/>
            </p:cNvGraphicFramePr>
            <p:nvPr/>
          </p:nvGraphicFramePr>
          <p:xfrm>
            <a:off x="3267" y="2277"/>
            <a:ext cx="236" cy="122"/>
          </p:xfrm>
          <a:graphic>
            <a:graphicData uri="http://schemas.openxmlformats.org/presentationml/2006/ole">
              <p:oleObj spid="_x0000_s330152" name="Equation" r:id="rId8" imgW="368140" imgH="215806" progId="">
                <p:embed/>
              </p:oleObj>
            </a:graphicData>
          </a:graphic>
        </p:graphicFrame>
        <p:grpSp>
          <p:nvGrpSpPr>
            <p:cNvPr id="17488" name="Group 41"/>
            <p:cNvGrpSpPr>
              <a:grpSpLocks/>
            </p:cNvGrpSpPr>
            <p:nvPr/>
          </p:nvGrpSpPr>
          <p:grpSpPr bwMode="auto">
            <a:xfrm>
              <a:off x="2484" y="3027"/>
              <a:ext cx="318" cy="303"/>
              <a:chOff x="7020" y="5040"/>
              <a:chExt cx="1080" cy="1170"/>
            </a:xfrm>
          </p:grpSpPr>
          <p:sp>
            <p:nvSpPr>
              <p:cNvPr id="17510" name="Oval 42"/>
              <p:cNvSpPr>
                <a:spLocks noChangeArrowheads="1"/>
              </p:cNvSpPr>
              <p:nvPr/>
            </p:nvSpPr>
            <p:spPr bwMode="auto">
              <a:xfrm>
                <a:off x="7065" y="5040"/>
                <a:ext cx="1035" cy="117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7511" name="Text Box 43"/>
              <p:cNvSpPr txBox="1">
                <a:spLocks noChangeArrowheads="1"/>
              </p:cNvSpPr>
              <p:nvPr/>
            </p:nvSpPr>
            <p:spPr bwMode="auto">
              <a:xfrm>
                <a:off x="7020" y="5250"/>
                <a:ext cx="108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l-GR" altLang="en-US" sz="2600" noProof="1">
                    <a:solidFill>
                      <a:srgbClr val="000000"/>
                    </a:solidFill>
                    <a:latin typeface="Times New Roman" pitchFamily="18" charset="0"/>
                  </a:rPr>
                  <a:t>Σ</a:t>
                </a:r>
                <a:endParaRPr lang="en-US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17489" name="Line 44"/>
            <p:cNvSpPr>
              <a:spLocks noChangeShapeType="1"/>
            </p:cNvSpPr>
            <p:nvPr/>
          </p:nvSpPr>
          <p:spPr bwMode="auto">
            <a:xfrm flipH="1">
              <a:off x="2643" y="2896"/>
              <a:ext cx="0" cy="1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90" name="Line 45"/>
            <p:cNvSpPr>
              <a:spLocks noChangeShapeType="1"/>
            </p:cNvSpPr>
            <p:nvPr/>
          </p:nvSpPr>
          <p:spPr bwMode="auto">
            <a:xfrm>
              <a:off x="2645" y="3324"/>
              <a:ext cx="0" cy="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91" name="Line 46"/>
            <p:cNvSpPr>
              <a:spLocks noChangeShapeType="1"/>
            </p:cNvSpPr>
            <p:nvPr/>
          </p:nvSpPr>
          <p:spPr bwMode="auto">
            <a:xfrm>
              <a:off x="2645" y="3417"/>
              <a:ext cx="37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92" name="Line 47"/>
            <p:cNvSpPr>
              <a:spLocks noChangeShapeType="1"/>
            </p:cNvSpPr>
            <p:nvPr/>
          </p:nvSpPr>
          <p:spPr bwMode="auto">
            <a:xfrm>
              <a:off x="2148" y="2902"/>
              <a:ext cx="0" cy="1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93" name="Line 48"/>
            <p:cNvSpPr>
              <a:spLocks noChangeShapeType="1"/>
            </p:cNvSpPr>
            <p:nvPr/>
          </p:nvSpPr>
          <p:spPr bwMode="auto">
            <a:xfrm>
              <a:off x="2154" y="3020"/>
              <a:ext cx="335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94" name="Line 49"/>
            <p:cNvSpPr>
              <a:spLocks noChangeShapeType="1"/>
            </p:cNvSpPr>
            <p:nvPr/>
          </p:nvSpPr>
          <p:spPr bwMode="auto">
            <a:xfrm>
              <a:off x="1654" y="2907"/>
              <a:ext cx="0" cy="1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95" name="Line 50"/>
            <p:cNvSpPr>
              <a:spLocks noChangeShapeType="1"/>
            </p:cNvSpPr>
            <p:nvPr/>
          </p:nvSpPr>
          <p:spPr bwMode="auto">
            <a:xfrm>
              <a:off x="1647" y="3090"/>
              <a:ext cx="835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96" name="Line 51"/>
            <p:cNvSpPr>
              <a:spLocks noChangeShapeType="1"/>
            </p:cNvSpPr>
            <p:nvPr/>
          </p:nvSpPr>
          <p:spPr bwMode="auto">
            <a:xfrm>
              <a:off x="3630" y="2902"/>
              <a:ext cx="0" cy="1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97" name="Line 52"/>
            <p:cNvSpPr>
              <a:spLocks noChangeAspect="1" noChangeShapeType="1"/>
            </p:cNvSpPr>
            <p:nvPr/>
          </p:nvSpPr>
          <p:spPr bwMode="auto">
            <a:xfrm flipH="1">
              <a:off x="2802" y="3020"/>
              <a:ext cx="834" cy="1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17498" name="Object 53"/>
            <p:cNvGraphicFramePr>
              <a:graphicFrameLocks noChangeAspect="1"/>
            </p:cNvGraphicFramePr>
            <p:nvPr/>
          </p:nvGraphicFramePr>
          <p:xfrm>
            <a:off x="3084" y="3330"/>
            <a:ext cx="358" cy="115"/>
          </p:xfrm>
          <a:graphic>
            <a:graphicData uri="http://schemas.openxmlformats.org/presentationml/2006/ole">
              <p:oleObj spid="_x0000_s330153" name="Equation" r:id="rId9" imgW="558558" imgH="203112" progId="">
                <p:embed/>
              </p:oleObj>
            </a:graphicData>
          </a:graphic>
        </p:graphicFrame>
        <p:sp>
          <p:nvSpPr>
            <p:cNvPr id="17499" name="Line 54"/>
            <p:cNvSpPr>
              <a:spLocks noChangeShapeType="1"/>
            </p:cNvSpPr>
            <p:nvPr/>
          </p:nvSpPr>
          <p:spPr bwMode="auto">
            <a:xfrm>
              <a:off x="3660" y="2415"/>
              <a:ext cx="0" cy="3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500" name="Line 55"/>
            <p:cNvSpPr>
              <a:spLocks noChangeShapeType="1"/>
            </p:cNvSpPr>
            <p:nvPr/>
          </p:nvSpPr>
          <p:spPr bwMode="auto">
            <a:xfrm>
              <a:off x="2671" y="2415"/>
              <a:ext cx="0" cy="3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501" name="Line 56"/>
            <p:cNvSpPr>
              <a:spLocks noChangeShapeType="1"/>
            </p:cNvSpPr>
            <p:nvPr/>
          </p:nvSpPr>
          <p:spPr bwMode="auto">
            <a:xfrm>
              <a:off x="2177" y="2415"/>
              <a:ext cx="0" cy="3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502" name="AutoShape 57"/>
            <p:cNvSpPr>
              <a:spLocks noChangeArrowheads="1"/>
            </p:cNvSpPr>
            <p:nvPr/>
          </p:nvSpPr>
          <p:spPr bwMode="auto">
            <a:xfrm flipV="1">
              <a:off x="3604" y="2310"/>
              <a:ext cx="111" cy="10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AU" altLang="en-US" sz="2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503" name="AutoShape 58"/>
            <p:cNvSpPr>
              <a:spLocks noChangeArrowheads="1"/>
            </p:cNvSpPr>
            <p:nvPr/>
          </p:nvSpPr>
          <p:spPr bwMode="auto">
            <a:xfrm flipV="1">
              <a:off x="2601" y="2313"/>
              <a:ext cx="111" cy="10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AU" altLang="en-US" sz="2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504" name="AutoShape 59"/>
            <p:cNvSpPr>
              <a:spLocks noChangeArrowheads="1"/>
            </p:cNvSpPr>
            <p:nvPr/>
          </p:nvSpPr>
          <p:spPr bwMode="auto">
            <a:xfrm flipV="1">
              <a:off x="2121" y="2310"/>
              <a:ext cx="111" cy="10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AU" altLang="en-US" sz="2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505" name="AutoShape 60"/>
            <p:cNvSpPr>
              <a:spLocks noChangeArrowheads="1"/>
            </p:cNvSpPr>
            <p:nvPr/>
          </p:nvSpPr>
          <p:spPr bwMode="auto">
            <a:xfrm flipV="1">
              <a:off x="1610" y="2310"/>
              <a:ext cx="110" cy="10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AU" altLang="en-US" sz="2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graphicFrame>
          <p:nvGraphicFramePr>
            <p:cNvPr id="17506" name="Object 6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2723962202"/>
                </p:ext>
              </p:extLst>
            </p:nvPr>
          </p:nvGraphicFramePr>
          <p:xfrm>
            <a:off x="1817" y="2762"/>
            <a:ext cx="79" cy="103"/>
          </p:xfrm>
          <a:graphic>
            <a:graphicData uri="http://schemas.openxmlformats.org/presentationml/2006/ole">
              <p:oleObj spid="_x0000_s330154" name="Equation" r:id="rId10" imgW="126720" imgH="190440" progId="">
                <p:embed/>
              </p:oleObj>
            </a:graphicData>
          </a:graphic>
        </p:graphicFrame>
        <p:graphicFrame>
          <p:nvGraphicFramePr>
            <p:cNvPr id="17507" name="Object 62"/>
            <p:cNvGraphicFramePr>
              <a:graphicFrameLocks noChangeAspect="1"/>
            </p:cNvGraphicFramePr>
            <p:nvPr/>
          </p:nvGraphicFramePr>
          <p:xfrm>
            <a:off x="2328" y="2769"/>
            <a:ext cx="126" cy="89"/>
          </p:xfrm>
          <a:graphic>
            <a:graphicData uri="http://schemas.openxmlformats.org/presentationml/2006/ole">
              <p:oleObj spid="_x0000_s330155" name="Equation" r:id="rId11" imgW="203024" imgH="164957" progId="">
                <p:embed/>
              </p:oleObj>
            </a:graphicData>
          </a:graphic>
        </p:graphicFrame>
        <p:graphicFrame>
          <p:nvGraphicFramePr>
            <p:cNvPr id="17508" name="Object 63"/>
            <p:cNvGraphicFramePr>
              <a:graphicFrameLocks noChangeAspect="1"/>
            </p:cNvGraphicFramePr>
            <p:nvPr/>
          </p:nvGraphicFramePr>
          <p:xfrm>
            <a:off x="3115" y="2739"/>
            <a:ext cx="359" cy="137"/>
          </p:xfrm>
          <a:graphic>
            <a:graphicData uri="http://schemas.openxmlformats.org/presentationml/2006/ole">
              <p:oleObj spid="_x0000_s330156" name="Equation" r:id="rId12" imgW="583947" imgH="253890" progId="">
                <p:embed/>
              </p:oleObj>
            </a:graphicData>
          </a:graphic>
        </p:graphicFrame>
        <p:graphicFrame>
          <p:nvGraphicFramePr>
            <p:cNvPr id="17509" name="Object 64"/>
            <p:cNvGraphicFramePr>
              <a:graphicFrameLocks noChangeAspect="1"/>
            </p:cNvGraphicFramePr>
            <p:nvPr/>
          </p:nvGraphicFramePr>
          <p:xfrm>
            <a:off x="508" y="2207"/>
            <a:ext cx="424" cy="192"/>
          </p:xfrm>
          <a:graphic>
            <a:graphicData uri="http://schemas.openxmlformats.org/presentationml/2006/ole">
              <p:oleObj spid="_x0000_s330157" name="Equation" r:id="rId13" imgW="672808" imgH="304668" progId="">
                <p:embed/>
              </p:oleObj>
            </a:graphicData>
          </a:graphic>
        </p:graphicFrame>
      </p:grp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AU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AU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17414" name="Object 119"/>
          <p:cNvGraphicFramePr>
            <a:graphicFrameLocks noChangeAspect="1"/>
          </p:cNvGraphicFramePr>
          <p:nvPr/>
        </p:nvGraphicFramePr>
        <p:xfrm>
          <a:off x="6870700" y="1157288"/>
          <a:ext cx="1711325" cy="2058987"/>
        </p:xfrm>
        <a:graphic>
          <a:graphicData uri="http://schemas.openxmlformats.org/presentationml/2006/ole">
            <p:oleObj spid="_x0000_s330158" name="Equation" r:id="rId14" imgW="1054100" imgH="1270000" progId="">
              <p:embed/>
            </p:oleObj>
          </a:graphicData>
        </a:graphic>
      </p:graphicFrame>
      <p:graphicFrame>
        <p:nvGraphicFramePr>
          <p:cNvPr id="17415" name="Object 1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72498046"/>
              </p:ext>
            </p:extLst>
          </p:nvPr>
        </p:nvGraphicFramePr>
        <p:xfrm>
          <a:off x="6365875" y="3494088"/>
          <a:ext cx="2413000" cy="2676525"/>
        </p:xfrm>
        <a:graphic>
          <a:graphicData uri="http://schemas.openxmlformats.org/presentationml/2006/ole">
            <p:oleObj spid="_x0000_s330159" name="Equation" r:id="rId15" imgW="1485720" imgH="1650960" progId="">
              <p:embed/>
            </p:oleObj>
          </a:graphicData>
        </a:graphic>
      </p:graphicFrame>
      <p:grpSp>
        <p:nvGrpSpPr>
          <p:cNvPr id="17416" name="Group 121"/>
          <p:cNvGrpSpPr>
            <a:grpSpLocks/>
          </p:cNvGrpSpPr>
          <p:nvPr/>
        </p:nvGrpSpPr>
        <p:grpSpPr bwMode="auto">
          <a:xfrm>
            <a:off x="0" y="1001713"/>
            <a:ext cx="5945188" cy="2816225"/>
            <a:chOff x="0" y="631"/>
            <a:chExt cx="3745" cy="1774"/>
          </a:xfrm>
        </p:grpSpPr>
        <p:pic>
          <p:nvPicPr>
            <p:cNvPr id="17418" name="Picture 66" descr="PolarDia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0" y="631"/>
              <a:ext cx="1854" cy="1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9" name="Text Box 67"/>
            <p:cNvSpPr txBox="1">
              <a:spLocks noChangeArrowheads="1"/>
            </p:cNvSpPr>
            <p:nvPr/>
          </p:nvSpPr>
          <p:spPr bwMode="auto">
            <a:xfrm>
              <a:off x="1510" y="1729"/>
              <a:ext cx="300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AU" altLang="en-US" sz="2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grpSp>
          <p:nvGrpSpPr>
            <p:cNvPr id="17420" name="Group 68"/>
            <p:cNvGrpSpPr>
              <a:grpSpLocks/>
            </p:cNvGrpSpPr>
            <p:nvPr/>
          </p:nvGrpSpPr>
          <p:grpSpPr bwMode="auto">
            <a:xfrm>
              <a:off x="2111" y="1721"/>
              <a:ext cx="159" cy="140"/>
              <a:chOff x="4680" y="4140"/>
              <a:chExt cx="540" cy="540"/>
            </a:xfrm>
          </p:grpSpPr>
          <p:sp>
            <p:nvSpPr>
              <p:cNvPr id="17468" name="Oval 69"/>
              <p:cNvSpPr>
                <a:spLocks noChangeArrowheads="1"/>
              </p:cNvSpPr>
              <p:nvPr/>
            </p:nvSpPr>
            <p:spPr bwMode="auto">
              <a:xfrm>
                <a:off x="4680" y="4140"/>
                <a:ext cx="540" cy="5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7469" name="Line 70"/>
              <p:cNvSpPr>
                <a:spLocks noChangeShapeType="1"/>
              </p:cNvSpPr>
              <p:nvPr/>
            </p:nvSpPr>
            <p:spPr bwMode="auto">
              <a:xfrm flipH="1"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7470" name="Line 71"/>
              <p:cNvSpPr>
                <a:spLocks noChangeShapeType="1"/>
              </p:cNvSpPr>
              <p:nvPr/>
            </p:nvSpPr>
            <p:spPr bwMode="auto">
              <a:xfrm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17421" name="Line 72"/>
            <p:cNvSpPr>
              <a:spLocks noChangeShapeType="1"/>
            </p:cNvSpPr>
            <p:nvPr/>
          </p:nvSpPr>
          <p:spPr bwMode="auto">
            <a:xfrm>
              <a:off x="1992" y="1794"/>
              <a:ext cx="1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17422" name="Group 73"/>
            <p:cNvGrpSpPr>
              <a:grpSpLocks/>
            </p:cNvGrpSpPr>
            <p:nvPr/>
          </p:nvGrpSpPr>
          <p:grpSpPr bwMode="auto">
            <a:xfrm>
              <a:off x="1618" y="1721"/>
              <a:ext cx="158" cy="140"/>
              <a:chOff x="4680" y="4140"/>
              <a:chExt cx="540" cy="540"/>
            </a:xfrm>
          </p:grpSpPr>
          <p:sp>
            <p:nvSpPr>
              <p:cNvPr id="17465" name="Oval 74"/>
              <p:cNvSpPr>
                <a:spLocks noChangeArrowheads="1"/>
              </p:cNvSpPr>
              <p:nvPr/>
            </p:nvSpPr>
            <p:spPr bwMode="auto">
              <a:xfrm>
                <a:off x="4680" y="4140"/>
                <a:ext cx="540" cy="5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7466" name="Line 75"/>
              <p:cNvSpPr>
                <a:spLocks noChangeShapeType="1"/>
              </p:cNvSpPr>
              <p:nvPr/>
            </p:nvSpPr>
            <p:spPr bwMode="auto">
              <a:xfrm flipH="1"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7467" name="Line 76"/>
              <p:cNvSpPr>
                <a:spLocks noChangeShapeType="1"/>
              </p:cNvSpPr>
              <p:nvPr/>
            </p:nvSpPr>
            <p:spPr bwMode="auto">
              <a:xfrm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17423" name="Line 77"/>
            <p:cNvSpPr>
              <a:spLocks noChangeShapeType="1"/>
            </p:cNvSpPr>
            <p:nvPr/>
          </p:nvSpPr>
          <p:spPr bwMode="auto">
            <a:xfrm>
              <a:off x="1498" y="1794"/>
              <a:ext cx="1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17424" name="Object 78"/>
            <p:cNvGraphicFramePr>
              <a:graphicFrameLocks noChangeAspect="1"/>
            </p:cNvGraphicFramePr>
            <p:nvPr/>
          </p:nvGraphicFramePr>
          <p:xfrm>
            <a:off x="1318" y="1708"/>
            <a:ext cx="55" cy="89"/>
          </p:xfrm>
          <a:graphic>
            <a:graphicData uri="http://schemas.openxmlformats.org/presentationml/2006/ole">
              <p:oleObj spid="_x0000_s330160" name="Equation" r:id="rId17" imgW="88707" imgH="164742" progId="">
                <p:embed/>
              </p:oleObj>
            </a:graphicData>
          </a:graphic>
        </p:graphicFrame>
        <p:sp>
          <p:nvSpPr>
            <p:cNvPr id="17425" name="Line 79"/>
            <p:cNvSpPr>
              <a:spLocks noChangeShapeType="1"/>
            </p:cNvSpPr>
            <p:nvPr/>
          </p:nvSpPr>
          <p:spPr bwMode="auto">
            <a:xfrm>
              <a:off x="1690" y="1378"/>
              <a:ext cx="0" cy="3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17426" name="Group 80"/>
            <p:cNvGrpSpPr>
              <a:grpSpLocks/>
            </p:cNvGrpSpPr>
            <p:nvPr/>
          </p:nvGrpSpPr>
          <p:grpSpPr bwMode="auto">
            <a:xfrm>
              <a:off x="2605" y="1721"/>
              <a:ext cx="158" cy="140"/>
              <a:chOff x="4680" y="4140"/>
              <a:chExt cx="540" cy="540"/>
            </a:xfrm>
          </p:grpSpPr>
          <p:sp>
            <p:nvSpPr>
              <p:cNvPr id="17462" name="Oval 81"/>
              <p:cNvSpPr>
                <a:spLocks noChangeArrowheads="1"/>
              </p:cNvSpPr>
              <p:nvPr/>
            </p:nvSpPr>
            <p:spPr bwMode="auto">
              <a:xfrm>
                <a:off x="4680" y="4140"/>
                <a:ext cx="540" cy="5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7463" name="Line 82"/>
              <p:cNvSpPr>
                <a:spLocks noChangeShapeType="1"/>
              </p:cNvSpPr>
              <p:nvPr/>
            </p:nvSpPr>
            <p:spPr bwMode="auto">
              <a:xfrm flipH="1"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7464" name="Line 83"/>
              <p:cNvSpPr>
                <a:spLocks noChangeShapeType="1"/>
              </p:cNvSpPr>
              <p:nvPr/>
            </p:nvSpPr>
            <p:spPr bwMode="auto">
              <a:xfrm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17427" name="Line 84"/>
            <p:cNvSpPr>
              <a:spLocks noChangeShapeType="1"/>
            </p:cNvSpPr>
            <p:nvPr/>
          </p:nvSpPr>
          <p:spPr bwMode="auto">
            <a:xfrm>
              <a:off x="2485" y="1794"/>
              <a:ext cx="1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17428" name="Group 85"/>
            <p:cNvGrpSpPr>
              <a:grpSpLocks/>
            </p:cNvGrpSpPr>
            <p:nvPr/>
          </p:nvGrpSpPr>
          <p:grpSpPr bwMode="auto">
            <a:xfrm>
              <a:off x="3586" y="1721"/>
              <a:ext cx="159" cy="140"/>
              <a:chOff x="4680" y="4140"/>
              <a:chExt cx="540" cy="540"/>
            </a:xfrm>
          </p:grpSpPr>
          <p:sp>
            <p:nvSpPr>
              <p:cNvPr id="17459" name="Oval 86"/>
              <p:cNvSpPr>
                <a:spLocks noChangeArrowheads="1"/>
              </p:cNvSpPr>
              <p:nvPr/>
            </p:nvSpPr>
            <p:spPr bwMode="auto">
              <a:xfrm>
                <a:off x="4680" y="4140"/>
                <a:ext cx="540" cy="5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7460" name="Line 87"/>
              <p:cNvSpPr>
                <a:spLocks noChangeShapeType="1"/>
              </p:cNvSpPr>
              <p:nvPr/>
            </p:nvSpPr>
            <p:spPr bwMode="auto">
              <a:xfrm flipH="1"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7461" name="Line 88"/>
              <p:cNvSpPr>
                <a:spLocks noChangeShapeType="1"/>
              </p:cNvSpPr>
              <p:nvPr/>
            </p:nvSpPr>
            <p:spPr bwMode="auto">
              <a:xfrm>
                <a:off x="4860" y="432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17429" name="Line 89"/>
            <p:cNvSpPr>
              <a:spLocks noChangeShapeType="1"/>
            </p:cNvSpPr>
            <p:nvPr/>
          </p:nvSpPr>
          <p:spPr bwMode="auto">
            <a:xfrm>
              <a:off x="3467" y="1794"/>
              <a:ext cx="1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30" name="Text Box 90"/>
            <p:cNvSpPr txBox="1">
              <a:spLocks noChangeArrowheads="1"/>
            </p:cNvSpPr>
            <p:nvPr/>
          </p:nvSpPr>
          <p:spPr bwMode="auto">
            <a:xfrm>
              <a:off x="2904" y="1641"/>
              <a:ext cx="388" cy="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Arial" pitchFamily="34" charset="0"/>
                </a:rPr>
                <a:t>…..</a:t>
              </a:r>
              <a:endParaRPr lang="en-US" altLang="en-US" sz="2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graphicFrame>
          <p:nvGraphicFramePr>
            <p:cNvPr id="17431" name="Object 91"/>
            <p:cNvGraphicFramePr>
              <a:graphicFrameLocks noChangeAspect="1"/>
            </p:cNvGraphicFramePr>
            <p:nvPr/>
          </p:nvGraphicFramePr>
          <p:xfrm>
            <a:off x="1284" y="1240"/>
            <a:ext cx="244" cy="121"/>
          </p:xfrm>
          <a:graphic>
            <a:graphicData uri="http://schemas.openxmlformats.org/presentationml/2006/ole">
              <p:oleObj spid="_x0000_s330161" name="Equation" r:id="rId18" imgW="368140" imgH="215806" progId="">
                <p:embed/>
              </p:oleObj>
            </a:graphicData>
          </a:graphic>
        </p:graphicFrame>
        <p:graphicFrame>
          <p:nvGraphicFramePr>
            <p:cNvPr id="17432" name="Object 92"/>
            <p:cNvGraphicFramePr>
              <a:graphicFrameLocks noChangeAspect="1"/>
            </p:cNvGraphicFramePr>
            <p:nvPr/>
          </p:nvGraphicFramePr>
          <p:xfrm>
            <a:off x="1854" y="1240"/>
            <a:ext cx="253" cy="121"/>
          </p:xfrm>
          <a:graphic>
            <a:graphicData uri="http://schemas.openxmlformats.org/presentationml/2006/ole">
              <p:oleObj spid="_x0000_s330162" name="Equation" r:id="rId19" imgW="380835" imgH="215806" progId="">
                <p:embed/>
              </p:oleObj>
            </a:graphicData>
          </a:graphic>
        </p:graphicFrame>
        <p:graphicFrame>
          <p:nvGraphicFramePr>
            <p:cNvPr id="17433" name="Object 93"/>
            <p:cNvGraphicFramePr>
              <a:graphicFrameLocks noChangeAspect="1"/>
            </p:cNvGraphicFramePr>
            <p:nvPr/>
          </p:nvGraphicFramePr>
          <p:xfrm>
            <a:off x="2388" y="1246"/>
            <a:ext cx="217" cy="129"/>
          </p:xfrm>
          <a:graphic>
            <a:graphicData uri="http://schemas.openxmlformats.org/presentationml/2006/ole">
              <p:oleObj spid="_x0000_s330163" name="Equation" r:id="rId20" imgW="381000" imgH="228600" progId="">
                <p:embed/>
              </p:oleObj>
            </a:graphicData>
          </a:graphic>
        </p:graphicFrame>
        <p:graphicFrame>
          <p:nvGraphicFramePr>
            <p:cNvPr id="17434" name="Object 94"/>
            <p:cNvGraphicFramePr>
              <a:graphicFrameLocks noChangeAspect="1"/>
            </p:cNvGraphicFramePr>
            <p:nvPr/>
          </p:nvGraphicFramePr>
          <p:xfrm>
            <a:off x="3292" y="1237"/>
            <a:ext cx="236" cy="122"/>
          </p:xfrm>
          <a:graphic>
            <a:graphicData uri="http://schemas.openxmlformats.org/presentationml/2006/ole">
              <p:oleObj spid="_x0000_s330164" name="Equation" r:id="rId21" imgW="368140" imgH="215806" progId="">
                <p:embed/>
              </p:oleObj>
            </a:graphicData>
          </a:graphic>
        </p:graphicFrame>
        <p:grpSp>
          <p:nvGrpSpPr>
            <p:cNvPr id="17435" name="Group 95"/>
            <p:cNvGrpSpPr>
              <a:grpSpLocks/>
            </p:cNvGrpSpPr>
            <p:nvPr/>
          </p:nvGrpSpPr>
          <p:grpSpPr bwMode="auto">
            <a:xfrm>
              <a:off x="2509" y="1987"/>
              <a:ext cx="318" cy="303"/>
              <a:chOff x="7020" y="5040"/>
              <a:chExt cx="1080" cy="1170"/>
            </a:xfrm>
          </p:grpSpPr>
          <p:sp>
            <p:nvSpPr>
              <p:cNvPr id="17457" name="Oval 96"/>
              <p:cNvSpPr>
                <a:spLocks noChangeArrowheads="1"/>
              </p:cNvSpPr>
              <p:nvPr/>
            </p:nvSpPr>
            <p:spPr bwMode="auto">
              <a:xfrm>
                <a:off x="7065" y="5040"/>
                <a:ext cx="1035" cy="117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AU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7458" name="Text Box 97"/>
              <p:cNvSpPr txBox="1">
                <a:spLocks noChangeArrowheads="1"/>
              </p:cNvSpPr>
              <p:nvPr/>
            </p:nvSpPr>
            <p:spPr bwMode="auto">
              <a:xfrm>
                <a:off x="7020" y="5250"/>
                <a:ext cx="108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lnSpc>
                    <a:spcPct val="9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 sz="2800">
                    <a:solidFill>
                      <a:schemeClr val="bg2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lnSpc>
                    <a:spcPct val="95000"/>
                  </a:lnSpc>
                  <a:spcBef>
                    <a:spcPct val="50000"/>
                  </a:spcBef>
                  <a:buChar char="–"/>
                  <a:defRPr sz="2400">
                    <a:solidFill>
                      <a:schemeClr val="bg2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5000"/>
                  <a:buFont typeface="Monotype Sorts" charset="0"/>
                  <a:buChar char="w"/>
                  <a:defRPr>
                    <a:solidFill>
                      <a:schemeClr val="bg2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lnSpc>
                    <a:spcPct val="95000"/>
                  </a:lnSpc>
                  <a:spcBef>
                    <a:spcPct val="50000"/>
                  </a:spcBef>
                  <a:buSzPct val="60000"/>
                  <a:buFont typeface="Monotype Sorts" charset="0"/>
                  <a:buChar char="n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lnSpc>
                    <a:spcPct val="95000"/>
                  </a:lnSpc>
                  <a:spcBef>
                    <a:spcPct val="50000"/>
                  </a:spcBef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2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l-GR" altLang="en-US" sz="2600" noProof="1">
                    <a:solidFill>
                      <a:srgbClr val="000000"/>
                    </a:solidFill>
                    <a:latin typeface="Times New Roman" pitchFamily="18" charset="0"/>
                  </a:rPr>
                  <a:t>Σ</a:t>
                </a:r>
                <a:endParaRPr lang="en-US" altLang="en-US" sz="240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17436" name="Line 98"/>
            <p:cNvSpPr>
              <a:spLocks noChangeShapeType="1"/>
            </p:cNvSpPr>
            <p:nvPr/>
          </p:nvSpPr>
          <p:spPr bwMode="auto">
            <a:xfrm flipH="1">
              <a:off x="2668" y="1856"/>
              <a:ext cx="0" cy="1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37" name="Line 99"/>
            <p:cNvSpPr>
              <a:spLocks noChangeShapeType="1"/>
            </p:cNvSpPr>
            <p:nvPr/>
          </p:nvSpPr>
          <p:spPr bwMode="auto">
            <a:xfrm>
              <a:off x="2670" y="2284"/>
              <a:ext cx="0" cy="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38" name="Line 100"/>
            <p:cNvSpPr>
              <a:spLocks noChangeShapeType="1"/>
            </p:cNvSpPr>
            <p:nvPr/>
          </p:nvSpPr>
          <p:spPr bwMode="auto">
            <a:xfrm>
              <a:off x="2670" y="2377"/>
              <a:ext cx="37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39" name="Line 101"/>
            <p:cNvSpPr>
              <a:spLocks noChangeShapeType="1"/>
            </p:cNvSpPr>
            <p:nvPr/>
          </p:nvSpPr>
          <p:spPr bwMode="auto">
            <a:xfrm>
              <a:off x="2173" y="1862"/>
              <a:ext cx="0" cy="1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40" name="Line 102"/>
            <p:cNvSpPr>
              <a:spLocks noChangeShapeType="1"/>
            </p:cNvSpPr>
            <p:nvPr/>
          </p:nvSpPr>
          <p:spPr bwMode="auto">
            <a:xfrm>
              <a:off x="2179" y="1980"/>
              <a:ext cx="335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41" name="Line 103"/>
            <p:cNvSpPr>
              <a:spLocks noChangeShapeType="1"/>
            </p:cNvSpPr>
            <p:nvPr/>
          </p:nvSpPr>
          <p:spPr bwMode="auto">
            <a:xfrm>
              <a:off x="1679" y="1867"/>
              <a:ext cx="0" cy="1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42" name="Line 105"/>
            <p:cNvSpPr>
              <a:spLocks noChangeShapeType="1"/>
            </p:cNvSpPr>
            <p:nvPr/>
          </p:nvSpPr>
          <p:spPr bwMode="auto">
            <a:xfrm>
              <a:off x="3655" y="1862"/>
              <a:ext cx="0" cy="1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43" name="Line 106"/>
            <p:cNvSpPr>
              <a:spLocks noChangeAspect="1" noChangeShapeType="1"/>
            </p:cNvSpPr>
            <p:nvPr/>
          </p:nvSpPr>
          <p:spPr bwMode="auto">
            <a:xfrm flipH="1">
              <a:off x="2827" y="1980"/>
              <a:ext cx="834" cy="1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17444" name="Object 107"/>
            <p:cNvGraphicFramePr>
              <a:graphicFrameLocks noChangeAspect="1"/>
            </p:cNvGraphicFramePr>
            <p:nvPr/>
          </p:nvGraphicFramePr>
          <p:xfrm>
            <a:off x="3109" y="2290"/>
            <a:ext cx="358" cy="115"/>
          </p:xfrm>
          <a:graphic>
            <a:graphicData uri="http://schemas.openxmlformats.org/presentationml/2006/ole">
              <p:oleObj spid="_x0000_s330165" name="Equation" r:id="rId22" imgW="558558" imgH="203112" progId="">
                <p:embed/>
              </p:oleObj>
            </a:graphicData>
          </a:graphic>
        </p:graphicFrame>
        <p:sp>
          <p:nvSpPr>
            <p:cNvPr id="17445" name="Line 108"/>
            <p:cNvSpPr>
              <a:spLocks noChangeShapeType="1"/>
            </p:cNvSpPr>
            <p:nvPr/>
          </p:nvSpPr>
          <p:spPr bwMode="auto">
            <a:xfrm>
              <a:off x="3685" y="1375"/>
              <a:ext cx="0" cy="3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46" name="Line 109"/>
            <p:cNvSpPr>
              <a:spLocks noChangeShapeType="1"/>
            </p:cNvSpPr>
            <p:nvPr/>
          </p:nvSpPr>
          <p:spPr bwMode="auto">
            <a:xfrm>
              <a:off x="2696" y="1375"/>
              <a:ext cx="0" cy="3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47" name="Line 110"/>
            <p:cNvSpPr>
              <a:spLocks noChangeShapeType="1"/>
            </p:cNvSpPr>
            <p:nvPr/>
          </p:nvSpPr>
          <p:spPr bwMode="auto">
            <a:xfrm>
              <a:off x="2202" y="1375"/>
              <a:ext cx="0" cy="3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7448" name="AutoShape 111"/>
            <p:cNvSpPr>
              <a:spLocks noChangeArrowheads="1"/>
            </p:cNvSpPr>
            <p:nvPr/>
          </p:nvSpPr>
          <p:spPr bwMode="auto">
            <a:xfrm flipV="1">
              <a:off x="3629" y="1270"/>
              <a:ext cx="111" cy="10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AU" altLang="en-US" sz="2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449" name="AutoShape 112"/>
            <p:cNvSpPr>
              <a:spLocks noChangeArrowheads="1"/>
            </p:cNvSpPr>
            <p:nvPr/>
          </p:nvSpPr>
          <p:spPr bwMode="auto">
            <a:xfrm flipV="1">
              <a:off x="2626" y="1273"/>
              <a:ext cx="111" cy="10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AU" altLang="en-US" sz="2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450" name="AutoShape 113"/>
            <p:cNvSpPr>
              <a:spLocks noChangeArrowheads="1"/>
            </p:cNvSpPr>
            <p:nvPr/>
          </p:nvSpPr>
          <p:spPr bwMode="auto">
            <a:xfrm flipV="1">
              <a:off x="2146" y="1270"/>
              <a:ext cx="111" cy="10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AU" altLang="en-US" sz="2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451" name="AutoShape 114"/>
            <p:cNvSpPr>
              <a:spLocks noChangeArrowheads="1"/>
            </p:cNvSpPr>
            <p:nvPr/>
          </p:nvSpPr>
          <p:spPr bwMode="auto">
            <a:xfrm flipV="1">
              <a:off x="1635" y="1270"/>
              <a:ext cx="110" cy="10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lnSpc>
                  <a:spcPct val="95000"/>
                </a:lnSpc>
                <a:spcBef>
                  <a:spcPct val="50000"/>
                </a:spcBef>
                <a:buFont typeface="Wingdings" pitchFamily="2" charset="2"/>
                <a:buChar char="§"/>
                <a:defRPr sz="2800">
                  <a:solidFill>
                    <a:schemeClr val="bg2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5000"/>
                </a:lnSpc>
                <a:spcBef>
                  <a:spcPct val="50000"/>
                </a:spcBef>
                <a:buChar char="–"/>
                <a:defRPr sz="2400">
                  <a:solidFill>
                    <a:schemeClr val="bg2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5000"/>
                </a:lnSpc>
                <a:spcBef>
                  <a:spcPct val="50000"/>
                </a:spcBef>
                <a:buSzPct val="65000"/>
                <a:buFont typeface="Monotype Sorts" charset="0"/>
                <a:buChar char="w"/>
                <a:defRPr>
                  <a:solidFill>
                    <a:schemeClr val="bg2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5000"/>
                </a:lnSpc>
                <a:spcBef>
                  <a:spcPct val="50000"/>
                </a:spcBef>
                <a:buSzPct val="60000"/>
                <a:buFont typeface="Monotype Sorts" charset="0"/>
                <a:buChar char="n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5000"/>
                </a:lnSpc>
                <a:spcBef>
                  <a:spcPct val="50000"/>
                </a:spcBef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har char="»"/>
                <a:defRPr sz="1600">
                  <a:solidFill>
                    <a:schemeClr val="bg2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AU" altLang="en-US" sz="2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graphicFrame>
          <p:nvGraphicFramePr>
            <p:cNvPr id="17452" name="Object 115"/>
            <p:cNvGraphicFramePr>
              <a:graphicFrameLocks noChangeAspect="1"/>
            </p:cNvGraphicFramePr>
            <p:nvPr/>
          </p:nvGraphicFramePr>
          <p:xfrm>
            <a:off x="1819" y="1729"/>
            <a:ext cx="126" cy="89"/>
          </p:xfrm>
          <a:graphic>
            <a:graphicData uri="http://schemas.openxmlformats.org/presentationml/2006/ole">
              <p:oleObj spid="_x0000_s330166" name="Equation" r:id="rId23" imgW="203024" imgH="164957" progId="">
                <p:embed/>
              </p:oleObj>
            </a:graphicData>
          </a:graphic>
        </p:graphicFrame>
        <p:graphicFrame>
          <p:nvGraphicFramePr>
            <p:cNvPr id="17453" name="Object 116"/>
            <p:cNvGraphicFramePr>
              <a:graphicFrameLocks noChangeAspect="1"/>
            </p:cNvGraphicFramePr>
            <p:nvPr/>
          </p:nvGraphicFramePr>
          <p:xfrm>
            <a:off x="2388" y="1729"/>
            <a:ext cx="55" cy="89"/>
          </p:xfrm>
          <a:graphic>
            <a:graphicData uri="http://schemas.openxmlformats.org/presentationml/2006/ole">
              <p:oleObj spid="_x0000_s330167" name="Equation" r:id="rId24" imgW="88707" imgH="164742" progId="">
                <p:embed/>
              </p:oleObj>
            </a:graphicData>
          </a:graphic>
        </p:graphicFrame>
        <p:graphicFrame>
          <p:nvGraphicFramePr>
            <p:cNvPr id="17454" name="Object 117"/>
            <p:cNvGraphicFramePr>
              <a:graphicFrameLocks noChangeAspect="1"/>
            </p:cNvGraphicFramePr>
            <p:nvPr/>
          </p:nvGraphicFramePr>
          <p:xfrm>
            <a:off x="3257" y="1723"/>
            <a:ext cx="125" cy="89"/>
          </p:xfrm>
          <a:graphic>
            <a:graphicData uri="http://schemas.openxmlformats.org/presentationml/2006/ole">
              <p:oleObj spid="_x0000_s330168" name="Equation" r:id="rId25" imgW="203024" imgH="164957" progId="">
                <p:embed/>
              </p:oleObj>
            </a:graphicData>
          </a:graphic>
        </p:graphicFrame>
        <p:graphicFrame>
          <p:nvGraphicFramePr>
            <p:cNvPr id="17455" name="Object 118"/>
            <p:cNvGraphicFramePr>
              <a:graphicFrameLocks noChangeAspect="1"/>
            </p:cNvGraphicFramePr>
            <p:nvPr/>
          </p:nvGraphicFramePr>
          <p:xfrm>
            <a:off x="557" y="1167"/>
            <a:ext cx="376" cy="192"/>
          </p:xfrm>
          <a:graphic>
            <a:graphicData uri="http://schemas.openxmlformats.org/presentationml/2006/ole">
              <p:oleObj spid="_x0000_s330169" name="Equation" r:id="rId26" imgW="596641" imgH="304668" progId="">
                <p:embed/>
              </p:oleObj>
            </a:graphicData>
          </a:graphic>
        </p:graphicFrame>
        <p:sp>
          <p:nvSpPr>
            <p:cNvPr id="17456" name="Line 104"/>
            <p:cNvSpPr>
              <a:spLocks noChangeShapeType="1"/>
            </p:cNvSpPr>
            <p:nvPr/>
          </p:nvSpPr>
          <p:spPr bwMode="auto">
            <a:xfrm>
              <a:off x="1672" y="2050"/>
              <a:ext cx="835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17417" name="Rectangle 1"/>
          <p:cNvSpPr>
            <a:spLocks noChangeArrowheads="1"/>
          </p:cNvSpPr>
          <p:nvPr/>
        </p:nvSpPr>
        <p:spPr bwMode="auto">
          <a:xfrm>
            <a:off x="200024" y="417513"/>
            <a:ext cx="64191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AU" altLang="en-US" b="1" dirty="0"/>
              <a:t>Phase Shift </a:t>
            </a:r>
            <a:r>
              <a:rPr lang="en-AU" altLang="en-US" b="1" dirty="0" err="1"/>
              <a:t>Beamforming</a:t>
            </a:r>
            <a:r>
              <a:rPr lang="en-AU" altLang="en-US" b="1" dirty="0"/>
              <a:t> - </a:t>
            </a:r>
            <a:r>
              <a:rPr lang="en-AU" altLang="en-US" b="1" dirty="0" err="1"/>
              <a:t>Endfire</a:t>
            </a:r>
            <a:endParaRPr lang="en-AU" alt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532558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F1347-10A7-48C5-A1FE-62D858D337D1}" type="slidenum">
              <a:rPr lang="en-AU" altLang="en-US"/>
              <a:pPr/>
              <a:t>17</a:t>
            </a:fld>
            <a:endParaRPr lang="en-AU" altLang="en-US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3776663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Array Beam Pattern</a:t>
            </a:r>
          </a:p>
        </p:txBody>
      </p:sp>
      <p:sp>
        <p:nvSpPr>
          <p:cNvPr id="294917" name="Rectangle 5"/>
          <p:cNvSpPr>
            <a:spLocks noChangeArrowheads="1"/>
          </p:cNvSpPr>
          <p:nvPr/>
        </p:nvSpPr>
        <p:spPr bwMode="auto">
          <a:xfrm>
            <a:off x="333375" y="1104900"/>
            <a:ext cx="8486775" cy="513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81000" indent="-3810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sz="2000" b="1">
                <a:solidFill>
                  <a:schemeClr val="bg2"/>
                </a:solidFill>
                <a:latin typeface="Arial" pitchFamily="34" charset="0"/>
              </a:defRPr>
            </a:lvl1pPr>
            <a:lvl2pPr marL="8001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b="1">
                <a:solidFill>
                  <a:schemeClr val="bg2"/>
                </a:solidFill>
                <a:latin typeface="Arial" pitchFamily="34" charset="0"/>
              </a:defRPr>
            </a:lvl2pPr>
            <a:lvl3pPr marL="12573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b="1">
                <a:solidFill>
                  <a:schemeClr val="bg2"/>
                </a:solidFill>
                <a:latin typeface="Arial" pitchFamily="34" charset="0"/>
              </a:defRPr>
            </a:lvl3pPr>
            <a:lvl4pPr marL="1676400" indent="-3048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pitchFamily="34" charset="0"/>
              </a:defRPr>
            </a:lvl4pPr>
            <a:lvl5pPr marL="2133600" indent="-3048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pitchFamily="34" charset="0"/>
              </a:defRPr>
            </a:lvl5pPr>
            <a:lvl6pPr marL="2590800" indent="-3048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pitchFamily="34" charset="0"/>
              </a:defRPr>
            </a:lvl6pPr>
            <a:lvl7pPr marL="3048000" indent="-3048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pitchFamily="34" charset="0"/>
              </a:defRPr>
            </a:lvl7pPr>
            <a:lvl8pPr marL="3505200" indent="-3048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pitchFamily="34" charset="0"/>
              </a:defRPr>
            </a:lvl8pPr>
            <a:lvl9pPr marL="3962400" indent="-3048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b="0">
                <a:latin typeface="Times" pitchFamily="18" charset="0"/>
                <a:cs typeface="Times New Roman" pitchFamily="18" charset="0"/>
              </a:rPr>
              <a:t>The beam pattern evaluates how well the combination of the array geometry and the processing enhances signals from some directions whilst cancelling signals from other directions.</a:t>
            </a:r>
          </a:p>
          <a:p>
            <a:pPr>
              <a:buFont typeface="Wingdings" pitchFamily="2" charset="2"/>
              <a:buNone/>
            </a:pPr>
            <a:r>
              <a:rPr lang="en-US" altLang="en-US" b="0">
                <a:latin typeface="Times" pitchFamily="18" charset="0"/>
                <a:cs typeface="Times New Roman" pitchFamily="18" charset="0"/>
              </a:rPr>
              <a:t>Consider the broadside beam :</a:t>
            </a:r>
          </a:p>
          <a:p>
            <a:pPr>
              <a:buFont typeface="Wingdings" pitchFamily="2" charset="2"/>
              <a:buAutoNum type="alphaLcParenBoth"/>
            </a:pPr>
            <a:r>
              <a:rPr lang="en-US" altLang="en-US" b="0">
                <a:latin typeface="Times" pitchFamily="18" charset="0"/>
                <a:cs typeface="Times New Roman" pitchFamily="18" charset="0"/>
              </a:rPr>
              <a:t>Plane waves incident on the array from around the broadside direction will be close in phase and hence will reinforce</a:t>
            </a:r>
          </a:p>
          <a:p>
            <a:pPr>
              <a:buFont typeface="Wingdings" pitchFamily="2" charset="2"/>
              <a:buAutoNum type="alphaLcParenBoth"/>
            </a:pPr>
            <a:r>
              <a:rPr lang="en-US" altLang="en-US" b="0">
                <a:latin typeface="Times" pitchFamily="18" charset="0"/>
                <a:cs typeface="Times New Roman" pitchFamily="18" charset="0"/>
              </a:rPr>
              <a:t>Plane waves incident upon the array from other directions will have different phases which may destructively interfere.</a:t>
            </a:r>
          </a:p>
          <a:p>
            <a:pPr>
              <a:buFont typeface="Wingdings" pitchFamily="2" charset="2"/>
              <a:buNone/>
            </a:pPr>
            <a:endParaRPr lang="en-US" altLang="en-US" b="0">
              <a:latin typeface="Times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b="0">
                <a:latin typeface="Times" pitchFamily="18" charset="0"/>
                <a:cs typeface="Times New Roman" pitchFamily="18" charset="0"/>
              </a:rPr>
              <a:t>The beam pattern of a receiving array is a two dimensional function that evaluates  the amount of power received in a beam steered in a particular direction from a plane wave incident on the array from  another elevation and azimuth. </a:t>
            </a:r>
          </a:p>
        </p:txBody>
      </p:sp>
    </p:spTree>
    <p:extLst>
      <p:ext uri="{BB962C8B-B14F-4D97-AF65-F5344CB8AC3E}">
        <p14:creationId xmlns:p14="http://schemas.microsoft.com/office/powerpoint/2010/main" xmlns="" val="30212960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AU" sz="1400" smtClean="0">
                <a:solidFill>
                  <a:srgbClr val="003399"/>
                </a:solidFill>
              </a:rPr>
              <a:t>Radar Principles - Radar transmitters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58063" y="6437313"/>
            <a:ext cx="1457325" cy="2778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CB41CCAA-D710-42DE-B341-A3B75E3CEF89}" type="slidenum">
              <a:rPr lang="en-AU" sz="1400" smtClean="0">
                <a:solidFill>
                  <a:srgbClr val="003399"/>
                </a:solidFill>
              </a:rPr>
              <a:pPr/>
              <a:t>18</a:t>
            </a:fld>
            <a:endParaRPr lang="en-AU" sz="1400" smtClean="0">
              <a:solidFill>
                <a:srgbClr val="003399"/>
              </a:solidFill>
            </a:endParaRPr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900149" cy="68070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Beam </a:t>
            </a:r>
            <a:r>
              <a:rPr lang="en-US" dirty="0">
                <a:effectLst/>
              </a:rPr>
              <a:t>Pattern </a:t>
            </a:r>
            <a:endParaRPr lang="en-AU" dirty="0" smtClean="0">
              <a:latin typeface="Times" pitchFamily="18" charset="0"/>
              <a:cs typeface="Times New Roman" pitchFamily="18" charset="0"/>
            </a:endParaRPr>
          </a:p>
        </p:txBody>
      </p:sp>
      <p:pic>
        <p:nvPicPr>
          <p:cNvPr id="19461" name="Picture 4" descr="Fig3_3BPatSteer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5850" y="1073150"/>
            <a:ext cx="5518150" cy="296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250" y="1258888"/>
            <a:ext cx="3633788" cy="3051175"/>
          </a:xfrm>
        </p:spPr>
        <p:txBody>
          <a:bodyPr/>
          <a:lstStyle/>
          <a:p>
            <a:pPr marL="381000" indent="-381000" eaLnBrk="1" hangingPunct="1">
              <a:buFont typeface="Wingdings" pitchFamily="2" charset="2"/>
              <a:buNone/>
            </a:pPr>
            <a:r>
              <a:rPr lang="en-US" b="0" dirty="0" smtClean="0">
                <a:cs typeface="Times New Roman" pitchFamily="18" charset="0"/>
              </a:rPr>
              <a:t>A </a:t>
            </a:r>
            <a:r>
              <a:rPr lang="en-US" b="0" dirty="0" err="1" smtClean="0">
                <a:cs typeface="Times New Roman" pitchFamily="18" charset="0"/>
              </a:rPr>
              <a:t>mainlobe</a:t>
            </a:r>
            <a:r>
              <a:rPr lang="en-US" b="0" dirty="0" smtClean="0">
                <a:cs typeface="Times New Roman" pitchFamily="18" charset="0"/>
              </a:rPr>
              <a:t> whose height and </a:t>
            </a:r>
          </a:p>
          <a:p>
            <a:pPr marL="381000" indent="-381000" eaLnBrk="1" hangingPunct="1">
              <a:buFont typeface="Wingdings" pitchFamily="2" charset="2"/>
              <a:buNone/>
            </a:pPr>
            <a:r>
              <a:rPr lang="en-US" b="0" dirty="0" smtClean="0">
                <a:cs typeface="Times New Roman" pitchFamily="18" charset="0"/>
              </a:rPr>
              <a:t>width indicates how well </a:t>
            </a:r>
          </a:p>
          <a:p>
            <a:pPr marL="381000" indent="-381000" eaLnBrk="1" hangingPunct="1">
              <a:buFont typeface="Wingdings" pitchFamily="2" charset="2"/>
              <a:buNone/>
            </a:pPr>
            <a:r>
              <a:rPr lang="en-US" b="0" dirty="0" smtClean="0">
                <a:cs typeface="Times New Roman" pitchFamily="18" charset="0"/>
              </a:rPr>
              <a:t>energy is radiated in the </a:t>
            </a:r>
          </a:p>
          <a:p>
            <a:pPr marL="381000" indent="-381000" eaLnBrk="1" hangingPunct="1">
              <a:buFont typeface="Wingdings" pitchFamily="2" charset="2"/>
              <a:buNone/>
            </a:pPr>
            <a:r>
              <a:rPr lang="en-US" b="0" dirty="0" smtClean="0">
                <a:cs typeface="Times New Roman" pitchFamily="18" charset="0"/>
              </a:rPr>
              <a:t>desired direction termed MRA. </a:t>
            </a:r>
          </a:p>
          <a:p>
            <a:pPr marL="381000" indent="-381000" eaLnBrk="1" hangingPunct="1">
              <a:buFont typeface="Wingdings" pitchFamily="2" charset="2"/>
              <a:buNone/>
            </a:pPr>
            <a:r>
              <a:rPr lang="en-US" b="0" dirty="0" smtClean="0">
                <a:cs typeface="Times New Roman" pitchFamily="18" charset="0"/>
              </a:rPr>
              <a:t>Its width is determined by the aperture of the antenna array. </a:t>
            </a:r>
          </a:p>
          <a:p>
            <a:pPr marL="381000" indent="-381000" eaLnBrk="1" hangingPunct="1">
              <a:buFont typeface="Wingdings" pitchFamily="2" charset="2"/>
              <a:buNone/>
            </a:pPr>
            <a:endParaRPr lang="en-US" b="0" dirty="0" smtClean="0">
              <a:cs typeface="Times New Roman" pitchFamily="18" charset="0"/>
            </a:endParaRPr>
          </a:p>
        </p:txBody>
      </p:sp>
      <p:sp>
        <p:nvSpPr>
          <p:cNvPr id="19463" name="Rectangle 3"/>
          <p:cNvSpPr txBox="1">
            <a:spLocks noChangeArrowheads="1"/>
          </p:cNvSpPr>
          <p:nvPr/>
        </p:nvSpPr>
        <p:spPr bwMode="auto">
          <a:xfrm>
            <a:off x="2184400" y="4716463"/>
            <a:ext cx="6745288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0" indent="-3810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US" sz="2000">
                <a:solidFill>
                  <a:schemeClr val="bg2"/>
                </a:solidFill>
                <a:cs typeface="Times New Roman" pitchFamily="18" charset="0"/>
              </a:rPr>
              <a:t>Subsidiary peaks termed sidelobes whose magnitude and direction indicates how much energy is radiated in unwanted directions.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US" sz="2000">
                <a:solidFill>
                  <a:schemeClr val="bg2"/>
                </a:solidFill>
                <a:cs typeface="Times New Roman" pitchFamily="18" charset="0"/>
              </a:rPr>
              <a:t>	Low sidelobes are critical to radar performance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lang="en-US" sz="2000">
              <a:solidFill>
                <a:schemeClr val="bg2"/>
              </a:solidFill>
              <a:cs typeface="Times New Roman" pitchFamily="18" charset="0"/>
            </a:endParaRPr>
          </a:p>
        </p:txBody>
      </p:sp>
      <p:cxnSp>
        <p:nvCxnSpPr>
          <p:cNvPr id="19464" name="Straight Arrow Connector 2"/>
          <p:cNvCxnSpPr>
            <a:cxnSpLocks noChangeShapeType="1"/>
          </p:cNvCxnSpPr>
          <p:nvPr/>
        </p:nvCxnSpPr>
        <p:spPr bwMode="auto">
          <a:xfrm flipV="1">
            <a:off x="1590675" y="1627188"/>
            <a:ext cx="4794250" cy="23812"/>
          </a:xfrm>
          <a:prstGeom prst="straightConnector1">
            <a:avLst/>
          </a:prstGeom>
          <a:noFill/>
          <a:ln w="28575" cap="sq" algn="ctr">
            <a:solidFill>
              <a:schemeClr val="bg2"/>
            </a:solidFill>
            <a:round/>
            <a:headEnd type="none" w="sm" len="sm"/>
            <a:tailEnd type="arrow" w="med" len="med"/>
          </a:ln>
        </p:spPr>
      </p:cxnSp>
      <p:cxnSp>
        <p:nvCxnSpPr>
          <p:cNvPr id="19465" name="Straight Arrow Connector 9"/>
          <p:cNvCxnSpPr>
            <a:cxnSpLocks noChangeShapeType="1"/>
          </p:cNvCxnSpPr>
          <p:nvPr/>
        </p:nvCxnSpPr>
        <p:spPr bwMode="auto">
          <a:xfrm flipV="1">
            <a:off x="5557838" y="2555875"/>
            <a:ext cx="0" cy="2278063"/>
          </a:xfrm>
          <a:prstGeom prst="straightConnector1">
            <a:avLst/>
          </a:prstGeom>
          <a:noFill/>
          <a:ln w="28575" cap="sq" algn="ctr">
            <a:solidFill>
              <a:schemeClr val="bg2"/>
            </a:solidFill>
            <a:round/>
            <a:headEnd type="none" w="sm" len="sm"/>
            <a:tailEnd type="arrow" w="med" len="med"/>
          </a:ln>
        </p:spPr>
      </p:cxnSp>
      <p:cxnSp>
        <p:nvCxnSpPr>
          <p:cNvPr id="19466" name="Straight Arrow Connector 12"/>
          <p:cNvCxnSpPr>
            <a:cxnSpLocks noChangeShapeType="1"/>
            <a:stCxn id="19463" idx="0"/>
          </p:cNvCxnSpPr>
          <p:nvPr/>
        </p:nvCxnSpPr>
        <p:spPr bwMode="auto">
          <a:xfrm flipV="1">
            <a:off x="5557838" y="2708275"/>
            <a:ext cx="2470150" cy="2008188"/>
          </a:xfrm>
          <a:prstGeom prst="straightConnector1">
            <a:avLst/>
          </a:prstGeom>
          <a:noFill/>
          <a:ln w="28575" cap="sq" algn="ctr">
            <a:solidFill>
              <a:schemeClr val="bg2"/>
            </a:solidFill>
            <a:round/>
            <a:headEnd type="none" w="sm" len="sm"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xmlns="" val="19563346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CC9B6-9CAA-4886-B895-9763E7F8C8D2}" type="slidenum">
              <a:rPr lang="en-AU" altLang="en-US"/>
              <a:pPr/>
              <a:t>19</a:t>
            </a:fld>
            <a:endParaRPr lang="en-AU" altLang="en-US"/>
          </a:p>
        </p:txBody>
      </p:sp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Beam Pattern I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5006975" cy="785813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1800">
                <a:latin typeface="Times" pitchFamily="18" charset="0"/>
                <a:cs typeface="Times New Roman" pitchFamily="18" charset="0"/>
              </a:rPr>
              <a:t>For a single plane wave incident from direction   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1800">
                <a:latin typeface="Times" pitchFamily="18" charset="0"/>
                <a:cs typeface="Times New Roman" pitchFamily="18" charset="0"/>
              </a:rPr>
              <a:t>when the beam is steered in direction  </a:t>
            </a:r>
          </a:p>
        </p:txBody>
      </p:sp>
      <p:sp>
        <p:nvSpPr>
          <p:cNvPr id="268292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68293" name="Object 5"/>
          <p:cNvGraphicFramePr>
            <a:graphicFrameLocks noChangeAspect="1"/>
          </p:cNvGraphicFramePr>
          <p:nvPr/>
        </p:nvGraphicFramePr>
        <p:xfrm>
          <a:off x="547688" y="5581650"/>
          <a:ext cx="2290762" cy="528638"/>
        </p:xfrm>
        <a:graphic>
          <a:graphicData uri="http://schemas.openxmlformats.org/presentationml/2006/ole">
            <p:oleObj spid="_x0000_s353358" name="Equation" r:id="rId3" imgW="990600" imgH="228600" progId="">
              <p:embed/>
            </p:oleObj>
          </a:graphicData>
        </a:graphic>
      </p:graphicFrame>
      <p:sp>
        <p:nvSpPr>
          <p:cNvPr id="268294" name="Rectangle 6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68298" name="Object 10"/>
          <p:cNvGraphicFramePr>
            <a:graphicFrameLocks noChangeAspect="1"/>
          </p:cNvGraphicFramePr>
          <p:nvPr/>
        </p:nvGraphicFramePr>
        <p:xfrm>
          <a:off x="4192588" y="1492250"/>
          <a:ext cx="312737" cy="434975"/>
        </p:xfrm>
        <a:graphic>
          <a:graphicData uri="http://schemas.openxmlformats.org/presentationml/2006/ole">
            <p:oleObj spid="_x0000_s353359" name="Equation" r:id="rId4" imgW="126725" imgH="177415" progId="">
              <p:embed/>
            </p:oleObj>
          </a:graphicData>
        </a:graphic>
      </p:graphicFrame>
      <p:graphicFrame>
        <p:nvGraphicFramePr>
          <p:cNvPr id="268299" name="Object 11"/>
          <p:cNvGraphicFramePr>
            <a:graphicFrameLocks noChangeAspect="1"/>
          </p:cNvGraphicFramePr>
          <p:nvPr/>
        </p:nvGraphicFramePr>
        <p:xfrm>
          <a:off x="5124450" y="1036638"/>
          <a:ext cx="406400" cy="558800"/>
        </p:xfrm>
        <a:graphic>
          <a:graphicData uri="http://schemas.openxmlformats.org/presentationml/2006/ole">
            <p:oleObj spid="_x0000_s353360" name="Equation" r:id="rId5" imgW="165028" imgH="228501" progId="">
              <p:embed/>
            </p:oleObj>
          </a:graphicData>
        </a:graphic>
      </p:graphicFrame>
      <p:sp>
        <p:nvSpPr>
          <p:cNvPr id="268300" name="AutoShape 12"/>
          <p:cNvSpPr>
            <a:spLocks noChangeArrowheads="1"/>
          </p:cNvSpPr>
          <p:nvPr/>
        </p:nvSpPr>
        <p:spPr bwMode="auto">
          <a:xfrm>
            <a:off x="3530600" y="5600700"/>
            <a:ext cx="711200" cy="419100"/>
          </a:xfrm>
          <a:prstGeom prst="rightArrow">
            <a:avLst>
              <a:gd name="adj1" fmla="val 50000"/>
              <a:gd name="adj2" fmla="val 42424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graphicFrame>
        <p:nvGraphicFramePr>
          <p:cNvPr id="268301" name="Object 13"/>
          <p:cNvGraphicFramePr>
            <a:graphicFrameLocks noChangeAspect="1"/>
          </p:cNvGraphicFramePr>
          <p:nvPr/>
        </p:nvGraphicFramePr>
        <p:xfrm>
          <a:off x="4913313" y="5224463"/>
          <a:ext cx="4078287" cy="958850"/>
        </p:xfrm>
        <a:graphic>
          <a:graphicData uri="http://schemas.openxmlformats.org/presentationml/2006/ole">
            <p:oleObj spid="_x0000_s353361" name="Equation" r:id="rId6" imgW="1675673" imgH="393529" progId="">
              <p:embed/>
            </p:oleObj>
          </a:graphicData>
        </a:graphic>
      </p:graphicFrame>
      <p:pic>
        <p:nvPicPr>
          <p:cNvPr id="268304" name="Picture 16" descr="Fig3_10BPatSteere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4013" y="2089150"/>
            <a:ext cx="5705475" cy="335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8305" name="Line 17"/>
          <p:cNvSpPr>
            <a:spLocks noChangeShapeType="1"/>
          </p:cNvSpPr>
          <p:nvPr/>
        </p:nvSpPr>
        <p:spPr bwMode="auto">
          <a:xfrm>
            <a:off x="4572000" y="1854200"/>
            <a:ext cx="1257300" cy="4445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268306" name="Line 18"/>
          <p:cNvSpPr>
            <a:spLocks noChangeShapeType="1"/>
          </p:cNvSpPr>
          <p:nvPr/>
        </p:nvSpPr>
        <p:spPr bwMode="auto">
          <a:xfrm>
            <a:off x="5499100" y="1473200"/>
            <a:ext cx="1384300" cy="2159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1304852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A2E1B-9FFB-4DF0-9DFE-69923D361F71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1975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 smtClean="0">
                <a:effectLst/>
                <a:latin typeface="Comic Sans MS" panose="030F0702030302020204" pitchFamily="66" charset="0"/>
              </a:rPr>
              <a:t>Arrays, Beamforming </a:t>
            </a:r>
            <a:r>
              <a:rPr lang="en-AU" altLang="en-US" dirty="0">
                <a:effectLst/>
                <a:latin typeface="Comic Sans MS" panose="030F0702030302020204" pitchFamily="66" charset="0"/>
              </a:rPr>
              <a:t>and Beam Patterns</a:t>
            </a:r>
          </a:p>
        </p:txBody>
      </p:sp>
      <p:sp>
        <p:nvSpPr>
          <p:cNvPr id="290820" name="Rectangle 4"/>
          <p:cNvSpPr>
            <a:spLocks noChangeArrowheads="1"/>
          </p:cNvSpPr>
          <p:nvPr/>
        </p:nvSpPr>
        <p:spPr bwMode="auto">
          <a:xfrm>
            <a:off x="3281363" y="1828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0822" name="Rectangle 6"/>
          <p:cNvSpPr>
            <a:spLocks noChangeArrowheads="1"/>
          </p:cNvSpPr>
          <p:nvPr/>
        </p:nvSpPr>
        <p:spPr bwMode="auto">
          <a:xfrm>
            <a:off x="4462463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0824" name="Rectangle 8"/>
          <p:cNvSpPr>
            <a:spLocks noChangeArrowheads="1"/>
          </p:cNvSpPr>
          <p:nvPr/>
        </p:nvSpPr>
        <p:spPr bwMode="auto">
          <a:xfrm>
            <a:off x="4033838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0826" name="Rectangle 10"/>
          <p:cNvSpPr>
            <a:spLocks noChangeArrowheads="1"/>
          </p:cNvSpPr>
          <p:nvPr/>
        </p:nvSpPr>
        <p:spPr bwMode="auto">
          <a:xfrm>
            <a:off x="3557588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0832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402609" y="878858"/>
            <a:ext cx="8486775" cy="5344521"/>
          </a:xfrm>
          <a:noFill/>
          <a:ln/>
        </p:spPr>
        <p:txBody>
          <a:bodyPr/>
          <a:lstStyle/>
          <a:p>
            <a:pPr marL="381000" indent="-381000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latin typeface="Comic Sans MS" panose="030F0702030302020204" pitchFamily="66" charset="0"/>
              </a:rPr>
              <a:t>Arrays</a:t>
            </a:r>
          </a:p>
          <a:p>
            <a:pPr marL="381000" indent="-381000">
              <a:lnSpc>
                <a:spcPct val="110000"/>
              </a:lnSpc>
            </a:pPr>
            <a:r>
              <a:rPr lang="en-US" altLang="en-US" sz="1800" b="0" dirty="0" smtClean="0">
                <a:latin typeface="Comic Sans MS" panose="030F0702030302020204" pitchFamily="66" charset="0"/>
              </a:rPr>
              <a:t>Transmit or receive or both</a:t>
            </a:r>
          </a:p>
          <a:p>
            <a:pPr marL="381000" indent="-381000">
              <a:lnSpc>
                <a:spcPct val="110000"/>
              </a:lnSpc>
            </a:pPr>
            <a:r>
              <a:rPr lang="en-US" altLang="en-US" sz="1800" b="0" dirty="0" smtClean="0">
                <a:latin typeface="Comic Sans MS" panose="030F0702030302020204" pitchFamily="66" charset="0"/>
              </a:rPr>
              <a:t>Number of elements and the array geometry</a:t>
            </a:r>
          </a:p>
          <a:p>
            <a:pPr marL="381000" indent="-381000">
              <a:lnSpc>
                <a:spcPct val="110000"/>
              </a:lnSpc>
            </a:pPr>
            <a:r>
              <a:rPr lang="en-US" altLang="en-US" sz="1800" b="0" dirty="0" smtClean="0">
                <a:latin typeface="Comic Sans MS" panose="030F0702030302020204" pitchFamily="66" charset="0"/>
              </a:rPr>
              <a:t>Linear, planar and volumetric</a:t>
            </a:r>
          </a:p>
          <a:p>
            <a:pPr marL="381000" indent="-381000">
              <a:lnSpc>
                <a:spcPct val="110000"/>
              </a:lnSpc>
            </a:pPr>
            <a:r>
              <a:rPr lang="en-US" altLang="en-US" sz="1800" b="0" dirty="0" smtClean="0">
                <a:latin typeface="Comic Sans MS" panose="030F0702030302020204" pitchFamily="66" charset="0"/>
              </a:rPr>
              <a:t>Symmetries</a:t>
            </a:r>
          </a:p>
          <a:p>
            <a:pPr marL="381000" indent="-381000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latin typeface="Comic Sans MS" panose="030F0702030302020204" pitchFamily="66" charset="0"/>
              </a:rPr>
              <a:t>Beamforming</a:t>
            </a:r>
            <a:endParaRPr lang="en-US" altLang="en-US" sz="18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11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Process of achieving directionality</a:t>
            </a:r>
          </a:p>
          <a:p>
            <a:pPr marL="381000" indent="-381000">
              <a:lnSpc>
                <a:spcPct val="11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Process of combining the outputs of the different receivers</a:t>
            </a:r>
          </a:p>
          <a:p>
            <a:pPr marL="381000" indent="-381000">
              <a:lnSpc>
                <a:spcPct val="11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Emphasizes signals from a selected direction</a:t>
            </a:r>
          </a:p>
          <a:p>
            <a:pPr marL="381000" indent="-381000">
              <a:lnSpc>
                <a:spcPct val="11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Reduces signals from unwanted </a:t>
            </a:r>
            <a:r>
              <a:rPr lang="en-US" altLang="en-US" sz="1800" b="0" dirty="0" smtClean="0">
                <a:latin typeface="Comic Sans MS" panose="030F0702030302020204" pitchFamily="66" charset="0"/>
              </a:rPr>
              <a:t>directions</a:t>
            </a:r>
          </a:p>
          <a:p>
            <a:pPr marL="381000" indent="-381000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latin typeface="Comic Sans MS" panose="030F0702030302020204" pitchFamily="66" charset="0"/>
              </a:rPr>
              <a:t>Beam </a:t>
            </a:r>
            <a:r>
              <a:rPr lang="en-US" altLang="en-US" sz="1800" dirty="0">
                <a:latin typeface="Comic Sans MS" panose="030F0702030302020204" pitchFamily="66" charset="0"/>
              </a:rPr>
              <a:t>Pattern </a:t>
            </a:r>
          </a:p>
          <a:p>
            <a:pPr marL="381000" indent="-381000">
              <a:lnSpc>
                <a:spcPct val="11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A two dimensional function indicating the amount of energy </a:t>
            </a:r>
          </a:p>
          <a:p>
            <a:pPr marL="381000" indent="-381000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b="0" dirty="0">
                <a:latin typeface="Comic Sans MS" panose="030F0702030302020204" pitchFamily="66" charset="0"/>
              </a:rPr>
              <a:t>	radiated/received in elevation and azimuth. </a:t>
            </a:r>
          </a:p>
          <a:p>
            <a:pPr marL="381000" indent="-381000">
              <a:lnSpc>
                <a:spcPct val="11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Radiation pattern of an antenna, the polar </a:t>
            </a:r>
            <a:r>
              <a:rPr lang="en-US" altLang="en-US" sz="1800" b="0" dirty="0" smtClean="0">
                <a:latin typeface="Comic Sans MS" panose="030F0702030302020204" pitchFamily="66" charset="0"/>
              </a:rPr>
              <a:t>diagram</a:t>
            </a:r>
          </a:p>
          <a:p>
            <a:pPr marL="381000" indent="-381000">
              <a:lnSpc>
                <a:spcPct val="110000"/>
              </a:lnSpc>
            </a:pPr>
            <a:r>
              <a:rPr lang="en-US" altLang="en-US" sz="1800" b="0" dirty="0" smtClean="0">
                <a:latin typeface="Comic Sans MS" panose="030F0702030302020204" pitchFamily="66" charset="0"/>
              </a:rPr>
              <a:t>Two-way pattern for some active systems</a:t>
            </a:r>
            <a:endParaRPr lang="en-US" altLang="en-US" sz="1800" b="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96442C-BCF3-4A21-9077-95DEB487F6E7}" type="slidenum">
              <a:rPr lang="en-AU" altLang="en-US"/>
              <a:pPr/>
              <a:t>20</a:t>
            </a:fld>
            <a:endParaRPr lang="en-AU" altLang="en-US"/>
          </a:p>
        </p:txBody>
      </p:sp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Beam Pattern II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2378075" cy="4683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 dirty="0">
                <a:cs typeface="Times New Roman" pitchFamily="18" charset="0"/>
              </a:rPr>
              <a:t>Steering direction  </a:t>
            </a:r>
          </a:p>
        </p:txBody>
      </p:sp>
      <p:sp>
        <p:nvSpPr>
          <p:cNvPr id="271364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71366" name="Rectangle 6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71368" name="Object 8"/>
          <p:cNvGraphicFramePr>
            <a:graphicFrameLocks noChangeAspect="1"/>
          </p:cNvGraphicFramePr>
          <p:nvPr/>
        </p:nvGraphicFramePr>
        <p:xfrm>
          <a:off x="2743461" y="1124897"/>
          <a:ext cx="312737" cy="434975"/>
        </p:xfrm>
        <a:graphic>
          <a:graphicData uri="http://schemas.openxmlformats.org/presentationml/2006/ole">
            <p:oleObj spid="_x0000_s354363" name="Equation" r:id="rId3" imgW="126725" imgH="177415" progId="">
              <p:embed/>
            </p:oleObj>
          </a:graphicData>
        </a:graphic>
      </p:graphicFrame>
      <p:graphicFrame>
        <p:nvGraphicFramePr>
          <p:cNvPr id="271369" name="Object 9"/>
          <p:cNvGraphicFramePr>
            <a:graphicFrameLocks noChangeAspect="1"/>
          </p:cNvGraphicFramePr>
          <p:nvPr/>
        </p:nvGraphicFramePr>
        <p:xfrm>
          <a:off x="6419850" y="1062038"/>
          <a:ext cx="406400" cy="558800"/>
        </p:xfrm>
        <a:graphic>
          <a:graphicData uri="http://schemas.openxmlformats.org/presentationml/2006/ole">
            <p:oleObj spid="_x0000_s354364" name="Equation" r:id="rId4" imgW="165028" imgH="228501" progId="">
              <p:embed/>
            </p:oleObj>
          </a:graphicData>
        </a:graphic>
      </p:graphicFrame>
      <p:graphicFrame>
        <p:nvGraphicFramePr>
          <p:cNvPr id="271372" name="Object 12"/>
          <p:cNvGraphicFramePr>
            <a:graphicFrameLocks noChangeAspect="1"/>
          </p:cNvGraphicFramePr>
          <p:nvPr/>
        </p:nvGraphicFramePr>
        <p:xfrm>
          <a:off x="1485900" y="1685925"/>
          <a:ext cx="6716713" cy="4556125"/>
        </p:xfrm>
        <a:graphic>
          <a:graphicData uri="http://schemas.openxmlformats.org/presentationml/2006/ole">
            <p:oleObj spid="_x0000_s354365" name="Equation" r:id="rId5" imgW="2641600" imgH="1790700" progId="">
              <p:embed/>
            </p:oleObj>
          </a:graphicData>
        </a:graphic>
      </p:graphicFrame>
      <p:sp>
        <p:nvSpPr>
          <p:cNvPr id="271373" name="Rectangle 13"/>
          <p:cNvSpPr>
            <a:spLocks noChangeArrowheads="1"/>
          </p:cNvSpPr>
          <p:nvPr/>
        </p:nvSpPr>
        <p:spPr bwMode="auto">
          <a:xfrm>
            <a:off x="3660775" y="1143000"/>
            <a:ext cx="280987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dirty="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Plane wave direction  </a:t>
            </a:r>
          </a:p>
        </p:txBody>
      </p:sp>
    </p:spTree>
    <p:extLst>
      <p:ext uri="{BB962C8B-B14F-4D97-AF65-F5344CB8AC3E}">
        <p14:creationId xmlns:p14="http://schemas.microsoft.com/office/powerpoint/2010/main" xmlns="" val="1390179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6A891-1883-459C-BD36-5A259B03A00A}" type="slidenum">
              <a:rPr lang="en-AU" altLang="en-US"/>
              <a:pPr/>
              <a:t>21</a:t>
            </a:fld>
            <a:endParaRPr lang="en-AU" altLang="en-US"/>
          </a:p>
        </p:txBody>
      </p:sp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6826250" cy="6604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Beam Pattern – Broadside Beam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4257675" cy="6588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dirty="0">
                <a:cs typeface="Times New Roman" pitchFamily="18" charset="0"/>
              </a:rPr>
              <a:t>Linear Array of </a:t>
            </a:r>
            <a:r>
              <a:rPr lang="en-US" altLang="en-US" dirty="0" err="1">
                <a:cs typeface="Times New Roman" pitchFamily="18" charset="0"/>
              </a:rPr>
              <a:t>equispaced</a:t>
            </a:r>
            <a:r>
              <a:rPr lang="en-US" altLang="en-US" dirty="0">
                <a:cs typeface="Times New Roman" pitchFamily="18" charset="0"/>
              </a:rPr>
              <a:t> receivers</a:t>
            </a:r>
          </a:p>
        </p:txBody>
      </p:sp>
      <p:sp>
        <p:nvSpPr>
          <p:cNvPr id="222213" name="Rectangle 5"/>
          <p:cNvSpPr>
            <a:spLocks noChangeArrowheads="1"/>
          </p:cNvSpPr>
          <p:nvPr/>
        </p:nvSpPr>
        <p:spPr bwMode="auto">
          <a:xfrm>
            <a:off x="4514850" y="3338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22215" name="Rectangle 7"/>
          <p:cNvSpPr>
            <a:spLocks noChangeArrowheads="1"/>
          </p:cNvSpPr>
          <p:nvPr/>
        </p:nvSpPr>
        <p:spPr bwMode="auto">
          <a:xfrm>
            <a:off x="3995738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22221" name="Rectangle 13"/>
          <p:cNvSpPr>
            <a:spLocks noChangeArrowheads="1"/>
          </p:cNvSpPr>
          <p:nvPr/>
        </p:nvSpPr>
        <p:spPr bwMode="auto">
          <a:xfrm>
            <a:off x="3957638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22225" name="Rectangle 17"/>
          <p:cNvSpPr>
            <a:spLocks noChangeArrowheads="1"/>
          </p:cNvSpPr>
          <p:nvPr/>
        </p:nvSpPr>
        <p:spPr bwMode="auto">
          <a:xfrm>
            <a:off x="3167063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22227" name="Rectangle 19"/>
          <p:cNvSpPr>
            <a:spLocks noChangeArrowheads="1"/>
          </p:cNvSpPr>
          <p:nvPr/>
        </p:nvSpPr>
        <p:spPr bwMode="auto">
          <a:xfrm>
            <a:off x="2366963" y="2128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22226" name="Object 18"/>
          <p:cNvGraphicFramePr>
            <a:graphicFrameLocks noChangeAspect="1"/>
          </p:cNvGraphicFramePr>
          <p:nvPr/>
        </p:nvGraphicFramePr>
        <p:xfrm>
          <a:off x="436563" y="2763838"/>
          <a:ext cx="5918200" cy="3489325"/>
        </p:xfrm>
        <a:graphic>
          <a:graphicData uri="http://schemas.openxmlformats.org/presentationml/2006/ole">
            <p:oleObj spid="_x0000_s346171" name="Picture" r:id="rId3" imgW="4524375" imgH="3752850" progId="Word.Picture.8">
              <p:embed/>
            </p:oleObj>
          </a:graphicData>
        </a:graphic>
      </p:graphicFrame>
      <p:sp>
        <p:nvSpPr>
          <p:cNvPr id="222229" name="Rectangle 21"/>
          <p:cNvSpPr>
            <a:spLocks noChangeArrowheads="1"/>
          </p:cNvSpPr>
          <p:nvPr/>
        </p:nvSpPr>
        <p:spPr bwMode="auto">
          <a:xfrm>
            <a:off x="3962400" y="2967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22228" name="Object 20"/>
          <p:cNvGraphicFramePr>
            <a:graphicFrameLocks noChangeAspect="1"/>
          </p:cNvGraphicFramePr>
          <p:nvPr/>
        </p:nvGraphicFramePr>
        <p:xfrm>
          <a:off x="5145420" y="1175059"/>
          <a:ext cx="3573462" cy="2527300"/>
        </p:xfrm>
        <a:graphic>
          <a:graphicData uri="http://schemas.openxmlformats.org/presentationml/2006/ole">
            <p:oleObj spid="_x0000_s346172" name="Equation" r:id="rId4" imgW="1269449" imgH="901309" progId="">
              <p:embed/>
            </p:oleObj>
          </a:graphicData>
        </a:graphic>
      </p:graphicFrame>
      <p:sp>
        <p:nvSpPr>
          <p:cNvPr id="222231" name="Rectangle 23"/>
          <p:cNvSpPr>
            <a:spLocks noChangeArrowheads="1"/>
          </p:cNvSpPr>
          <p:nvPr/>
        </p:nvSpPr>
        <p:spPr bwMode="auto">
          <a:xfrm>
            <a:off x="44434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22230" name="Object 22"/>
          <p:cNvGraphicFramePr>
            <a:graphicFrameLocks noChangeAspect="1"/>
          </p:cNvGraphicFramePr>
          <p:nvPr/>
        </p:nvGraphicFramePr>
        <p:xfrm>
          <a:off x="6338888" y="4838700"/>
          <a:ext cx="1452562" cy="712788"/>
        </p:xfrm>
        <a:graphic>
          <a:graphicData uri="http://schemas.openxmlformats.org/presentationml/2006/ole">
            <p:oleObj spid="_x0000_s346173" name="Equation" r:id="rId5" imgW="583947" imgH="304668" progId="">
              <p:embed/>
            </p:oleObj>
          </a:graphicData>
        </a:graphic>
      </p:graphicFrame>
      <p:sp>
        <p:nvSpPr>
          <p:cNvPr id="222232" name="Line 24"/>
          <p:cNvSpPr>
            <a:spLocks noChangeShapeType="1"/>
          </p:cNvSpPr>
          <p:nvPr/>
        </p:nvSpPr>
        <p:spPr bwMode="auto">
          <a:xfrm flipV="1">
            <a:off x="5778500" y="3263900"/>
            <a:ext cx="266700" cy="4699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222233" name="Rectangle 25"/>
          <p:cNvSpPr>
            <a:spLocks noChangeArrowheads="1"/>
          </p:cNvSpPr>
          <p:nvPr/>
        </p:nvSpPr>
        <p:spPr bwMode="auto">
          <a:xfrm>
            <a:off x="4397375" y="3911600"/>
            <a:ext cx="4257675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US" altLang="en-US" sz="2000" dirty="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Note difference to wire antenna</a:t>
            </a:r>
          </a:p>
        </p:txBody>
      </p:sp>
    </p:spTree>
    <p:extLst>
      <p:ext uri="{BB962C8B-B14F-4D97-AF65-F5344CB8AC3E}">
        <p14:creationId xmlns:p14="http://schemas.microsoft.com/office/powerpoint/2010/main" xmlns="" val="22112500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30538" y="6432550"/>
            <a:ext cx="3081337" cy="28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C6380B42-FCF0-4131-943A-AF68EAC36F5D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22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Beam Pattern in 3D</a:t>
            </a:r>
          </a:p>
        </p:txBody>
      </p:sp>
      <p:pic>
        <p:nvPicPr>
          <p:cNvPr id="297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21475350">
            <a:off x="1495425" y="658813"/>
            <a:ext cx="6575425" cy="5694362"/>
          </a:xfrm>
        </p:spPr>
      </p:pic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6003925" y="1712913"/>
            <a:ext cx="2330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itchFamily="34" charset="0"/>
              </a:rPr>
              <a:t>Isotropic planar array</a:t>
            </a:r>
          </a:p>
        </p:txBody>
      </p:sp>
      <p:sp>
        <p:nvSpPr>
          <p:cNvPr id="440327" name="Text Box 7"/>
          <p:cNvSpPr txBox="1">
            <a:spLocks noChangeArrowheads="1"/>
          </p:cNvSpPr>
          <p:nvPr/>
        </p:nvSpPr>
        <p:spPr bwMode="auto">
          <a:xfrm>
            <a:off x="6156325" y="2703513"/>
            <a:ext cx="2457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Arial" pitchFamily="34" charset="0"/>
              </a:rPr>
              <a:t>What is the difference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Arial" pitchFamily="34" charset="0"/>
              </a:rPr>
              <a:t>with previous figure?</a:t>
            </a:r>
          </a:p>
        </p:txBody>
      </p:sp>
      <p:sp>
        <p:nvSpPr>
          <p:cNvPr id="440328" name="Text Box 8"/>
          <p:cNvSpPr txBox="1">
            <a:spLocks noChangeArrowheads="1"/>
          </p:cNvSpPr>
          <p:nvPr/>
        </p:nvSpPr>
        <p:spPr bwMode="auto">
          <a:xfrm>
            <a:off x="7375525" y="3465513"/>
            <a:ext cx="14033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itchFamily="34" charset="0"/>
              </a:rPr>
              <a:t>Complete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itchFamily="34" charset="0"/>
              </a:rPr>
              <a:t>Minor lobes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itchFamily="34" charset="0"/>
              </a:rPr>
              <a:t>In all planes</a:t>
            </a:r>
          </a:p>
        </p:txBody>
      </p:sp>
    </p:spTree>
    <p:extLst>
      <p:ext uri="{BB962C8B-B14F-4D97-AF65-F5344CB8AC3E}">
        <p14:creationId xmlns:p14="http://schemas.microsoft.com/office/powerpoint/2010/main" xmlns="" val="15407106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7" grpId="0"/>
      <p:bldP spid="4403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DF95-24D1-49AA-8A94-60C7CF2B46B6}" type="slidenum">
              <a:rPr lang="en-AU" altLang="en-US"/>
              <a:pPr/>
              <a:t>23</a:t>
            </a:fld>
            <a:endParaRPr lang="en-AU" altLang="en-US"/>
          </a:p>
        </p:txBody>
      </p:sp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Key Points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0886" y="805976"/>
            <a:ext cx="6075007" cy="5035266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 sz="2800" dirty="0" smtClean="0">
                <a:cs typeface="Times New Roman" pitchFamily="18" charset="0"/>
              </a:rPr>
              <a:t>General shape </a:t>
            </a:r>
          </a:p>
          <a:p>
            <a:pPr lvl="1">
              <a:buFont typeface="Wingdings" pitchFamily="2" charset="2"/>
              <a:buNone/>
            </a:pPr>
            <a:r>
              <a:rPr lang="en-AU" altLang="en-US" sz="2600" dirty="0" smtClean="0">
                <a:cs typeface="Times New Roman" pitchFamily="18" charset="0"/>
              </a:rPr>
              <a:t>Main beam and beamwidth</a:t>
            </a:r>
          </a:p>
          <a:p>
            <a:pPr lvl="1">
              <a:buFont typeface="Wingdings" pitchFamily="2" charset="2"/>
              <a:buNone/>
            </a:pPr>
            <a:r>
              <a:rPr lang="en-AU" altLang="en-US" sz="2600" dirty="0" err="1" smtClean="0">
                <a:cs typeface="Times New Roman" pitchFamily="18" charset="0"/>
              </a:rPr>
              <a:t>Sidelobes</a:t>
            </a:r>
            <a:endParaRPr lang="en-AU" altLang="en-US" sz="2600" dirty="0" smtClean="0">
              <a:cs typeface="Times New Roman" pitchFamily="18" charset="0"/>
            </a:endParaRPr>
          </a:p>
          <a:p>
            <a:pPr lvl="1">
              <a:buFont typeface="Wingdings" pitchFamily="2" charset="2"/>
              <a:buNone/>
            </a:pPr>
            <a:r>
              <a:rPr lang="en-AU" altLang="en-US" sz="2600" dirty="0" smtClean="0">
                <a:cs typeface="Times New Roman" pitchFamily="18" charset="0"/>
              </a:rPr>
              <a:t>Nulls  </a:t>
            </a:r>
          </a:p>
          <a:p>
            <a:pPr lvl="1">
              <a:buFont typeface="Wingdings" pitchFamily="2" charset="2"/>
              <a:buNone/>
            </a:pPr>
            <a:r>
              <a:rPr lang="en-AU" altLang="en-US" sz="2600" dirty="0" smtClean="0">
                <a:cs typeface="Times New Roman" pitchFamily="18" charset="0"/>
              </a:rPr>
              <a:t>Array shading</a:t>
            </a:r>
          </a:p>
          <a:p>
            <a:pPr lvl="1">
              <a:buFont typeface="Wingdings" pitchFamily="2" charset="2"/>
              <a:buNone/>
            </a:pPr>
            <a:r>
              <a:rPr lang="en-AU" altLang="en-US" sz="2600" dirty="0" smtClean="0">
                <a:cs typeface="Times New Roman" pitchFamily="18" charset="0"/>
              </a:rPr>
              <a:t>Grating lobes</a:t>
            </a:r>
          </a:p>
          <a:p>
            <a:pPr>
              <a:buFont typeface="Wingdings" pitchFamily="2" charset="2"/>
              <a:buNone/>
            </a:pPr>
            <a:r>
              <a:rPr lang="en-AU" altLang="en-US" sz="2800" dirty="0" smtClean="0">
                <a:cs typeface="Times New Roman" pitchFamily="18" charset="0"/>
              </a:rPr>
              <a:t>Change </a:t>
            </a:r>
            <a:r>
              <a:rPr lang="en-AU" altLang="en-US" sz="2800" dirty="0">
                <a:cs typeface="Times New Roman" pitchFamily="18" charset="0"/>
              </a:rPr>
              <a:t>in</a:t>
            </a:r>
            <a:r>
              <a:rPr lang="en-AU" altLang="en-US" dirty="0">
                <a:cs typeface="Times New Roman" pitchFamily="18" charset="0"/>
              </a:rPr>
              <a:t> </a:t>
            </a:r>
          </a:p>
          <a:p>
            <a:pPr lvl="1">
              <a:buFontTx/>
              <a:buNone/>
            </a:pPr>
            <a:r>
              <a:rPr lang="en-AU" altLang="en-US" sz="2400" dirty="0">
                <a:cs typeface="Times New Roman" pitchFamily="18" charset="0"/>
              </a:rPr>
              <a:t>Beamwidth</a:t>
            </a:r>
          </a:p>
          <a:p>
            <a:pPr lvl="1">
              <a:buFontTx/>
              <a:buNone/>
            </a:pPr>
            <a:r>
              <a:rPr lang="en-AU" altLang="en-US" sz="2400" dirty="0" smtClean="0">
                <a:cs typeface="Times New Roman" pitchFamily="18" charset="0"/>
              </a:rPr>
              <a:t>Position </a:t>
            </a:r>
            <a:r>
              <a:rPr lang="en-AU" altLang="en-US" sz="2400" dirty="0">
                <a:cs typeface="Times New Roman" pitchFamily="18" charset="0"/>
              </a:rPr>
              <a:t>of grating lobes</a:t>
            </a:r>
          </a:p>
        </p:txBody>
      </p:sp>
      <p:sp>
        <p:nvSpPr>
          <p:cNvPr id="278532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78533" name="Rectangle 5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090245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04800"/>
            <a:ext cx="7249550" cy="459904"/>
          </a:xfrm>
        </p:spPr>
        <p:txBody>
          <a:bodyPr/>
          <a:lstStyle/>
          <a:p>
            <a:r>
              <a:rPr lang="en-US" altLang="en-US" dirty="0" smtClean="0">
                <a:cs typeface="Times New Roman" pitchFamily="18" charset="0"/>
              </a:rPr>
              <a:t>Maximum Response Axis and Main Lobe</a:t>
            </a:r>
            <a:r>
              <a:rPr lang="en-AU" altLang="en-US" dirty="0" smtClean="0"/>
              <a:t> 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8606" y="1109663"/>
            <a:ext cx="7672388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The </a:t>
            </a:r>
            <a:r>
              <a:rPr lang="en-US" altLang="en-US" sz="2000" i="1" dirty="0" err="1" smtClean="0">
                <a:cs typeface="Times New Roman" pitchFamily="18" charset="0"/>
              </a:rPr>
              <a:t>beamwidth</a:t>
            </a:r>
            <a:r>
              <a:rPr lang="en-US" altLang="en-US" sz="2000" i="1" dirty="0" smtClean="0">
                <a:cs typeface="Times New Roman" pitchFamily="18" charset="0"/>
              </a:rPr>
              <a:t>,         ,</a:t>
            </a:r>
            <a:br>
              <a:rPr lang="en-US" altLang="en-US" sz="2000" i="1" dirty="0" smtClean="0">
                <a:cs typeface="Times New Roman" pitchFamily="18" charset="0"/>
              </a:rPr>
            </a:br>
            <a:endParaRPr lang="en-US" altLang="en-US" sz="2000" i="1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Defined as the angle between half-power (or 3dB) points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	Desire </a:t>
            </a:r>
            <a:r>
              <a:rPr lang="en-US" altLang="en-US" sz="2000" dirty="0" err="1" smtClean="0">
                <a:cs typeface="Times New Roman" pitchFamily="18" charset="0"/>
              </a:rPr>
              <a:t>beamwidth</a:t>
            </a:r>
            <a:r>
              <a:rPr lang="en-US" altLang="en-US" sz="2000" dirty="0" smtClean="0">
                <a:cs typeface="Times New Roman" pitchFamily="18" charset="0"/>
              </a:rPr>
              <a:t> to be small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	Practical situations finite </a:t>
            </a:r>
            <a:r>
              <a:rPr lang="en-US" altLang="en-US" sz="2000" dirty="0" err="1" smtClean="0">
                <a:cs typeface="Times New Roman" pitchFamily="18" charset="0"/>
              </a:rPr>
              <a:t>beamwidth</a:t>
            </a:r>
            <a:r>
              <a:rPr lang="en-US" altLang="en-US" sz="2000" dirty="0" smtClean="0">
                <a:cs typeface="Times New Roman" pitchFamily="18" charset="0"/>
              </a:rPr>
              <a:t> provides tolerance in the MRA-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For                				</a:t>
            </a:r>
            <a:r>
              <a:rPr lang="en-US" altLang="en-US" sz="1600" dirty="0" smtClean="0">
                <a:cs typeface="Times New Roman" pitchFamily="18" charset="0"/>
              </a:rPr>
              <a:t>radians </a:t>
            </a:r>
            <a:r>
              <a:rPr lang="en-US" altLang="en-US" sz="2000" dirty="0" smtClean="0">
                <a:cs typeface="Times New Roman" pitchFamily="18" charset="0"/>
              </a:rPr>
              <a:t>or</a:t>
            </a:r>
          </a:p>
          <a:p>
            <a:pPr>
              <a:buFont typeface="Wingdings" pitchFamily="2" charset="2"/>
              <a:buNone/>
            </a:pPr>
            <a:r>
              <a:rPr lang="en-US" altLang="en-US" sz="2000" i="1" dirty="0" smtClean="0">
                <a:cs typeface="Times New Roman" pitchFamily="18" charset="0"/>
              </a:rPr>
              <a:t>						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						degrees </a:t>
            </a:r>
          </a:p>
          <a:p>
            <a:pPr>
              <a:buFont typeface="Wingdings" pitchFamily="2" charset="2"/>
              <a:buNone/>
            </a:pPr>
            <a:r>
              <a:rPr lang="en-US" altLang="en-US" sz="1800" dirty="0" err="1" smtClean="0">
                <a:cs typeface="Times New Roman" pitchFamily="18" charset="0"/>
              </a:rPr>
              <a:t>Beamwidth</a:t>
            </a:r>
            <a:r>
              <a:rPr lang="en-US" altLang="en-US" sz="1800" dirty="0" smtClean="0">
                <a:cs typeface="Times New Roman" pitchFamily="18" charset="0"/>
              </a:rPr>
              <a:t> is inversely proportional </a:t>
            </a:r>
          </a:p>
          <a:p>
            <a:pPr>
              <a:buFont typeface="Wingdings" pitchFamily="2" charset="2"/>
              <a:buNone/>
            </a:pPr>
            <a:r>
              <a:rPr lang="en-US" altLang="en-US" sz="1800" dirty="0" smtClean="0">
                <a:cs typeface="Times New Roman" pitchFamily="18" charset="0"/>
              </a:rPr>
              <a:t>to the aperture measured in wavelengths</a:t>
            </a:r>
            <a:endParaRPr lang="en-AU" altLang="en-US" sz="1800" dirty="0" smtClean="0">
              <a:cs typeface="Times New Roman" pitchFamily="18" charset="0"/>
            </a:endParaRP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422910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07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09433740"/>
              </p:ext>
            </p:extLst>
          </p:nvPr>
        </p:nvGraphicFramePr>
        <p:xfrm>
          <a:off x="1043608" y="3861048"/>
          <a:ext cx="1203325" cy="384175"/>
        </p:xfrm>
        <a:graphic>
          <a:graphicData uri="http://schemas.openxmlformats.org/presentationml/2006/ole">
            <p:oleObj spid="_x0000_s347214" name="Equation" r:id="rId4" imgW="685502" imgH="215806" progId="">
              <p:embed/>
            </p:oleObj>
          </a:graphicData>
        </a:graphic>
      </p:graphicFrame>
      <p:graphicFrame>
        <p:nvGraphicFramePr>
          <p:cNvPr id="30727" name="Object 6"/>
          <p:cNvGraphicFramePr>
            <a:graphicFrameLocks noChangeAspect="1"/>
          </p:cNvGraphicFramePr>
          <p:nvPr/>
        </p:nvGraphicFramePr>
        <p:xfrm>
          <a:off x="2312988" y="1162050"/>
          <a:ext cx="484187" cy="400050"/>
        </p:xfrm>
        <a:graphic>
          <a:graphicData uri="http://schemas.openxmlformats.org/presentationml/2006/ole">
            <p:oleObj spid="_x0000_s347215" name="Equation" r:id="rId5" imgW="279400" imgH="228600" progId="">
              <p:embed/>
            </p:oleObj>
          </a:graphicData>
        </a:graphic>
      </p:graphicFrame>
      <p:sp>
        <p:nvSpPr>
          <p:cNvPr id="30728" name="Rectangle 7"/>
          <p:cNvSpPr>
            <a:spLocks noChangeArrowheads="1"/>
          </p:cNvSpPr>
          <p:nvPr/>
        </p:nvSpPr>
        <p:spPr bwMode="auto">
          <a:xfrm>
            <a:off x="4057650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0729" name="Object 8"/>
          <p:cNvGraphicFramePr>
            <a:graphicFrameLocks noChangeAspect="1"/>
          </p:cNvGraphicFramePr>
          <p:nvPr/>
        </p:nvGraphicFramePr>
        <p:xfrm>
          <a:off x="3028950" y="3606800"/>
          <a:ext cx="1800225" cy="533400"/>
        </p:xfrm>
        <a:graphic>
          <a:graphicData uri="http://schemas.openxmlformats.org/presentationml/2006/ole">
            <p:oleObj spid="_x0000_s347216" name="Equation" r:id="rId6" imgW="1028254" imgH="304668" progId="">
              <p:embed/>
            </p:oleObj>
          </a:graphicData>
        </a:graphic>
      </p:graphicFrame>
      <p:sp>
        <p:nvSpPr>
          <p:cNvPr id="30730" name="Rectangle 9"/>
          <p:cNvSpPr>
            <a:spLocks noChangeArrowheads="1"/>
          </p:cNvSpPr>
          <p:nvPr/>
        </p:nvSpPr>
        <p:spPr bwMode="auto">
          <a:xfrm>
            <a:off x="4114800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0731" name="Object 10"/>
          <p:cNvGraphicFramePr>
            <a:graphicFrameLocks noChangeAspect="1"/>
          </p:cNvGraphicFramePr>
          <p:nvPr/>
        </p:nvGraphicFramePr>
        <p:xfrm>
          <a:off x="2959100" y="4406900"/>
          <a:ext cx="1600200" cy="533400"/>
        </p:xfrm>
        <a:graphic>
          <a:graphicData uri="http://schemas.openxmlformats.org/presentationml/2006/ole">
            <p:oleObj spid="_x0000_s347217" name="Equation" r:id="rId7" imgW="914400" imgH="304800" progId="">
              <p:embed/>
            </p:oleObj>
          </a:graphicData>
        </a:graphic>
      </p:graphicFrame>
      <p:pic>
        <p:nvPicPr>
          <p:cNvPr id="30732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0776" y="4906963"/>
            <a:ext cx="296227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33" name="Text Box 12"/>
          <p:cNvSpPr txBox="1">
            <a:spLocks noChangeArrowheads="1"/>
          </p:cNvSpPr>
          <p:nvPr/>
        </p:nvSpPr>
        <p:spPr bwMode="auto">
          <a:xfrm>
            <a:off x="7217438" y="6309697"/>
            <a:ext cx="17256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Arial" pitchFamily="34" charset="0"/>
              </a:rPr>
              <a:t>From Stimson</a:t>
            </a:r>
          </a:p>
        </p:txBody>
      </p:sp>
    </p:spTree>
    <p:extLst>
      <p:ext uri="{BB962C8B-B14F-4D97-AF65-F5344CB8AC3E}">
        <p14:creationId xmlns:p14="http://schemas.microsoft.com/office/powerpoint/2010/main" xmlns="" val="40320815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2F531-4F01-4E60-9DD3-11584DD0D7DE}" type="slidenum">
              <a:rPr lang="en-AU" altLang="en-US"/>
              <a:pPr/>
              <a:t>25</a:t>
            </a:fld>
            <a:endParaRPr lang="en-AU" altLang="en-US"/>
          </a:p>
        </p:txBody>
      </p:sp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Beam Pattern Examples</a:t>
            </a:r>
          </a:p>
        </p:txBody>
      </p:sp>
      <p:sp>
        <p:nvSpPr>
          <p:cNvPr id="275460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75461" name="Rectangle 5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275470" name="Group 14"/>
          <p:cNvGrpSpPr>
            <a:grpSpLocks/>
          </p:cNvGrpSpPr>
          <p:nvPr/>
        </p:nvGrpSpPr>
        <p:grpSpPr bwMode="auto">
          <a:xfrm>
            <a:off x="696913" y="482600"/>
            <a:ext cx="8135937" cy="5822950"/>
            <a:chOff x="439" y="304"/>
            <a:chExt cx="5125" cy="3668"/>
          </a:xfrm>
        </p:grpSpPr>
        <p:sp>
          <p:nvSpPr>
            <p:cNvPr id="275462" name="Rectangle 6"/>
            <p:cNvSpPr>
              <a:spLocks noChangeArrowheads="1"/>
            </p:cNvSpPr>
            <p:nvPr/>
          </p:nvSpPr>
          <p:spPr bwMode="auto">
            <a:xfrm>
              <a:off x="3794" y="304"/>
              <a:ext cx="1770" cy="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 b="1">
                  <a:solidFill>
                    <a:schemeClr val="bg2"/>
                  </a:solidFill>
                  <a:latin typeface="Times" pitchFamily="18" charset="0"/>
                  <a:cs typeface="Times New Roman" pitchFamily="18" charset="0"/>
                </a:rPr>
                <a:t>Increasing beamwidth  </a:t>
              </a:r>
            </a:p>
          </p:txBody>
        </p:sp>
        <p:pic>
          <p:nvPicPr>
            <p:cNvPr id="275464" name="Picture 8" descr="Fig3_3BPatSteer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" y="778"/>
              <a:ext cx="3730" cy="10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5465" name="Picture 9" descr="Fig3_10BPatSteere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" y="1844"/>
              <a:ext cx="4018" cy="1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5466" name="Picture 10" descr="Fig3_11BPatSteer9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" y="2892"/>
              <a:ext cx="4042" cy="1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5467" name="Line 11"/>
            <p:cNvSpPr>
              <a:spLocks noChangeShapeType="1"/>
            </p:cNvSpPr>
            <p:nvPr/>
          </p:nvSpPr>
          <p:spPr bwMode="auto">
            <a:xfrm flipH="1">
              <a:off x="2752" y="560"/>
              <a:ext cx="1560" cy="44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75468" name="Line 12"/>
            <p:cNvSpPr>
              <a:spLocks noChangeShapeType="1"/>
            </p:cNvSpPr>
            <p:nvPr/>
          </p:nvSpPr>
          <p:spPr bwMode="auto">
            <a:xfrm flipH="1">
              <a:off x="3512" y="608"/>
              <a:ext cx="952" cy="134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75469" name="Line 13"/>
            <p:cNvSpPr>
              <a:spLocks noChangeShapeType="1"/>
            </p:cNvSpPr>
            <p:nvPr/>
          </p:nvSpPr>
          <p:spPr bwMode="auto">
            <a:xfrm flipH="1">
              <a:off x="4248" y="616"/>
              <a:ext cx="648" cy="2352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D07EE-CC82-424E-9A5B-45B418FA309E}" type="slidenum">
              <a:rPr lang="en-AU" altLang="en-US"/>
              <a:pPr/>
              <a:t>26</a:t>
            </a:fld>
            <a:endParaRPr lang="en-AU" alt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 smtClean="0"/>
              <a:t>Angle or wavenumber ?</a:t>
            </a:r>
            <a:endParaRPr lang="en-AU" altLang="en-US" dirty="0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6" y="1104900"/>
            <a:ext cx="5535161" cy="8057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dirty="0" err="1" smtClean="0">
                <a:cs typeface="Times New Roman" pitchFamily="18" charset="0"/>
              </a:rPr>
              <a:t>Beampatterns</a:t>
            </a:r>
            <a:r>
              <a:rPr lang="en-US" altLang="en-US" dirty="0" smtClean="0">
                <a:cs typeface="Times New Roman" pitchFamily="18" charset="0"/>
              </a:rPr>
              <a:t> for different steering angles</a:t>
            </a:r>
          </a:p>
          <a:p>
            <a:pPr>
              <a:buFont typeface="Wingdings" pitchFamily="2" charset="2"/>
              <a:buNone/>
            </a:pPr>
            <a:r>
              <a:rPr lang="en-US" altLang="en-US" dirty="0" smtClean="0">
                <a:cs typeface="Times New Roman" pitchFamily="18" charset="0"/>
              </a:rPr>
              <a:t>8 independent beams </a:t>
            </a:r>
            <a:endParaRPr lang="en-US" altLang="en-US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AU" altLang="en-US" dirty="0">
              <a:latin typeface="Times" pitchFamily="18" charset="0"/>
              <a:cs typeface="Times New Roman" pitchFamily="18" charset="0"/>
            </a:endParaRPr>
          </a:p>
        </p:txBody>
      </p:sp>
      <p:sp>
        <p:nvSpPr>
          <p:cNvPr id="239621" name="Rectangle 5"/>
          <p:cNvSpPr>
            <a:spLocks noChangeArrowheads="1"/>
          </p:cNvSpPr>
          <p:nvPr/>
        </p:nvSpPr>
        <p:spPr bwMode="auto">
          <a:xfrm>
            <a:off x="44434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pic>
        <p:nvPicPr>
          <p:cNvPr id="3676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66904"/>
            <a:ext cx="4599296" cy="344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661758" y="2119383"/>
            <a:ext cx="1258863" cy="39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itchFamily="18" charset="0"/>
              </a:rPr>
              <a:t>Vs angle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None/>
              <a:tabLst/>
              <a:defRPr/>
            </a:pPr>
            <a:endParaRPr kumimoji="0" lang="en-AU" alt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990372" y="1603042"/>
            <a:ext cx="2184636" cy="82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itchFamily="18" charset="0"/>
              </a:rPr>
              <a:t>Vs sin(angle)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altLang="en-US" sz="2000" kern="0" dirty="0" err="1" smtClean="0">
                <a:latin typeface="Comic Sans MS" panose="030F0702030302020204" pitchFamily="66" charset="0"/>
                <a:cs typeface="Times New Roman" pitchFamily="18" charset="0"/>
              </a:rPr>
              <a:t>wavenumber</a:t>
            </a:r>
            <a:endParaRPr kumimoji="0" lang="en-US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itchFamily="2" charset="2"/>
              <a:buNone/>
              <a:tabLst/>
              <a:defRPr/>
            </a:pPr>
            <a:endParaRPr kumimoji="0" lang="en-AU" alt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676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4744" y="2453257"/>
            <a:ext cx="4629256" cy="3469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220029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54178-82AC-48D6-AB41-E316BCF9350E}" type="slidenum">
              <a:rPr lang="en-AU" altLang="en-US"/>
              <a:pPr/>
              <a:t>27</a:t>
            </a:fld>
            <a:endParaRPr lang="en-AU" altLang="en-US"/>
          </a:p>
        </p:txBody>
      </p:sp>
      <p:pic>
        <p:nvPicPr>
          <p:cNvPr id="31642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16746">
            <a:off x="533400" y="1762125"/>
            <a:ext cx="3151188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096000" cy="6858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anose="030F0702030302020204" pitchFamily="66" charset="0"/>
              </a:rPr>
              <a:t>Beamwidth versus angle - </a:t>
            </a:r>
            <a:r>
              <a:rPr lang="en-AU" altLang="en-US" dirty="0" err="1">
                <a:effectLst/>
                <a:latin typeface="Comic Sans MS" panose="030F0702030302020204" pitchFamily="66" charset="0"/>
              </a:rPr>
              <a:t>approx</a:t>
            </a:r>
            <a:endParaRPr lang="en-AU" altLang="en-US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31642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11175" y="1130300"/>
            <a:ext cx="7024688" cy="430213"/>
          </a:xfrm>
          <a:noFill/>
          <a:ln/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AU" altLang="en-US" sz="1800" b="0" dirty="0">
                <a:latin typeface="Comic Sans MS" panose="030F0702030302020204" pitchFamily="66" charset="0"/>
              </a:rPr>
              <a:t>Beamwidth is proportional to aperture </a:t>
            </a:r>
          </a:p>
        </p:txBody>
      </p:sp>
      <p:graphicFrame>
        <p:nvGraphicFramePr>
          <p:cNvPr id="316433" name="Object 1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032375" y="2965450"/>
          <a:ext cx="1692275" cy="430213"/>
        </p:xfrm>
        <a:graphic>
          <a:graphicData uri="http://schemas.openxmlformats.org/presentationml/2006/ole">
            <p:oleObj spid="_x0000_s316479" name="Equation" r:id="rId4" imgW="698197" imgH="177723" progId="">
              <p:embed/>
            </p:oleObj>
          </a:graphicData>
        </a:graphic>
      </p:graphicFrame>
      <p:sp>
        <p:nvSpPr>
          <p:cNvPr id="316419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6420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6421" name="Rectangle 5"/>
          <p:cNvSpPr>
            <a:spLocks noChangeArrowheads="1"/>
          </p:cNvSpPr>
          <p:nvPr/>
        </p:nvSpPr>
        <p:spPr bwMode="auto">
          <a:xfrm>
            <a:off x="914400" y="681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6432" name="Rectangle 16"/>
          <p:cNvSpPr>
            <a:spLocks noChangeArrowheads="1"/>
          </p:cNvSpPr>
          <p:nvPr/>
        </p:nvSpPr>
        <p:spPr bwMode="auto">
          <a:xfrm>
            <a:off x="3421063" y="2757488"/>
            <a:ext cx="12588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b="1">
                <a:solidFill>
                  <a:schemeClr val="bg2"/>
                </a:solidFill>
                <a:latin typeface="Arial" pitchFamily="34" charset="0"/>
              </a:defRPr>
            </a:lvl1pPr>
            <a:lvl2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pitchFamily="34" charset="0"/>
              </a:defRPr>
            </a:lvl2pPr>
            <a:lvl3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400" b="1">
                <a:solidFill>
                  <a:schemeClr val="bg2"/>
                </a:solidFill>
                <a:latin typeface="Arial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AU" altLang="en-US" sz="1800" b="0" dirty="0">
                <a:latin typeface="Comic Sans MS" pitchFamily="66" charset="0"/>
              </a:rPr>
              <a:t>Effective </a:t>
            </a:r>
          </a:p>
          <a:p>
            <a:pPr>
              <a:buFont typeface="Wingdings" pitchFamily="2" charset="2"/>
              <a:buNone/>
            </a:pPr>
            <a:r>
              <a:rPr lang="en-AU" altLang="en-US" sz="1800" b="0" dirty="0">
                <a:latin typeface="Comic Sans MS" pitchFamily="66" charset="0"/>
              </a:rPr>
              <a:t>aperture </a:t>
            </a:r>
          </a:p>
        </p:txBody>
      </p:sp>
      <p:graphicFrame>
        <p:nvGraphicFramePr>
          <p:cNvPr id="316436" name="Object 2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240213" y="4371975"/>
          <a:ext cx="2538412" cy="630238"/>
        </p:xfrm>
        <a:graphic>
          <a:graphicData uri="http://schemas.openxmlformats.org/presentationml/2006/ole">
            <p:oleObj spid="_x0000_s316480" name="Equation" r:id="rId5" imgW="1231366" imgH="304668" progId="">
              <p:embed/>
            </p:oleObj>
          </a:graphicData>
        </a:graphic>
      </p:graphicFrame>
      <p:sp>
        <p:nvSpPr>
          <p:cNvPr id="316438" name="Rectangle 22"/>
          <p:cNvSpPr>
            <a:spLocks noChangeArrowheads="1"/>
          </p:cNvSpPr>
          <p:nvPr/>
        </p:nvSpPr>
        <p:spPr bwMode="auto">
          <a:xfrm>
            <a:off x="6877050" y="4435475"/>
            <a:ext cx="1258888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b="1">
                <a:solidFill>
                  <a:schemeClr val="bg2"/>
                </a:solidFill>
                <a:latin typeface="Arial" pitchFamily="34" charset="0"/>
              </a:defRPr>
            </a:lvl1pPr>
            <a:lvl2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pitchFamily="34" charset="0"/>
              </a:defRPr>
            </a:lvl2pPr>
            <a:lvl3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400" b="1">
                <a:solidFill>
                  <a:schemeClr val="bg2"/>
                </a:solidFill>
                <a:latin typeface="Arial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AU" altLang="en-US" sz="1800"/>
              <a:t>degrees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30538" y="6432550"/>
            <a:ext cx="3081337" cy="28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DBA0D00-D03B-4C2A-9CD3-BC6F8A261F48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28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Sidelobes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7219" y="1004888"/>
            <a:ext cx="7672388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The peaks of the </a:t>
            </a:r>
            <a:r>
              <a:rPr lang="en-US" altLang="en-US" sz="2000" dirty="0" err="1" smtClean="0">
                <a:cs typeface="Times New Roman" pitchFamily="18" charset="0"/>
              </a:rPr>
              <a:t>sidelobes</a:t>
            </a:r>
            <a:r>
              <a:rPr lang="en-US" altLang="en-US" sz="2000" dirty="0" smtClean="0">
                <a:cs typeface="Times New Roman" pitchFamily="18" charset="0"/>
              </a:rPr>
              <a:t> take approximate values of </a:t>
            </a:r>
          </a:p>
          <a:p>
            <a:pPr>
              <a:buFont typeface="Wingdings" pitchFamily="2" charset="2"/>
              <a:buNone/>
            </a:pPr>
            <a:endParaRPr lang="en-US" altLang="en-US" sz="20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0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0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0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			or</a:t>
            </a:r>
          </a:p>
          <a:p>
            <a:pPr>
              <a:buFont typeface="Wingdings" pitchFamily="2" charset="2"/>
              <a:buNone/>
            </a:pPr>
            <a:endParaRPr lang="en-US" altLang="en-US" sz="20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The largest </a:t>
            </a:r>
            <a:r>
              <a:rPr lang="en-US" altLang="en-US" sz="2000" dirty="0" err="1" smtClean="0">
                <a:cs typeface="Times New Roman" pitchFamily="18" charset="0"/>
              </a:rPr>
              <a:t>sidelobe</a:t>
            </a:r>
            <a:r>
              <a:rPr lang="en-US" altLang="en-US" sz="2000" dirty="0" smtClean="0">
                <a:cs typeface="Times New Roman" pitchFamily="18" charset="0"/>
              </a:rPr>
              <a:t> (which occurs for n = 1) has a peak of            or –13.5dB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These peak values are independent of </a:t>
            </a:r>
            <a:r>
              <a:rPr lang="en-US" altLang="en-US" sz="2000" i="1" dirty="0" smtClean="0">
                <a:cs typeface="Times New Roman" pitchFamily="18" charset="0"/>
              </a:rPr>
              <a:t>K</a:t>
            </a:r>
            <a:r>
              <a:rPr lang="en-US" altLang="en-US" sz="2000" dirty="0" smtClean="0">
                <a:cs typeface="Times New Roman" pitchFamily="18" charset="0"/>
              </a:rPr>
              <a:t> and also of </a:t>
            </a:r>
            <a:r>
              <a:rPr lang="en-AU" altLang="en-US" sz="2000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3900488" y="30813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2774" name="Object 5"/>
          <p:cNvGraphicFramePr>
            <a:graphicFrameLocks noChangeAspect="1"/>
          </p:cNvGraphicFramePr>
          <p:nvPr/>
        </p:nvGraphicFramePr>
        <p:xfrm>
          <a:off x="2935288" y="1735138"/>
          <a:ext cx="2201862" cy="1139825"/>
        </p:xfrm>
        <a:graphic>
          <a:graphicData uri="http://schemas.openxmlformats.org/presentationml/2006/ole">
            <p:oleObj spid="_x0000_s355406" name="Equation" r:id="rId3" imgW="1346200" imgH="698500" progId="">
              <p:embed/>
            </p:oleObj>
          </a:graphicData>
        </a:graphic>
      </p:graphicFrame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417195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2776" name="Object 7"/>
          <p:cNvGraphicFramePr>
            <a:graphicFrameLocks noChangeAspect="1"/>
          </p:cNvGraphicFramePr>
          <p:nvPr/>
        </p:nvGraphicFramePr>
        <p:xfrm>
          <a:off x="3359150" y="3092450"/>
          <a:ext cx="1312863" cy="703263"/>
        </p:xfrm>
        <a:graphic>
          <a:graphicData uri="http://schemas.openxmlformats.org/presentationml/2006/ole">
            <p:oleObj spid="_x0000_s355407" name="Equation" r:id="rId4" imgW="799753" imgH="431613" progId="">
              <p:embed/>
            </p:oleObj>
          </a:graphicData>
        </a:graphic>
      </p:graphicFrame>
      <p:sp>
        <p:nvSpPr>
          <p:cNvPr id="32777" name="Rectangle 8"/>
          <p:cNvSpPr>
            <a:spLocks noChangeArrowheads="1"/>
          </p:cNvSpPr>
          <p:nvPr/>
        </p:nvSpPr>
        <p:spPr bwMode="auto">
          <a:xfrm>
            <a:off x="43672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277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08655470"/>
              </p:ext>
            </p:extLst>
          </p:nvPr>
        </p:nvGraphicFramePr>
        <p:xfrm>
          <a:off x="7800976" y="4005064"/>
          <a:ext cx="671512" cy="500062"/>
        </p:xfrm>
        <a:graphic>
          <a:graphicData uri="http://schemas.openxmlformats.org/presentationml/2006/ole">
            <p:oleObj spid="_x0000_s355408" name="Equation" r:id="rId5" imgW="406048" imgH="304536" progId="">
              <p:embed/>
            </p:oleObj>
          </a:graphicData>
        </a:graphic>
      </p:graphicFrame>
      <p:sp>
        <p:nvSpPr>
          <p:cNvPr id="32779" name="Rectangle 10"/>
          <p:cNvSpPr>
            <a:spLocks noChangeArrowheads="1"/>
          </p:cNvSpPr>
          <p:nvPr/>
        </p:nvSpPr>
        <p:spPr bwMode="auto">
          <a:xfrm>
            <a:off x="44434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278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04820429"/>
              </p:ext>
            </p:extLst>
          </p:nvPr>
        </p:nvGraphicFramePr>
        <p:xfrm>
          <a:off x="7020272" y="4725144"/>
          <a:ext cx="422275" cy="500062"/>
        </p:xfrm>
        <a:graphic>
          <a:graphicData uri="http://schemas.openxmlformats.org/presentationml/2006/ole">
            <p:oleObj spid="_x0000_s355409" name="Equation" r:id="rId6" imgW="253780" imgH="304536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8572032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30538" y="6432550"/>
            <a:ext cx="3081337" cy="28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19D6952D-9DAB-40F6-83DD-A874B451DD3E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29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cs typeface="Times New Roman" pitchFamily="18" charset="0"/>
              </a:rPr>
              <a:t>Nulls of the </a:t>
            </a:r>
            <a:r>
              <a:rPr lang="en-US" altLang="en-US" dirty="0" err="1" smtClean="0">
                <a:cs typeface="Times New Roman" pitchFamily="18" charset="0"/>
              </a:rPr>
              <a:t>beampattern</a:t>
            </a:r>
            <a:r>
              <a:rPr lang="en-AU" altLang="en-US" dirty="0" smtClean="0"/>
              <a:t> 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08720"/>
            <a:ext cx="7672388" cy="532859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When the </a:t>
            </a:r>
            <a:r>
              <a:rPr lang="en-US" altLang="en-US" sz="2000" dirty="0" err="1" smtClean="0">
                <a:cs typeface="Times New Roman" pitchFamily="18" charset="0"/>
              </a:rPr>
              <a:t>phasors</a:t>
            </a:r>
            <a:r>
              <a:rPr lang="en-US" altLang="en-US" sz="2000" dirty="0" smtClean="0">
                <a:cs typeface="Times New Roman" pitchFamily="18" charset="0"/>
              </a:rPr>
              <a:t> sum to zero the </a:t>
            </a:r>
            <a:r>
              <a:rPr lang="en-US" altLang="en-US" sz="2000" dirty="0" err="1" smtClean="0">
                <a:cs typeface="Times New Roman" pitchFamily="18" charset="0"/>
              </a:rPr>
              <a:t>beampattern</a:t>
            </a:r>
            <a:r>
              <a:rPr lang="en-US" altLang="en-US" sz="2000" dirty="0" smtClean="0">
                <a:cs typeface="Times New Roman" pitchFamily="18" charset="0"/>
              </a:rPr>
              <a:t> exhibits a null</a:t>
            </a:r>
            <a:r>
              <a:rPr lang="en-AU" altLang="en-US" sz="2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Alternatively 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from the formula for the </a:t>
            </a:r>
            <a:r>
              <a:rPr lang="en-US" altLang="en-US" sz="2000" dirty="0" err="1" smtClean="0">
                <a:cs typeface="Times New Roman" pitchFamily="18" charset="0"/>
              </a:rPr>
              <a:t>beampattern</a:t>
            </a:r>
            <a:r>
              <a:rPr lang="en-US" altLang="en-US" sz="2000" dirty="0" smtClean="0"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en-US" altLang="en-US" sz="20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0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0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The response is zero when</a:t>
            </a:r>
            <a:r>
              <a:rPr lang="en-AU" altLang="en-US" sz="2000" dirty="0" smtClean="0"/>
              <a:t> </a:t>
            </a:r>
          </a:p>
          <a:p>
            <a:pPr>
              <a:buFont typeface="Wingdings" pitchFamily="2" charset="2"/>
              <a:buNone/>
            </a:pPr>
            <a:endParaRPr lang="en-AU" altLang="en-US" sz="2000" dirty="0" smtClean="0"/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cs typeface="Times New Roman" pitchFamily="18" charset="0"/>
              </a:rPr>
              <a:t>For nulls close to the main beam and</a:t>
            </a:r>
            <a:r>
              <a:rPr lang="en-US" altLang="en-US" sz="1400" dirty="0" smtClean="0">
                <a:cs typeface="Times New Roman" pitchFamily="18" charset="0"/>
              </a:rPr>
              <a:t>   </a:t>
            </a:r>
            <a:r>
              <a:rPr lang="en-US" altLang="en-US" sz="1800" dirty="0" smtClean="0">
                <a:cs typeface="Times New Roman" pitchFamily="18" charset="0"/>
              </a:rPr>
              <a:t>                 :</a:t>
            </a:r>
          </a:p>
          <a:p>
            <a:pPr>
              <a:buFont typeface="Wingdings" pitchFamily="2" charset="2"/>
              <a:buNone/>
            </a:pPr>
            <a:endParaRPr lang="en-US" altLang="en-US" sz="18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1800" dirty="0" smtClean="0">
              <a:cs typeface="Times New Roman" pitchFamily="18" charset="0"/>
            </a:endParaRP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422910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1750" name="Object 5"/>
          <p:cNvGraphicFramePr>
            <a:graphicFrameLocks noChangeAspect="1"/>
          </p:cNvGraphicFramePr>
          <p:nvPr/>
        </p:nvGraphicFramePr>
        <p:xfrm>
          <a:off x="4616450" y="4562475"/>
          <a:ext cx="1154113" cy="368300"/>
        </p:xfrm>
        <a:graphic>
          <a:graphicData uri="http://schemas.openxmlformats.org/presentationml/2006/ole">
            <p:oleObj spid="_x0000_s349266" name="Equation" r:id="rId3" imgW="685502" imgH="215806" progId="">
              <p:embed/>
            </p:oleObj>
          </a:graphicData>
        </a:graphic>
      </p:graphicFrame>
      <p:sp>
        <p:nvSpPr>
          <p:cNvPr id="31751" name="Rectangle 6"/>
          <p:cNvSpPr>
            <a:spLocks noChangeArrowheads="1"/>
          </p:cNvSpPr>
          <p:nvPr/>
        </p:nvSpPr>
        <p:spPr bwMode="auto">
          <a:xfrm>
            <a:off x="428625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1752" name="Object 7"/>
          <p:cNvGraphicFramePr>
            <a:graphicFrameLocks noChangeAspect="1"/>
          </p:cNvGraphicFramePr>
          <p:nvPr/>
        </p:nvGraphicFramePr>
        <p:xfrm>
          <a:off x="3074988" y="5411788"/>
          <a:ext cx="960437" cy="655637"/>
        </p:xfrm>
        <a:graphic>
          <a:graphicData uri="http://schemas.openxmlformats.org/presentationml/2006/ole">
            <p:oleObj spid="_x0000_s349267" name="Equation" r:id="rId4" imgW="571252" imgH="393529" progId="">
              <p:embed/>
            </p:oleObj>
          </a:graphicData>
        </a:graphic>
      </p:graphicFrame>
      <p:graphicFrame>
        <p:nvGraphicFramePr>
          <p:cNvPr id="3175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9353721"/>
              </p:ext>
            </p:extLst>
          </p:nvPr>
        </p:nvGraphicFramePr>
        <p:xfrm>
          <a:off x="3707904" y="3429000"/>
          <a:ext cx="1281113" cy="657225"/>
        </p:xfrm>
        <a:graphic>
          <a:graphicData uri="http://schemas.openxmlformats.org/presentationml/2006/ole">
            <p:oleObj spid="_x0000_s349268" name="Equation" r:id="rId5" imgW="761669" imgH="393529" progId="">
              <p:embed/>
            </p:oleObj>
          </a:graphicData>
        </a:graphic>
      </p:graphicFrame>
      <p:pic>
        <p:nvPicPr>
          <p:cNvPr id="31754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30938" y="3600450"/>
            <a:ext cx="2627312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1755" name="Object 1"/>
          <p:cNvGraphicFramePr>
            <a:graphicFrameLocks noChangeAspect="1"/>
          </p:cNvGraphicFramePr>
          <p:nvPr/>
        </p:nvGraphicFramePr>
        <p:xfrm>
          <a:off x="5114925" y="1681163"/>
          <a:ext cx="2230438" cy="1638300"/>
        </p:xfrm>
        <a:graphic>
          <a:graphicData uri="http://schemas.openxmlformats.org/presentationml/2006/ole">
            <p:oleObj spid="_x0000_s349269" name="Equation" r:id="rId7" imgW="1244600" imgH="9144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8661081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787414B-AEE7-4631-BF80-6A2813894A36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5105400" cy="531912"/>
          </a:xfrm>
        </p:spPr>
        <p:txBody>
          <a:bodyPr/>
          <a:lstStyle/>
          <a:p>
            <a:pPr eaLnBrk="1" hangingPunct="1"/>
            <a:r>
              <a:rPr lang="en-AU" altLang="en-US" dirty="0" smtClean="0"/>
              <a:t>Standard Array Geometry 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80400" cy="5356272"/>
          </a:xfrm>
        </p:spPr>
        <p:txBody>
          <a:bodyPr/>
          <a:lstStyle/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ULA Uniform Linear </a:t>
            </a:r>
            <a:r>
              <a:rPr lang="en-US" altLang="en-US" sz="1800" dirty="0">
                <a:solidFill>
                  <a:srgbClr val="0000FF"/>
                </a:solidFill>
                <a:cs typeface="Times New Roman" pitchFamily="18" charset="0"/>
              </a:rPr>
              <a:t>A</a:t>
            </a: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rray (1D) </a:t>
            </a: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cs typeface="Times New Roman" pitchFamily="18" charset="0"/>
              </a:rPr>
              <a:t>Elements </a:t>
            </a:r>
            <a:r>
              <a:rPr lang="en-US" altLang="en-US" sz="1800" dirty="0" err="1" smtClean="0">
                <a:cs typeface="Times New Roman" pitchFamily="18" charset="0"/>
              </a:rPr>
              <a:t>equispaced</a:t>
            </a:r>
            <a:r>
              <a:rPr lang="en-US" altLang="en-US" sz="1800" dirty="0" smtClean="0">
                <a:cs typeface="Times New Roman" pitchFamily="18" charset="0"/>
              </a:rPr>
              <a:t> along a straight line</a:t>
            </a:r>
            <a:endParaRPr lang="en-US" altLang="en-US" sz="1800" dirty="0">
              <a:cs typeface="Times New Roman" pitchFamily="18" charset="0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dirty="0" smtClean="0">
              <a:cs typeface="Times New Roman" pitchFamily="18" charset="0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Circular array (2D) </a:t>
            </a:r>
            <a:r>
              <a:rPr lang="en-US" altLang="en-US" sz="1800" dirty="0" smtClean="0">
                <a:cs typeface="Times New Roman" pitchFamily="18" charset="0"/>
              </a:rPr>
              <a:t>: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cs typeface="Times New Roman" pitchFamily="18" charset="0"/>
              </a:rPr>
              <a:t>Elements </a:t>
            </a:r>
            <a:r>
              <a:rPr lang="en-US" altLang="en-US" sz="1800" dirty="0" err="1" smtClean="0">
                <a:cs typeface="Times New Roman" pitchFamily="18" charset="0"/>
              </a:rPr>
              <a:t>equispaced</a:t>
            </a:r>
            <a:r>
              <a:rPr lang="en-US" altLang="en-US" sz="1800" dirty="0" smtClean="0">
                <a:cs typeface="Times New Roman" pitchFamily="18" charset="0"/>
              </a:rPr>
              <a:t> around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cs typeface="Times New Roman" pitchFamily="18" charset="0"/>
              </a:rPr>
              <a:t>circumference of circle</a:t>
            </a:r>
          </a:p>
          <a:p>
            <a:pPr>
              <a:lnSpc>
                <a:spcPct val="110000"/>
              </a:lnSpc>
              <a:buNone/>
            </a:pPr>
            <a:endParaRPr lang="en-US" altLang="en-US" sz="1800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Rectangular arrays (2D) </a:t>
            </a:r>
            <a:r>
              <a:rPr lang="en-US" altLang="en-US" sz="1800" dirty="0" smtClean="0">
                <a:cs typeface="Times New Roman" pitchFamily="18" charset="0"/>
              </a:rPr>
              <a:t>:</a:t>
            </a: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cs typeface="Times New Roman" pitchFamily="18" charset="0"/>
              </a:rPr>
              <a:t>Regular 2dimensional grid</a:t>
            </a:r>
          </a:p>
          <a:p>
            <a:pPr>
              <a:lnSpc>
                <a:spcPct val="110000"/>
              </a:lnSpc>
              <a:buNone/>
            </a:pPr>
            <a:endParaRPr lang="en-US" altLang="en-US" sz="1800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Volumetric arrays :</a:t>
            </a:r>
          </a:p>
          <a:p>
            <a:pPr>
              <a:lnSpc>
                <a:spcPct val="110000"/>
              </a:lnSpc>
              <a:buNone/>
            </a:pPr>
            <a:endParaRPr lang="en-US" altLang="en-US" sz="1800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Random </a:t>
            </a:r>
            <a:r>
              <a:rPr lang="en-US" altLang="en-US" sz="1800" dirty="0">
                <a:solidFill>
                  <a:srgbClr val="0000FF"/>
                </a:solidFill>
                <a:cs typeface="Times New Roman" pitchFamily="18" charset="0"/>
              </a:rPr>
              <a:t>arrays (2D) </a:t>
            </a:r>
            <a:r>
              <a:rPr lang="en-US" altLang="en-US" sz="1800" dirty="0" smtClean="0">
                <a:cs typeface="Times New Roman" pitchFamily="18" charset="0"/>
              </a:rPr>
              <a:t>:</a:t>
            </a: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cs typeface="Times New Roman" pitchFamily="18" charset="0"/>
              </a:rPr>
              <a:t>Irregular in 1, 2 or 3 dimensions</a:t>
            </a:r>
            <a:br>
              <a:rPr lang="en-US" altLang="en-US" sz="1800" dirty="0" smtClean="0">
                <a:cs typeface="Times New Roman" pitchFamily="18" charset="0"/>
              </a:rPr>
            </a:br>
            <a:r>
              <a:rPr lang="en-US" altLang="en-US" sz="1800" dirty="0" smtClean="0">
                <a:cs typeface="Times New Roman" pitchFamily="18" charset="0"/>
              </a:rPr>
              <a:t>	</a:t>
            </a:r>
            <a:endParaRPr lang="en-AU" altLang="en-US" dirty="0" smtClean="0">
              <a:cs typeface="Times New Roman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40297592"/>
              </p:ext>
            </p:extLst>
          </p:nvPr>
        </p:nvGraphicFramePr>
        <p:xfrm>
          <a:off x="5424293" y="189790"/>
          <a:ext cx="3528638" cy="4641517"/>
        </p:xfrm>
        <a:graphic>
          <a:graphicData uri="http://schemas.openxmlformats.org/presentationml/2006/ole">
            <p:oleObj spid="_x0000_s365581" name="Acrobat Document" r:id="rId3" imgW="3300120" imgH="4343400" progId="AcroExch.Document.11">
              <p:embed/>
            </p:oleObj>
          </a:graphicData>
        </a:graphic>
      </p:graphicFrame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4763718" y="5072430"/>
            <a:ext cx="1381125" cy="889000"/>
            <a:chOff x="1291" y="2393"/>
            <a:chExt cx="1105" cy="756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1291" y="2393"/>
              <a:ext cx="1105" cy="756"/>
            </a:xfrm>
            <a:prstGeom prst="can">
              <a:avLst>
                <a:gd name="adj" fmla="val 18926"/>
              </a:avLst>
            </a:prstGeom>
            <a:solidFill>
              <a:srgbClr val="9966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1303" y="2939"/>
              <a:ext cx="1078" cy="165"/>
              <a:chOff x="3450" y="2369"/>
              <a:chExt cx="2073" cy="304"/>
            </a:xfrm>
          </p:grpSpPr>
          <p:sp>
            <p:nvSpPr>
              <p:cNvPr id="42" name="Oval 8"/>
              <p:cNvSpPr>
                <a:spLocks noChangeArrowheads="1"/>
              </p:cNvSpPr>
              <p:nvPr/>
            </p:nvSpPr>
            <p:spPr bwMode="auto">
              <a:xfrm>
                <a:off x="4429" y="2468"/>
                <a:ext cx="12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grpSp>
            <p:nvGrpSpPr>
              <p:cNvPr id="43" name="Group 9"/>
              <p:cNvGrpSpPr>
                <a:grpSpLocks/>
              </p:cNvGrpSpPr>
              <p:nvPr/>
            </p:nvGrpSpPr>
            <p:grpSpPr bwMode="auto">
              <a:xfrm>
                <a:off x="3450" y="2369"/>
                <a:ext cx="736" cy="300"/>
                <a:chOff x="3450" y="2369"/>
                <a:chExt cx="736" cy="300"/>
              </a:xfrm>
            </p:grpSpPr>
            <p:sp>
              <p:nvSpPr>
                <p:cNvPr id="48" name="Oval 10"/>
                <p:cNvSpPr>
                  <a:spLocks noChangeArrowheads="1"/>
                </p:cNvSpPr>
                <p:nvPr/>
              </p:nvSpPr>
              <p:spPr bwMode="auto">
                <a:xfrm>
                  <a:off x="3762" y="2435"/>
                  <a:ext cx="103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49" name="Oval 11"/>
                <p:cNvSpPr>
                  <a:spLocks noChangeArrowheads="1"/>
                </p:cNvSpPr>
                <p:nvPr/>
              </p:nvSpPr>
              <p:spPr bwMode="auto">
                <a:xfrm>
                  <a:off x="4057" y="2464"/>
                  <a:ext cx="129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50" name="Oval 12"/>
                <p:cNvSpPr>
                  <a:spLocks noChangeArrowheads="1"/>
                </p:cNvSpPr>
                <p:nvPr/>
              </p:nvSpPr>
              <p:spPr bwMode="auto">
                <a:xfrm>
                  <a:off x="3563" y="2396"/>
                  <a:ext cx="69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51" name="Oval 13"/>
                <p:cNvSpPr>
                  <a:spLocks noChangeArrowheads="1"/>
                </p:cNvSpPr>
                <p:nvPr/>
              </p:nvSpPr>
              <p:spPr bwMode="auto">
                <a:xfrm flipH="1">
                  <a:off x="3450" y="2369"/>
                  <a:ext cx="47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</p:grpSp>
          <p:sp>
            <p:nvSpPr>
              <p:cNvPr id="44" name="Oval 14"/>
              <p:cNvSpPr>
                <a:spLocks noChangeArrowheads="1"/>
              </p:cNvSpPr>
              <p:nvPr/>
            </p:nvSpPr>
            <p:spPr bwMode="auto">
              <a:xfrm rot="10858108">
                <a:off x="5109" y="2442"/>
                <a:ext cx="103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45" name="Oval 15"/>
              <p:cNvSpPr>
                <a:spLocks noChangeArrowheads="1"/>
              </p:cNvSpPr>
              <p:nvPr/>
            </p:nvSpPr>
            <p:spPr bwMode="auto">
              <a:xfrm rot="10858108">
                <a:off x="4788" y="2459"/>
                <a:ext cx="12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46" name="Oval 16"/>
              <p:cNvSpPr>
                <a:spLocks noChangeArrowheads="1"/>
              </p:cNvSpPr>
              <p:nvPr/>
            </p:nvSpPr>
            <p:spPr bwMode="auto">
              <a:xfrm rot="10858108">
                <a:off x="5341" y="2416"/>
                <a:ext cx="6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47" name="Oval 17"/>
              <p:cNvSpPr>
                <a:spLocks noChangeArrowheads="1"/>
              </p:cNvSpPr>
              <p:nvPr/>
            </p:nvSpPr>
            <p:spPr bwMode="auto">
              <a:xfrm rot="10858108" flipH="1">
                <a:off x="5476" y="2384"/>
                <a:ext cx="47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</p:grpSp>
        <p:grpSp>
          <p:nvGrpSpPr>
            <p:cNvPr id="9" name="Group 18"/>
            <p:cNvGrpSpPr>
              <a:grpSpLocks/>
            </p:cNvGrpSpPr>
            <p:nvPr/>
          </p:nvGrpSpPr>
          <p:grpSpPr bwMode="auto">
            <a:xfrm>
              <a:off x="1303" y="2796"/>
              <a:ext cx="1078" cy="165"/>
              <a:chOff x="3450" y="2369"/>
              <a:chExt cx="2073" cy="304"/>
            </a:xfrm>
          </p:grpSpPr>
          <p:sp>
            <p:nvSpPr>
              <p:cNvPr id="32" name="Oval 19"/>
              <p:cNvSpPr>
                <a:spLocks noChangeArrowheads="1"/>
              </p:cNvSpPr>
              <p:nvPr/>
            </p:nvSpPr>
            <p:spPr bwMode="auto">
              <a:xfrm>
                <a:off x="4429" y="2468"/>
                <a:ext cx="12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grpSp>
            <p:nvGrpSpPr>
              <p:cNvPr id="33" name="Group 20"/>
              <p:cNvGrpSpPr>
                <a:grpSpLocks/>
              </p:cNvGrpSpPr>
              <p:nvPr/>
            </p:nvGrpSpPr>
            <p:grpSpPr bwMode="auto">
              <a:xfrm>
                <a:off x="3450" y="2369"/>
                <a:ext cx="736" cy="300"/>
                <a:chOff x="3450" y="2369"/>
                <a:chExt cx="736" cy="300"/>
              </a:xfrm>
            </p:grpSpPr>
            <p:sp>
              <p:nvSpPr>
                <p:cNvPr id="38" name="Oval 21"/>
                <p:cNvSpPr>
                  <a:spLocks noChangeArrowheads="1"/>
                </p:cNvSpPr>
                <p:nvPr/>
              </p:nvSpPr>
              <p:spPr bwMode="auto">
                <a:xfrm>
                  <a:off x="3762" y="2435"/>
                  <a:ext cx="103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39" name="Oval 22"/>
                <p:cNvSpPr>
                  <a:spLocks noChangeArrowheads="1"/>
                </p:cNvSpPr>
                <p:nvPr/>
              </p:nvSpPr>
              <p:spPr bwMode="auto">
                <a:xfrm>
                  <a:off x="4057" y="2464"/>
                  <a:ext cx="129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40" name="Oval 23"/>
                <p:cNvSpPr>
                  <a:spLocks noChangeArrowheads="1"/>
                </p:cNvSpPr>
                <p:nvPr/>
              </p:nvSpPr>
              <p:spPr bwMode="auto">
                <a:xfrm>
                  <a:off x="3563" y="2396"/>
                  <a:ext cx="69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41" name="Oval 24"/>
                <p:cNvSpPr>
                  <a:spLocks noChangeArrowheads="1"/>
                </p:cNvSpPr>
                <p:nvPr/>
              </p:nvSpPr>
              <p:spPr bwMode="auto">
                <a:xfrm flipH="1">
                  <a:off x="3450" y="2369"/>
                  <a:ext cx="47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</p:grpSp>
          <p:sp>
            <p:nvSpPr>
              <p:cNvPr id="34" name="Oval 25"/>
              <p:cNvSpPr>
                <a:spLocks noChangeArrowheads="1"/>
              </p:cNvSpPr>
              <p:nvPr/>
            </p:nvSpPr>
            <p:spPr bwMode="auto">
              <a:xfrm rot="10858108">
                <a:off x="5109" y="2442"/>
                <a:ext cx="103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35" name="Oval 26"/>
              <p:cNvSpPr>
                <a:spLocks noChangeArrowheads="1"/>
              </p:cNvSpPr>
              <p:nvPr/>
            </p:nvSpPr>
            <p:spPr bwMode="auto">
              <a:xfrm rot="10858108">
                <a:off x="4788" y="2459"/>
                <a:ext cx="12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36" name="Oval 27"/>
              <p:cNvSpPr>
                <a:spLocks noChangeArrowheads="1"/>
              </p:cNvSpPr>
              <p:nvPr/>
            </p:nvSpPr>
            <p:spPr bwMode="auto">
              <a:xfrm rot="10858108">
                <a:off x="5341" y="2416"/>
                <a:ext cx="6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37" name="Oval 28"/>
              <p:cNvSpPr>
                <a:spLocks noChangeArrowheads="1"/>
              </p:cNvSpPr>
              <p:nvPr/>
            </p:nvSpPr>
            <p:spPr bwMode="auto">
              <a:xfrm rot="10858108" flipH="1">
                <a:off x="5476" y="2384"/>
                <a:ext cx="47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</p:grpSp>
        <p:grpSp>
          <p:nvGrpSpPr>
            <p:cNvPr id="10" name="Group 29"/>
            <p:cNvGrpSpPr>
              <a:grpSpLocks/>
            </p:cNvGrpSpPr>
            <p:nvPr/>
          </p:nvGrpSpPr>
          <p:grpSpPr bwMode="auto">
            <a:xfrm>
              <a:off x="1300" y="2658"/>
              <a:ext cx="1078" cy="164"/>
              <a:chOff x="3450" y="2369"/>
              <a:chExt cx="2073" cy="304"/>
            </a:xfrm>
          </p:grpSpPr>
          <p:sp>
            <p:nvSpPr>
              <p:cNvPr id="22" name="Oval 30"/>
              <p:cNvSpPr>
                <a:spLocks noChangeArrowheads="1"/>
              </p:cNvSpPr>
              <p:nvPr/>
            </p:nvSpPr>
            <p:spPr bwMode="auto">
              <a:xfrm>
                <a:off x="4429" y="2468"/>
                <a:ext cx="12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grpSp>
            <p:nvGrpSpPr>
              <p:cNvPr id="23" name="Group 31"/>
              <p:cNvGrpSpPr>
                <a:grpSpLocks/>
              </p:cNvGrpSpPr>
              <p:nvPr/>
            </p:nvGrpSpPr>
            <p:grpSpPr bwMode="auto">
              <a:xfrm>
                <a:off x="3450" y="2369"/>
                <a:ext cx="736" cy="300"/>
                <a:chOff x="3450" y="2369"/>
                <a:chExt cx="736" cy="300"/>
              </a:xfrm>
            </p:grpSpPr>
            <p:sp>
              <p:nvSpPr>
                <p:cNvPr id="28" name="Oval 32"/>
                <p:cNvSpPr>
                  <a:spLocks noChangeArrowheads="1"/>
                </p:cNvSpPr>
                <p:nvPr/>
              </p:nvSpPr>
              <p:spPr bwMode="auto">
                <a:xfrm>
                  <a:off x="3762" y="2435"/>
                  <a:ext cx="103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29" name="Oval 33"/>
                <p:cNvSpPr>
                  <a:spLocks noChangeArrowheads="1"/>
                </p:cNvSpPr>
                <p:nvPr/>
              </p:nvSpPr>
              <p:spPr bwMode="auto">
                <a:xfrm>
                  <a:off x="4057" y="2464"/>
                  <a:ext cx="129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30" name="Oval 34"/>
                <p:cNvSpPr>
                  <a:spLocks noChangeArrowheads="1"/>
                </p:cNvSpPr>
                <p:nvPr/>
              </p:nvSpPr>
              <p:spPr bwMode="auto">
                <a:xfrm>
                  <a:off x="3563" y="2396"/>
                  <a:ext cx="69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31" name="Oval 35"/>
                <p:cNvSpPr>
                  <a:spLocks noChangeArrowheads="1"/>
                </p:cNvSpPr>
                <p:nvPr/>
              </p:nvSpPr>
              <p:spPr bwMode="auto">
                <a:xfrm flipH="1">
                  <a:off x="3450" y="2369"/>
                  <a:ext cx="47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</p:grpSp>
          <p:sp>
            <p:nvSpPr>
              <p:cNvPr id="24" name="Oval 36"/>
              <p:cNvSpPr>
                <a:spLocks noChangeArrowheads="1"/>
              </p:cNvSpPr>
              <p:nvPr/>
            </p:nvSpPr>
            <p:spPr bwMode="auto">
              <a:xfrm rot="10858108">
                <a:off x="5109" y="2442"/>
                <a:ext cx="103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25" name="Oval 37"/>
              <p:cNvSpPr>
                <a:spLocks noChangeArrowheads="1"/>
              </p:cNvSpPr>
              <p:nvPr/>
            </p:nvSpPr>
            <p:spPr bwMode="auto">
              <a:xfrm rot="10858108">
                <a:off x="4788" y="2459"/>
                <a:ext cx="12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26" name="Oval 38"/>
              <p:cNvSpPr>
                <a:spLocks noChangeArrowheads="1"/>
              </p:cNvSpPr>
              <p:nvPr/>
            </p:nvSpPr>
            <p:spPr bwMode="auto">
              <a:xfrm rot="10858108">
                <a:off x="5341" y="2416"/>
                <a:ext cx="6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27" name="Oval 39"/>
              <p:cNvSpPr>
                <a:spLocks noChangeArrowheads="1"/>
              </p:cNvSpPr>
              <p:nvPr/>
            </p:nvSpPr>
            <p:spPr bwMode="auto">
              <a:xfrm rot="10858108" flipH="1">
                <a:off x="5476" y="2384"/>
                <a:ext cx="47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</p:grpSp>
        <p:grpSp>
          <p:nvGrpSpPr>
            <p:cNvPr id="11" name="Group 40"/>
            <p:cNvGrpSpPr>
              <a:grpSpLocks/>
            </p:cNvGrpSpPr>
            <p:nvPr/>
          </p:nvGrpSpPr>
          <p:grpSpPr bwMode="auto">
            <a:xfrm>
              <a:off x="1305" y="2509"/>
              <a:ext cx="1077" cy="165"/>
              <a:chOff x="3450" y="2369"/>
              <a:chExt cx="2073" cy="304"/>
            </a:xfrm>
          </p:grpSpPr>
          <p:sp>
            <p:nvSpPr>
              <p:cNvPr id="12" name="Oval 41"/>
              <p:cNvSpPr>
                <a:spLocks noChangeArrowheads="1"/>
              </p:cNvSpPr>
              <p:nvPr/>
            </p:nvSpPr>
            <p:spPr bwMode="auto">
              <a:xfrm>
                <a:off x="4429" y="2468"/>
                <a:ext cx="12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grpSp>
            <p:nvGrpSpPr>
              <p:cNvPr id="13" name="Group 42"/>
              <p:cNvGrpSpPr>
                <a:grpSpLocks/>
              </p:cNvGrpSpPr>
              <p:nvPr/>
            </p:nvGrpSpPr>
            <p:grpSpPr bwMode="auto">
              <a:xfrm>
                <a:off x="3450" y="2369"/>
                <a:ext cx="736" cy="300"/>
                <a:chOff x="3450" y="2369"/>
                <a:chExt cx="736" cy="300"/>
              </a:xfrm>
            </p:grpSpPr>
            <p:sp>
              <p:nvSpPr>
                <p:cNvPr id="18" name="Oval 43"/>
                <p:cNvSpPr>
                  <a:spLocks noChangeArrowheads="1"/>
                </p:cNvSpPr>
                <p:nvPr/>
              </p:nvSpPr>
              <p:spPr bwMode="auto">
                <a:xfrm>
                  <a:off x="3762" y="2435"/>
                  <a:ext cx="103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19" name="Oval 44"/>
                <p:cNvSpPr>
                  <a:spLocks noChangeArrowheads="1"/>
                </p:cNvSpPr>
                <p:nvPr/>
              </p:nvSpPr>
              <p:spPr bwMode="auto">
                <a:xfrm>
                  <a:off x="4057" y="2464"/>
                  <a:ext cx="129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20" name="Oval 45"/>
                <p:cNvSpPr>
                  <a:spLocks noChangeArrowheads="1"/>
                </p:cNvSpPr>
                <p:nvPr/>
              </p:nvSpPr>
              <p:spPr bwMode="auto">
                <a:xfrm>
                  <a:off x="3563" y="2396"/>
                  <a:ext cx="69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  <p:sp>
              <p:nvSpPr>
                <p:cNvPr id="21" name="Oval 46"/>
                <p:cNvSpPr>
                  <a:spLocks noChangeArrowheads="1"/>
                </p:cNvSpPr>
                <p:nvPr/>
              </p:nvSpPr>
              <p:spPr bwMode="auto">
                <a:xfrm flipH="1">
                  <a:off x="3450" y="2369"/>
                  <a:ext cx="47" cy="20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AU"/>
                </a:p>
              </p:txBody>
            </p:sp>
          </p:grpSp>
          <p:sp>
            <p:nvSpPr>
              <p:cNvPr id="14" name="Oval 47"/>
              <p:cNvSpPr>
                <a:spLocks noChangeArrowheads="1"/>
              </p:cNvSpPr>
              <p:nvPr/>
            </p:nvSpPr>
            <p:spPr bwMode="auto">
              <a:xfrm rot="10858108">
                <a:off x="5109" y="2442"/>
                <a:ext cx="103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15" name="Oval 48"/>
              <p:cNvSpPr>
                <a:spLocks noChangeArrowheads="1"/>
              </p:cNvSpPr>
              <p:nvPr/>
            </p:nvSpPr>
            <p:spPr bwMode="auto">
              <a:xfrm rot="10858108">
                <a:off x="4788" y="2459"/>
                <a:ext cx="12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16" name="Oval 49"/>
              <p:cNvSpPr>
                <a:spLocks noChangeArrowheads="1"/>
              </p:cNvSpPr>
              <p:nvPr/>
            </p:nvSpPr>
            <p:spPr bwMode="auto">
              <a:xfrm rot="10858108">
                <a:off x="5341" y="2416"/>
                <a:ext cx="69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  <p:sp>
            <p:nvSpPr>
              <p:cNvPr id="17" name="Oval 50"/>
              <p:cNvSpPr>
                <a:spLocks noChangeArrowheads="1"/>
              </p:cNvSpPr>
              <p:nvPr/>
            </p:nvSpPr>
            <p:spPr bwMode="auto">
              <a:xfrm rot="10858108" flipH="1">
                <a:off x="5476" y="2384"/>
                <a:ext cx="47" cy="2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AU"/>
              </a:p>
            </p:txBody>
          </p:sp>
        </p:grpSp>
      </p:grpSp>
      <p:grpSp>
        <p:nvGrpSpPr>
          <p:cNvPr id="52" name="Group 51"/>
          <p:cNvGrpSpPr>
            <a:grpSpLocks/>
          </p:cNvGrpSpPr>
          <p:nvPr/>
        </p:nvGrpSpPr>
        <p:grpSpPr bwMode="auto">
          <a:xfrm rot="-18456456">
            <a:off x="6996928" y="4820504"/>
            <a:ext cx="1511300" cy="1485900"/>
            <a:chOff x="3418" y="2203"/>
            <a:chExt cx="1259" cy="1234"/>
          </a:xfrm>
        </p:grpSpPr>
        <p:sp>
          <p:nvSpPr>
            <p:cNvPr id="53" name="Oval 52"/>
            <p:cNvSpPr>
              <a:spLocks noChangeArrowheads="1"/>
            </p:cNvSpPr>
            <p:nvPr/>
          </p:nvSpPr>
          <p:spPr bwMode="auto">
            <a:xfrm rot="-3233611">
              <a:off x="3431" y="2190"/>
              <a:ext cx="1234" cy="1259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 rot="-19474417">
              <a:off x="3867" y="2674"/>
              <a:ext cx="84" cy="79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55" name="Oval 54"/>
            <p:cNvSpPr>
              <a:spLocks noChangeArrowheads="1"/>
            </p:cNvSpPr>
            <p:nvPr/>
          </p:nvSpPr>
          <p:spPr bwMode="auto">
            <a:xfrm rot="2125583" flipH="1">
              <a:off x="3553" y="2424"/>
              <a:ext cx="31" cy="8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 rot="-3233611">
              <a:off x="4064" y="2818"/>
              <a:ext cx="74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57" name="Oval 56"/>
            <p:cNvSpPr>
              <a:spLocks noChangeArrowheads="1"/>
            </p:cNvSpPr>
            <p:nvPr/>
          </p:nvSpPr>
          <p:spPr bwMode="auto">
            <a:xfrm rot="-3233611">
              <a:off x="3831" y="3123"/>
              <a:ext cx="59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58" name="Oval 57"/>
            <p:cNvSpPr>
              <a:spLocks noChangeArrowheads="1"/>
            </p:cNvSpPr>
            <p:nvPr/>
          </p:nvSpPr>
          <p:spPr bwMode="auto">
            <a:xfrm rot="-3233611">
              <a:off x="3937" y="2988"/>
              <a:ext cx="73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59" name="Oval 58"/>
            <p:cNvSpPr>
              <a:spLocks noChangeArrowheads="1"/>
            </p:cNvSpPr>
            <p:nvPr/>
          </p:nvSpPr>
          <p:spPr bwMode="auto">
            <a:xfrm rot="-3233611">
              <a:off x="3755" y="3214"/>
              <a:ext cx="39" cy="8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60" name="Oval 59"/>
            <p:cNvSpPr>
              <a:spLocks noChangeArrowheads="1"/>
            </p:cNvSpPr>
            <p:nvPr/>
          </p:nvSpPr>
          <p:spPr bwMode="auto">
            <a:xfrm rot="18366389" flipH="1">
              <a:off x="3710" y="3265"/>
              <a:ext cx="27" cy="8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61" name="Oval 60"/>
            <p:cNvSpPr>
              <a:spLocks noChangeArrowheads="1"/>
            </p:cNvSpPr>
            <p:nvPr/>
          </p:nvSpPr>
          <p:spPr bwMode="auto">
            <a:xfrm rot="7624497">
              <a:off x="4288" y="2502"/>
              <a:ext cx="59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62" name="Oval 61"/>
            <p:cNvSpPr>
              <a:spLocks noChangeArrowheads="1"/>
            </p:cNvSpPr>
            <p:nvPr/>
          </p:nvSpPr>
          <p:spPr bwMode="auto">
            <a:xfrm rot="7624497">
              <a:off x="4182" y="2649"/>
              <a:ext cx="74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 rot="7624497">
              <a:off x="4362" y="2397"/>
              <a:ext cx="39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64" name="Oval 63"/>
            <p:cNvSpPr>
              <a:spLocks noChangeArrowheads="1"/>
            </p:cNvSpPr>
            <p:nvPr/>
          </p:nvSpPr>
          <p:spPr bwMode="auto">
            <a:xfrm rot="7624497" flipH="1">
              <a:off x="4400" y="2332"/>
              <a:ext cx="26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 rot="-8616309">
              <a:off x="4358" y="3020"/>
              <a:ext cx="44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 rot="-8616309">
              <a:off x="4218" y="2929"/>
              <a:ext cx="65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67" name="Oval 66"/>
            <p:cNvSpPr>
              <a:spLocks noChangeArrowheads="1"/>
            </p:cNvSpPr>
            <p:nvPr/>
          </p:nvSpPr>
          <p:spPr bwMode="auto">
            <a:xfrm rot="-8616309">
              <a:off x="4457" y="3095"/>
              <a:ext cx="30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 rot="12983691" flipH="1">
              <a:off x="4517" y="3136"/>
              <a:ext cx="22" cy="7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 rot="-3233611">
              <a:off x="4175" y="3280"/>
              <a:ext cx="45" cy="4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70" name="Oval 69"/>
            <p:cNvSpPr>
              <a:spLocks noChangeArrowheads="1"/>
            </p:cNvSpPr>
            <p:nvPr/>
          </p:nvSpPr>
          <p:spPr bwMode="auto">
            <a:xfrm rot="-3233611">
              <a:off x="4254" y="3175"/>
              <a:ext cx="57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71" name="Oval 70"/>
            <p:cNvSpPr>
              <a:spLocks noChangeArrowheads="1"/>
            </p:cNvSpPr>
            <p:nvPr/>
          </p:nvSpPr>
          <p:spPr bwMode="auto">
            <a:xfrm rot="-4877294">
              <a:off x="4114" y="3348"/>
              <a:ext cx="30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72" name="Oval 71"/>
            <p:cNvSpPr>
              <a:spLocks noChangeArrowheads="1"/>
            </p:cNvSpPr>
            <p:nvPr/>
          </p:nvSpPr>
          <p:spPr bwMode="auto">
            <a:xfrm rot="16089036" flipH="1">
              <a:off x="4074" y="3381"/>
              <a:ext cx="20" cy="4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73" name="Oval 72"/>
            <p:cNvSpPr>
              <a:spLocks noChangeArrowheads="1"/>
            </p:cNvSpPr>
            <p:nvPr/>
          </p:nvSpPr>
          <p:spPr bwMode="auto">
            <a:xfrm rot="7624497">
              <a:off x="4523" y="2805"/>
              <a:ext cx="45" cy="4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74" name="Oval 73"/>
            <p:cNvSpPr>
              <a:spLocks noChangeArrowheads="1"/>
            </p:cNvSpPr>
            <p:nvPr/>
          </p:nvSpPr>
          <p:spPr bwMode="auto">
            <a:xfrm rot="7624497">
              <a:off x="4442" y="2916"/>
              <a:ext cx="56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75" name="Oval 74"/>
            <p:cNvSpPr>
              <a:spLocks noChangeArrowheads="1"/>
            </p:cNvSpPr>
            <p:nvPr/>
          </p:nvSpPr>
          <p:spPr bwMode="auto">
            <a:xfrm rot="9019008">
              <a:off x="4580" y="2712"/>
              <a:ext cx="30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76" name="Oval 75"/>
            <p:cNvSpPr>
              <a:spLocks noChangeArrowheads="1"/>
            </p:cNvSpPr>
            <p:nvPr/>
          </p:nvSpPr>
          <p:spPr bwMode="auto">
            <a:xfrm rot="8790699" flipH="1">
              <a:off x="4603" y="2654"/>
              <a:ext cx="21" cy="4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 rot="-4037591">
              <a:off x="4016" y="3211"/>
              <a:ext cx="55" cy="7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78" name="Oval 77"/>
            <p:cNvSpPr>
              <a:spLocks noChangeArrowheads="1"/>
            </p:cNvSpPr>
            <p:nvPr/>
          </p:nvSpPr>
          <p:spPr bwMode="auto">
            <a:xfrm rot="-3233611">
              <a:off x="4114" y="3087"/>
              <a:ext cx="68" cy="7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 rot="-3752455">
              <a:off x="3947" y="3297"/>
              <a:ext cx="36" cy="7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80" name="Oval 79"/>
            <p:cNvSpPr>
              <a:spLocks noChangeArrowheads="1"/>
            </p:cNvSpPr>
            <p:nvPr/>
          </p:nvSpPr>
          <p:spPr bwMode="auto">
            <a:xfrm rot="17569360" flipH="1">
              <a:off x="3891" y="3363"/>
              <a:ext cx="25" cy="7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81" name="Oval 80"/>
            <p:cNvSpPr>
              <a:spLocks noChangeArrowheads="1"/>
            </p:cNvSpPr>
            <p:nvPr/>
          </p:nvSpPr>
          <p:spPr bwMode="auto">
            <a:xfrm rot="8437251">
              <a:off x="4438" y="2638"/>
              <a:ext cx="55" cy="7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82" name="Oval 81"/>
            <p:cNvSpPr>
              <a:spLocks noChangeArrowheads="1"/>
            </p:cNvSpPr>
            <p:nvPr/>
          </p:nvSpPr>
          <p:spPr bwMode="auto">
            <a:xfrm rot="7624497">
              <a:off x="4339" y="2773"/>
              <a:ext cx="69" cy="7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83" name="Oval 82"/>
            <p:cNvSpPr>
              <a:spLocks noChangeArrowheads="1"/>
            </p:cNvSpPr>
            <p:nvPr/>
          </p:nvSpPr>
          <p:spPr bwMode="auto">
            <a:xfrm rot="7903962">
              <a:off x="4506" y="2540"/>
              <a:ext cx="37" cy="7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84" name="Oval 83"/>
            <p:cNvSpPr>
              <a:spLocks noChangeArrowheads="1"/>
            </p:cNvSpPr>
            <p:nvPr/>
          </p:nvSpPr>
          <p:spPr bwMode="auto">
            <a:xfrm rot="8865571" flipH="1">
              <a:off x="4535" y="2468"/>
              <a:ext cx="25" cy="7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85" name="Oval 84"/>
            <p:cNvSpPr>
              <a:spLocks noChangeArrowheads="1"/>
            </p:cNvSpPr>
            <p:nvPr/>
          </p:nvSpPr>
          <p:spPr bwMode="auto">
            <a:xfrm rot="-3233611">
              <a:off x="4310" y="3297"/>
              <a:ext cx="35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86" name="Oval 85"/>
            <p:cNvSpPr>
              <a:spLocks noChangeArrowheads="1"/>
            </p:cNvSpPr>
            <p:nvPr/>
          </p:nvSpPr>
          <p:spPr bwMode="auto">
            <a:xfrm rot="-3233611">
              <a:off x="4376" y="3212"/>
              <a:ext cx="44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 rot="-3233611">
              <a:off x="4258" y="3344"/>
              <a:ext cx="23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88" name="Oval 87"/>
            <p:cNvSpPr>
              <a:spLocks noChangeArrowheads="1"/>
            </p:cNvSpPr>
            <p:nvPr/>
          </p:nvSpPr>
          <p:spPr bwMode="auto">
            <a:xfrm rot="17666759" flipH="1">
              <a:off x="4222" y="3380"/>
              <a:ext cx="16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 rot="7624497">
              <a:off x="4584" y="2928"/>
              <a:ext cx="35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90" name="Oval 89"/>
            <p:cNvSpPr>
              <a:spLocks noChangeArrowheads="1"/>
            </p:cNvSpPr>
            <p:nvPr/>
          </p:nvSpPr>
          <p:spPr bwMode="auto">
            <a:xfrm rot="7624497">
              <a:off x="4520" y="3013"/>
              <a:ext cx="44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91" name="Oval 90"/>
            <p:cNvSpPr>
              <a:spLocks noChangeArrowheads="1"/>
            </p:cNvSpPr>
            <p:nvPr/>
          </p:nvSpPr>
          <p:spPr bwMode="auto">
            <a:xfrm rot="7624497">
              <a:off x="4618" y="2860"/>
              <a:ext cx="23" cy="2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 rot="8563553" flipH="1">
              <a:off x="4645" y="2804"/>
              <a:ext cx="16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 rot="-3233611">
              <a:off x="3720" y="2549"/>
              <a:ext cx="50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 rot="-2027105">
              <a:off x="3559" y="2755"/>
              <a:ext cx="40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 rot="-2704899">
              <a:off x="3633" y="2665"/>
              <a:ext cx="50" cy="8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96" name="Oval 95"/>
            <p:cNvSpPr>
              <a:spLocks noChangeArrowheads="1"/>
            </p:cNvSpPr>
            <p:nvPr/>
          </p:nvSpPr>
          <p:spPr bwMode="auto">
            <a:xfrm rot="-1763556">
              <a:off x="3503" y="2813"/>
              <a:ext cx="26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97" name="Oval 96"/>
            <p:cNvSpPr>
              <a:spLocks noChangeArrowheads="1"/>
            </p:cNvSpPr>
            <p:nvPr/>
          </p:nvSpPr>
          <p:spPr bwMode="auto">
            <a:xfrm rot="20559516" flipH="1">
              <a:off x="3470" y="2846"/>
              <a:ext cx="18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98" name="Oval 97"/>
            <p:cNvSpPr>
              <a:spLocks noChangeArrowheads="1"/>
            </p:cNvSpPr>
            <p:nvPr/>
          </p:nvSpPr>
          <p:spPr bwMode="auto">
            <a:xfrm rot="6536692">
              <a:off x="3868" y="2334"/>
              <a:ext cx="40" cy="8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99" name="Oval 98"/>
            <p:cNvSpPr>
              <a:spLocks noChangeArrowheads="1"/>
            </p:cNvSpPr>
            <p:nvPr/>
          </p:nvSpPr>
          <p:spPr bwMode="auto">
            <a:xfrm rot="7374745">
              <a:off x="3799" y="2435"/>
              <a:ext cx="50" cy="8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00" name="Oval 99"/>
            <p:cNvSpPr>
              <a:spLocks noChangeArrowheads="1"/>
            </p:cNvSpPr>
            <p:nvPr/>
          </p:nvSpPr>
          <p:spPr bwMode="auto">
            <a:xfrm rot="6098885">
              <a:off x="3915" y="2261"/>
              <a:ext cx="27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01" name="Oval 100"/>
            <p:cNvSpPr>
              <a:spLocks noChangeArrowheads="1"/>
            </p:cNvSpPr>
            <p:nvPr/>
          </p:nvSpPr>
          <p:spPr bwMode="auto">
            <a:xfrm rot="5506485" flipH="1">
              <a:off x="3938" y="2214"/>
              <a:ext cx="18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 rot="-2330732">
              <a:off x="3667" y="2951"/>
              <a:ext cx="55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03" name="Oval 102"/>
            <p:cNvSpPr>
              <a:spLocks noChangeArrowheads="1"/>
            </p:cNvSpPr>
            <p:nvPr/>
          </p:nvSpPr>
          <p:spPr bwMode="auto">
            <a:xfrm rot="-3233611">
              <a:off x="3766" y="2826"/>
              <a:ext cx="68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04" name="Oval 103"/>
            <p:cNvSpPr>
              <a:spLocks noChangeArrowheads="1"/>
            </p:cNvSpPr>
            <p:nvPr/>
          </p:nvSpPr>
          <p:spPr bwMode="auto">
            <a:xfrm rot="-1962305">
              <a:off x="3595" y="3033"/>
              <a:ext cx="37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05" name="Oval 104"/>
            <p:cNvSpPr>
              <a:spLocks noChangeArrowheads="1"/>
            </p:cNvSpPr>
            <p:nvPr/>
          </p:nvSpPr>
          <p:spPr bwMode="auto">
            <a:xfrm rot="19701382" flipH="1">
              <a:off x="3554" y="3080"/>
              <a:ext cx="25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06" name="Oval 105"/>
            <p:cNvSpPr>
              <a:spLocks noChangeArrowheads="1"/>
            </p:cNvSpPr>
            <p:nvPr/>
          </p:nvSpPr>
          <p:spPr bwMode="auto">
            <a:xfrm rot="6645747">
              <a:off x="4090" y="2375"/>
              <a:ext cx="55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07" name="Oval 106"/>
            <p:cNvSpPr>
              <a:spLocks noChangeArrowheads="1"/>
            </p:cNvSpPr>
            <p:nvPr/>
          </p:nvSpPr>
          <p:spPr bwMode="auto">
            <a:xfrm rot="7624497">
              <a:off x="3993" y="2512"/>
              <a:ext cx="68" cy="8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08" name="Oval 107"/>
            <p:cNvSpPr>
              <a:spLocks noChangeArrowheads="1"/>
            </p:cNvSpPr>
            <p:nvPr/>
          </p:nvSpPr>
          <p:spPr bwMode="auto">
            <a:xfrm rot="6421315">
              <a:off x="4158" y="2276"/>
              <a:ext cx="37" cy="8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09" name="Oval 108"/>
            <p:cNvSpPr>
              <a:spLocks noChangeArrowheads="1"/>
            </p:cNvSpPr>
            <p:nvPr/>
          </p:nvSpPr>
          <p:spPr bwMode="auto">
            <a:xfrm rot="6405592" flipH="1">
              <a:off x="4192" y="2215"/>
              <a:ext cx="25" cy="8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10" name="Oval 109"/>
            <p:cNvSpPr>
              <a:spLocks noChangeArrowheads="1"/>
            </p:cNvSpPr>
            <p:nvPr/>
          </p:nvSpPr>
          <p:spPr bwMode="auto">
            <a:xfrm rot="-3233611">
              <a:off x="3627" y="2495"/>
              <a:ext cx="38" cy="4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11" name="Oval 110"/>
            <p:cNvSpPr>
              <a:spLocks noChangeArrowheads="1"/>
            </p:cNvSpPr>
            <p:nvPr/>
          </p:nvSpPr>
          <p:spPr bwMode="auto">
            <a:xfrm rot="-1726021">
              <a:off x="3504" y="2654"/>
              <a:ext cx="31" cy="4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12" name="Oval 111"/>
            <p:cNvSpPr>
              <a:spLocks noChangeArrowheads="1"/>
            </p:cNvSpPr>
            <p:nvPr/>
          </p:nvSpPr>
          <p:spPr bwMode="auto">
            <a:xfrm rot="-2848506">
              <a:off x="3560" y="2584"/>
              <a:ext cx="39" cy="4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13" name="Oval 112"/>
            <p:cNvSpPr>
              <a:spLocks noChangeArrowheads="1"/>
            </p:cNvSpPr>
            <p:nvPr/>
          </p:nvSpPr>
          <p:spPr bwMode="auto">
            <a:xfrm rot="-430432">
              <a:off x="3464" y="2704"/>
              <a:ext cx="22" cy="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14" name="Oval 113"/>
            <p:cNvSpPr>
              <a:spLocks noChangeArrowheads="1"/>
            </p:cNvSpPr>
            <p:nvPr/>
          </p:nvSpPr>
          <p:spPr bwMode="auto">
            <a:xfrm rot="144239" flipH="1">
              <a:off x="3441" y="2730"/>
              <a:ext cx="14" cy="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15" name="Oval 114"/>
            <p:cNvSpPr>
              <a:spLocks noChangeArrowheads="1"/>
            </p:cNvSpPr>
            <p:nvPr/>
          </p:nvSpPr>
          <p:spPr bwMode="auto">
            <a:xfrm rot="6076121">
              <a:off x="3744" y="2329"/>
              <a:ext cx="31" cy="4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16" name="Oval 115"/>
            <p:cNvSpPr>
              <a:spLocks noChangeArrowheads="1"/>
            </p:cNvSpPr>
            <p:nvPr/>
          </p:nvSpPr>
          <p:spPr bwMode="auto">
            <a:xfrm rot="6634466">
              <a:off x="3688" y="2407"/>
              <a:ext cx="39" cy="4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17" name="Oval 116"/>
            <p:cNvSpPr>
              <a:spLocks noChangeArrowheads="1"/>
            </p:cNvSpPr>
            <p:nvPr/>
          </p:nvSpPr>
          <p:spPr bwMode="auto">
            <a:xfrm rot="5240118">
              <a:off x="3782" y="2274"/>
              <a:ext cx="21" cy="4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 rot="4825314" flipH="1">
              <a:off x="3802" y="2241"/>
              <a:ext cx="14" cy="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xmlns="" val="660016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D07EE-CC82-424E-9A5B-45B418FA309E}" type="slidenum">
              <a:rPr lang="en-AU" altLang="en-US"/>
              <a:pPr/>
              <a:t>30</a:t>
            </a:fld>
            <a:endParaRPr lang="en-AU" alt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 err="1" smtClean="0"/>
              <a:t>Beampattern</a:t>
            </a:r>
            <a:r>
              <a:rPr lang="en-AU" altLang="en-US" dirty="0" smtClean="0"/>
              <a:t> – </a:t>
            </a:r>
            <a:r>
              <a:rPr lang="en-AU" altLang="en-US" dirty="0" err="1" smtClean="0"/>
              <a:t>d/</a:t>
            </a:r>
            <a:r>
              <a:rPr lang="en-AU" altLang="en-US" dirty="0" err="1" smtClean="0">
                <a:latin typeface="Symbol" panose="05050102010706020507" pitchFamily="18" charset="2"/>
              </a:rPr>
              <a:t>l</a:t>
            </a:r>
            <a:r>
              <a:rPr lang="en-AU" altLang="en-US" dirty="0" smtClean="0"/>
              <a:t> </a:t>
            </a:r>
            <a:r>
              <a:rPr lang="en-AU" altLang="en-US" dirty="0" err="1" smtClean="0"/>
              <a:t>dependance</a:t>
            </a:r>
            <a:endParaRPr lang="en-AU" altLang="en-US" dirty="0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dirty="0" err="1">
                <a:cs typeface="Times New Roman" pitchFamily="18" charset="0"/>
              </a:rPr>
              <a:t>Beampattern</a:t>
            </a:r>
            <a:r>
              <a:rPr lang="en-US" altLang="en-US" dirty="0">
                <a:cs typeface="Times New Roman" pitchFamily="18" charset="0"/>
              </a:rPr>
              <a:t> is dependent </a:t>
            </a:r>
            <a:br>
              <a:rPr lang="en-US" altLang="en-US" dirty="0">
                <a:cs typeface="Times New Roman" pitchFamily="18" charset="0"/>
              </a:rPr>
            </a:br>
            <a:r>
              <a:rPr lang="en-US" altLang="en-US" dirty="0">
                <a:cs typeface="Times New Roman" pitchFamily="18" charset="0"/>
              </a:rPr>
              <a:t>on </a:t>
            </a:r>
            <a:endParaRPr lang="en-US" altLang="en-US" dirty="0">
              <a:solidFill>
                <a:schemeClr val="hlink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hlink"/>
              </a:solidFill>
              <a:latin typeface="Times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i="1" dirty="0" err="1">
                <a:latin typeface="Times" pitchFamily="18" charset="0"/>
                <a:cs typeface="Times New Roman" pitchFamily="18" charset="0"/>
              </a:rPr>
              <a:t>Kd</a:t>
            </a:r>
            <a:r>
              <a:rPr lang="en-US" altLang="en-US" dirty="0">
                <a:latin typeface="Times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cs typeface="Times New Roman" pitchFamily="18" charset="0"/>
              </a:rPr>
              <a:t>in the numerator is called </a:t>
            </a:r>
            <a:br>
              <a:rPr lang="en-US" altLang="en-US" dirty="0">
                <a:cs typeface="Times New Roman" pitchFamily="18" charset="0"/>
              </a:rPr>
            </a:br>
            <a:r>
              <a:rPr lang="en-US" altLang="en-US" dirty="0">
                <a:cs typeface="Times New Roman" pitchFamily="18" charset="0"/>
              </a:rPr>
              <a:t>the effective array aperture</a:t>
            </a:r>
            <a:r>
              <a:rPr lang="en-US" altLang="en-US" dirty="0">
                <a:latin typeface="Times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en-AU" altLang="en-US" dirty="0">
              <a:latin typeface="Times" pitchFamily="18" charset="0"/>
              <a:cs typeface="Times New Roman" pitchFamily="18" charset="0"/>
            </a:endParaRPr>
          </a:p>
        </p:txBody>
      </p:sp>
      <p:sp>
        <p:nvSpPr>
          <p:cNvPr id="239621" name="Rectangle 5"/>
          <p:cNvSpPr>
            <a:spLocks noChangeArrowheads="1"/>
          </p:cNvSpPr>
          <p:nvPr/>
        </p:nvSpPr>
        <p:spPr bwMode="auto">
          <a:xfrm>
            <a:off x="44434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39620" name="Object 4"/>
          <p:cNvGraphicFramePr>
            <a:graphicFrameLocks noChangeAspect="1"/>
          </p:cNvGraphicFramePr>
          <p:nvPr/>
        </p:nvGraphicFramePr>
        <p:xfrm>
          <a:off x="1141413" y="1550988"/>
          <a:ext cx="384175" cy="455612"/>
        </p:xfrm>
        <a:graphic>
          <a:graphicData uri="http://schemas.openxmlformats.org/presentationml/2006/ole">
            <p:oleObj spid="_x0000_s368643" name="Equation" r:id="rId3" imgW="253780" imgH="304536" progId="">
              <p:embed/>
            </p:oleObj>
          </a:graphicData>
        </a:graphic>
      </p:graphicFrame>
      <p:pic>
        <p:nvPicPr>
          <p:cNvPr id="23962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6550" y="1109663"/>
            <a:ext cx="2400300" cy="522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220029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1E537-1BC3-4F18-9263-DAF7CB30C705}" type="slidenum">
              <a:rPr lang="en-AU" altLang="en-US"/>
              <a:pPr/>
              <a:t>31</a:t>
            </a:fld>
            <a:endParaRPr lang="en-AU" altLang="en-US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Grating lobes (broadside)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>
                <a:latin typeface="Times" pitchFamily="18" charset="0"/>
                <a:cs typeface="Times New Roman" pitchFamily="18" charset="0"/>
              </a:rPr>
              <a:t>                additional peaks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latin typeface="Times" pitchFamily="18" charset="0"/>
                <a:cs typeface="Times New Roman" pitchFamily="18" charset="0"/>
              </a:rPr>
              <a:t>Spatial sampling of the wave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latin typeface="Times" pitchFamily="18" charset="0"/>
                <a:cs typeface="Times New Roman" pitchFamily="18" charset="0"/>
              </a:rPr>
              <a:t>Termed spatial aliasing</a:t>
            </a:r>
            <a:r>
              <a:rPr lang="en-AU" altLang="en-US">
                <a:latin typeface="Times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en-AU" altLang="en-US">
              <a:latin typeface="Times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AU" altLang="en-US">
              <a:latin typeface="Times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en-AU" altLang="en-US">
              <a:solidFill>
                <a:schemeClr val="hlink"/>
              </a:solidFill>
              <a:latin typeface="Times" pitchFamily="18" charset="0"/>
              <a:cs typeface="Times New Roman" pitchFamily="18" charset="0"/>
            </a:endParaRPr>
          </a:p>
        </p:txBody>
      </p:sp>
      <p:sp>
        <p:nvSpPr>
          <p:cNvPr id="243717" name="Rectangle 5"/>
          <p:cNvSpPr>
            <a:spLocks noChangeArrowheads="1"/>
          </p:cNvSpPr>
          <p:nvPr/>
        </p:nvSpPr>
        <p:spPr bwMode="auto">
          <a:xfrm>
            <a:off x="427196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43716" name="Object 4"/>
          <p:cNvGraphicFramePr>
            <a:graphicFrameLocks noChangeAspect="1"/>
          </p:cNvGraphicFramePr>
          <p:nvPr/>
        </p:nvGraphicFramePr>
        <p:xfrm>
          <a:off x="436563" y="1152525"/>
          <a:ext cx="930275" cy="473075"/>
        </p:xfrm>
        <a:graphic>
          <a:graphicData uri="http://schemas.openxmlformats.org/presentationml/2006/ole">
            <p:oleObj spid="_x0000_s344085" name="Equation" r:id="rId3" imgW="596641" imgH="304668" progId="">
              <p:embed/>
            </p:oleObj>
          </a:graphicData>
        </a:graphic>
      </p:graphicFrame>
      <p:pic>
        <p:nvPicPr>
          <p:cNvPr id="2437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0450" y="1185863"/>
            <a:ext cx="2400300" cy="522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771489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03724-5D2E-46DB-AA0F-186CC5E4375E}" type="slidenum">
              <a:rPr lang="en-AU" altLang="en-US"/>
              <a:pPr/>
              <a:t>32</a:t>
            </a:fld>
            <a:endParaRPr lang="en-AU" altLang="en-US"/>
          </a:p>
        </p:txBody>
      </p:sp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3892550" cy="762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sz="2400"/>
              <a:t>Physical Viewpoint of </a:t>
            </a:r>
            <a:br>
              <a:rPr lang="en-AU" altLang="en-US" sz="2400"/>
            </a:br>
            <a:r>
              <a:rPr lang="en-AU" altLang="en-US" sz="2400"/>
              <a:t>Grating Lobes</a:t>
            </a:r>
          </a:p>
        </p:txBody>
      </p:sp>
      <p:pic>
        <p:nvPicPr>
          <p:cNvPr id="24474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963" y="1255713"/>
            <a:ext cx="4029075" cy="287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474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25913" y="1165225"/>
            <a:ext cx="475615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474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5625" y="4003675"/>
            <a:ext cx="523875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222222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4AA40-CD6A-43E9-98CD-6820BE597BCB}" type="slidenum">
              <a:rPr lang="en-AU" altLang="en-US"/>
              <a:pPr/>
              <a:t>33</a:t>
            </a:fld>
            <a:endParaRPr lang="en-AU" altLang="en-US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429000" cy="6731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itchFamily="66" charset="0"/>
              </a:rPr>
              <a:t>Sonar and Radar</a:t>
            </a:r>
          </a:p>
        </p:txBody>
      </p:sp>
      <p:graphicFrame>
        <p:nvGraphicFramePr>
          <p:cNvPr id="308292" name="Group 68"/>
          <p:cNvGraphicFramePr>
            <a:graphicFrameLocks noGrp="1"/>
          </p:cNvGraphicFramePr>
          <p:nvPr>
            <p:ph sz="half" idx="2"/>
          </p:nvPr>
        </p:nvGraphicFramePr>
        <p:xfrm>
          <a:off x="4614863" y="381000"/>
          <a:ext cx="4167187" cy="5649343"/>
        </p:xfrm>
        <a:graphic>
          <a:graphicData uri="http://schemas.openxmlformats.org/drawingml/2006/table">
            <a:tbl>
              <a:tblPr/>
              <a:tblGrid>
                <a:gridCol w="1589087"/>
                <a:gridCol w="1289050"/>
                <a:gridCol w="1289050"/>
              </a:tblGrid>
              <a:tr h="534988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Sonar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Radar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Propn. speed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1500m/s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3x10</a:t>
                      </a:r>
                      <a:r>
                        <a:rPr kumimoji="0" lang="en-US" altLang="en-US" sz="1800" b="1" i="0" u="none" strike="noStrike" cap="none" normalizeH="0" baseline="5000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m/s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Frequency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150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10 GHz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Wavelength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10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3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Spacing (</a:t>
                      </a:r>
                      <a:r>
                        <a:rPr kumimoji="0" lang="en-US" alt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d</a:t>
                      </a: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5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1.5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# of receivers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7.5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7.5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Beamwidth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6.7</a:t>
                      </a:r>
                      <a:r>
                        <a:rPr kumimoji="0" lang="en-US" altLang="en-US" sz="1800" b="1" i="0" u="none" strike="noStrike" cap="none" normalizeH="0" baseline="5000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6.7</a:t>
                      </a:r>
                      <a:r>
                        <a:rPr kumimoji="0" lang="en-US" altLang="en-US" sz="1800" b="1" i="0" u="none" strike="noStrike" cap="none" normalizeH="0" baseline="5000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o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228" name="Rectangle 4"/>
          <p:cNvSpPr>
            <a:spLocks noChangeArrowheads="1"/>
          </p:cNvSpPr>
          <p:nvPr/>
        </p:nvSpPr>
        <p:spPr bwMode="auto">
          <a:xfrm>
            <a:off x="44434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308293" name="Group 69"/>
          <p:cNvGrpSpPr>
            <a:grpSpLocks/>
          </p:cNvGrpSpPr>
          <p:nvPr/>
        </p:nvGrpSpPr>
        <p:grpSpPr bwMode="auto">
          <a:xfrm>
            <a:off x="5095875" y="3494088"/>
            <a:ext cx="457200" cy="1733550"/>
            <a:chOff x="3210" y="2201"/>
            <a:chExt cx="288" cy="1092"/>
          </a:xfrm>
        </p:grpSpPr>
        <p:graphicFrame>
          <p:nvGraphicFramePr>
            <p:cNvPr id="308229" name="Object 5"/>
            <p:cNvGraphicFramePr>
              <a:graphicFrameLocks noChangeAspect="1"/>
            </p:cNvGraphicFramePr>
            <p:nvPr/>
          </p:nvGraphicFramePr>
          <p:xfrm>
            <a:off x="3247" y="2201"/>
            <a:ext cx="242" cy="287"/>
          </p:xfrm>
          <a:graphic>
            <a:graphicData uri="http://schemas.openxmlformats.org/presentationml/2006/ole">
              <p:oleObj spid="_x0000_s361510" name="Equation" r:id="rId3" imgW="253780" imgH="304536" progId="">
                <p:embed/>
              </p:oleObj>
            </a:graphicData>
          </a:graphic>
        </p:graphicFrame>
        <p:graphicFrame>
          <p:nvGraphicFramePr>
            <p:cNvPr id="308284" name="Object 60"/>
            <p:cNvGraphicFramePr>
              <a:graphicFrameLocks noChangeAspect="1"/>
            </p:cNvGraphicFramePr>
            <p:nvPr/>
          </p:nvGraphicFramePr>
          <p:xfrm>
            <a:off x="3210" y="3046"/>
            <a:ext cx="288" cy="247"/>
          </p:xfrm>
          <a:graphic>
            <a:graphicData uri="http://schemas.openxmlformats.org/presentationml/2006/ole">
              <p:oleObj spid="_x0000_s361511" name="Equation" r:id="rId4" imgW="355292" imgH="304536" progId="">
                <p:embed/>
              </p:oleObj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xmlns="" val="29719443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F56EEA-FE12-4F89-8D7C-593C693396E9}" type="slidenum">
              <a:rPr lang="en-AU" altLang="en-US"/>
              <a:pPr/>
              <a:t>34</a:t>
            </a:fld>
            <a:endParaRPr lang="en-AU" altLang="en-US"/>
          </a:p>
        </p:txBody>
      </p:sp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General Array</a:t>
            </a:r>
          </a:p>
        </p:txBody>
      </p:sp>
      <p:sp>
        <p:nvSpPr>
          <p:cNvPr id="280579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pic>
        <p:nvPicPr>
          <p:cNvPr id="28058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3" y="1384300"/>
            <a:ext cx="8140700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76387-E83A-4B23-97D6-EA4ACD630197}" type="slidenum">
              <a:rPr lang="en-AU" altLang="en-US"/>
              <a:pPr/>
              <a:t>35</a:t>
            </a:fld>
            <a:endParaRPr lang="en-AU" altLang="en-US"/>
          </a:p>
        </p:txBody>
      </p:sp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8718550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Phase Shift Beamforming - </a:t>
            </a:r>
            <a:r>
              <a:rPr lang="en-AU" altLang="en-US" sz="2400"/>
              <a:t>General Array Geometry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6461125" cy="5445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1800" dirty="0">
                <a:cs typeface="Times New Roman" pitchFamily="18" charset="0"/>
              </a:rPr>
              <a:t>Coherent addition of a signal from steering direction </a:t>
            </a:r>
            <a:endParaRPr lang="en-AU" altLang="en-US" sz="1800" dirty="0">
              <a:cs typeface="Times New Roman" pitchFamily="18" charset="0"/>
            </a:endParaRPr>
          </a:p>
        </p:txBody>
      </p:sp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79557" name="Object 5"/>
          <p:cNvGraphicFramePr>
            <a:graphicFrameLocks noChangeAspect="1"/>
          </p:cNvGraphicFramePr>
          <p:nvPr/>
        </p:nvGraphicFramePr>
        <p:xfrm>
          <a:off x="2230438" y="1646238"/>
          <a:ext cx="4460875" cy="1584325"/>
        </p:xfrm>
        <a:graphic>
          <a:graphicData uri="http://schemas.openxmlformats.org/presentationml/2006/ole">
            <p:oleObj spid="_x0000_s279701" name="Equation" r:id="rId3" imgW="2070100" imgH="736600" progId="">
              <p:embed/>
            </p:oleObj>
          </a:graphicData>
        </a:graphic>
      </p:graphicFrame>
      <p:sp>
        <p:nvSpPr>
          <p:cNvPr id="279558" name="Rectangle 6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79559" name="Object 7"/>
          <p:cNvGraphicFramePr>
            <a:graphicFrameLocks noChangeAspect="1"/>
          </p:cNvGraphicFramePr>
          <p:nvPr/>
        </p:nvGraphicFramePr>
        <p:xfrm>
          <a:off x="1435100" y="3679825"/>
          <a:ext cx="2046288" cy="2101850"/>
        </p:xfrm>
        <a:graphic>
          <a:graphicData uri="http://schemas.openxmlformats.org/presentationml/2006/ole">
            <p:oleObj spid="_x0000_s279702" name="Equation" r:id="rId4" imgW="914400" imgH="939800" progId="">
              <p:embed/>
            </p:oleObj>
          </a:graphicData>
        </a:graphic>
      </p:graphicFrame>
      <p:sp>
        <p:nvSpPr>
          <p:cNvPr id="279560" name="Rectangle 8"/>
          <p:cNvSpPr>
            <a:spLocks noChangeArrowheads="1"/>
          </p:cNvSpPr>
          <p:nvPr/>
        </p:nvSpPr>
        <p:spPr bwMode="auto">
          <a:xfrm>
            <a:off x="396875" y="3365500"/>
            <a:ext cx="904875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US" altLang="en-US" sz="180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where </a:t>
            </a:r>
            <a:endParaRPr kumimoji="0" lang="en-AU" altLang="en-US" sz="1800" dirty="0">
              <a:solidFill>
                <a:schemeClr val="bg2"/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  <p:graphicFrame>
        <p:nvGraphicFramePr>
          <p:cNvPr id="27956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26277995"/>
              </p:ext>
            </p:extLst>
          </p:nvPr>
        </p:nvGraphicFramePr>
        <p:xfrm>
          <a:off x="6184450" y="1068056"/>
          <a:ext cx="312737" cy="528637"/>
        </p:xfrm>
        <a:graphic>
          <a:graphicData uri="http://schemas.openxmlformats.org/presentationml/2006/ole">
            <p:oleObj spid="_x0000_s279703" name="Equation" r:id="rId5" imgW="126780" imgH="215526" progId="">
              <p:embed/>
            </p:oleObj>
          </a:graphicData>
        </a:graphic>
      </p:graphicFrame>
      <p:grpSp>
        <p:nvGrpSpPr>
          <p:cNvPr id="279580" name="Group 28"/>
          <p:cNvGrpSpPr>
            <a:grpSpLocks/>
          </p:cNvGrpSpPr>
          <p:nvPr/>
        </p:nvGrpSpPr>
        <p:grpSpPr bwMode="auto">
          <a:xfrm>
            <a:off x="3848100" y="2794000"/>
            <a:ext cx="3975100" cy="3048000"/>
            <a:chOff x="2424" y="1760"/>
            <a:chExt cx="2504" cy="1920"/>
          </a:xfrm>
        </p:grpSpPr>
        <p:sp>
          <p:nvSpPr>
            <p:cNvPr id="279562" name="Oval 10"/>
            <p:cNvSpPr>
              <a:spLocks noChangeArrowheads="1"/>
            </p:cNvSpPr>
            <p:nvPr/>
          </p:nvSpPr>
          <p:spPr bwMode="auto">
            <a:xfrm>
              <a:off x="3640" y="1816"/>
              <a:ext cx="104" cy="104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79563" name="Oval 11"/>
            <p:cNvSpPr>
              <a:spLocks noChangeArrowheads="1"/>
            </p:cNvSpPr>
            <p:nvPr/>
          </p:nvSpPr>
          <p:spPr bwMode="auto">
            <a:xfrm>
              <a:off x="4176" y="2112"/>
              <a:ext cx="104" cy="104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79564" name="Oval 12"/>
            <p:cNvSpPr>
              <a:spLocks noChangeArrowheads="1"/>
            </p:cNvSpPr>
            <p:nvPr/>
          </p:nvSpPr>
          <p:spPr bwMode="auto">
            <a:xfrm>
              <a:off x="4560" y="2432"/>
              <a:ext cx="104" cy="104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79566" name="Oval 14"/>
            <p:cNvSpPr>
              <a:spLocks noChangeArrowheads="1"/>
            </p:cNvSpPr>
            <p:nvPr/>
          </p:nvSpPr>
          <p:spPr bwMode="auto">
            <a:xfrm>
              <a:off x="3152" y="2000"/>
              <a:ext cx="104" cy="104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79567" name="Oval 15"/>
            <p:cNvSpPr>
              <a:spLocks noChangeArrowheads="1"/>
            </p:cNvSpPr>
            <p:nvPr/>
          </p:nvSpPr>
          <p:spPr bwMode="auto">
            <a:xfrm>
              <a:off x="4824" y="1760"/>
              <a:ext cx="104" cy="104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79568" name="Oval 16"/>
            <p:cNvSpPr>
              <a:spLocks noChangeArrowheads="1"/>
            </p:cNvSpPr>
            <p:nvPr/>
          </p:nvSpPr>
          <p:spPr bwMode="auto">
            <a:xfrm>
              <a:off x="4376" y="2904"/>
              <a:ext cx="104" cy="104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79569" name="Line 17"/>
            <p:cNvSpPr>
              <a:spLocks noChangeShapeType="1"/>
            </p:cNvSpPr>
            <p:nvPr/>
          </p:nvSpPr>
          <p:spPr bwMode="auto">
            <a:xfrm flipV="1">
              <a:off x="2872" y="2248"/>
              <a:ext cx="0" cy="100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79571" name="Line 19"/>
            <p:cNvSpPr>
              <a:spLocks noChangeShapeType="1"/>
            </p:cNvSpPr>
            <p:nvPr/>
          </p:nvSpPr>
          <p:spPr bwMode="auto">
            <a:xfrm>
              <a:off x="2880" y="3264"/>
              <a:ext cx="148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79572" name="Line 20"/>
            <p:cNvSpPr>
              <a:spLocks noChangeShapeType="1"/>
            </p:cNvSpPr>
            <p:nvPr/>
          </p:nvSpPr>
          <p:spPr bwMode="auto">
            <a:xfrm flipH="1">
              <a:off x="2424" y="3256"/>
              <a:ext cx="440" cy="42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79573" name="Line 21"/>
            <p:cNvSpPr>
              <a:spLocks noChangeShapeType="1"/>
            </p:cNvSpPr>
            <p:nvPr/>
          </p:nvSpPr>
          <p:spPr bwMode="auto">
            <a:xfrm flipV="1">
              <a:off x="2904" y="1888"/>
              <a:ext cx="792" cy="137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79575" name="Line 23"/>
            <p:cNvSpPr>
              <a:spLocks noChangeShapeType="1"/>
            </p:cNvSpPr>
            <p:nvPr/>
          </p:nvSpPr>
          <p:spPr bwMode="auto">
            <a:xfrm flipV="1">
              <a:off x="2912" y="2192"/>
              <a:ext cx="1288" cy="106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79576" name="Line 24"/>
            <p:cNvSpPr>
              <a:spLocks noChangeShapeType="1"/>
            </p:cNvSpPr>
            <p:nvPr/>
          </p:nvSpPr>
          <p:spPr bwMode="auto">
            <a:xfrm flipV="1">
              <a:off x="2920" y="2984"/>
              <a:ext cx="1472" cy="26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graphicFrame>
          <p:nvGraphicFramePr>
            <p:cNvPr id="279577" name="Object 25"/>
            <p:cNvGraphicFramePr>
              <a:graphicFrameLocks noChangeAspect="1"/>
            </p:cNvGraphicFramePr>
            <p:nvPr/>
          </p:nvGraphicFramePr>
          <p:xfrm>
            <a:off x="3831" y="2711"/>
            <a:ext cx="315" cy="333"/>
          </p:xfrm>
          <a:graphic>
            <a:graphicData uri="http://schemas.openxmlformats.org/presentationml/2006/ole">
              <p:oleObj spid="_x0000_s279704" name="Equation" r:id="rId6" imgW="203024" imgH="215713" progId="">
                <p:embed/>
              </p:oleObj>
            </a:graphicData>
          </a:graphic>
        </p:graphicFrame>
        <p:graphicFrame>
          <p:nvGraphicFramePr>
            <p:cNvPr id="279578" name="Object 26"/>
            <p:cNvGraphicFramePr>
              <a:graphicFrameLocks noChangeAspect="1"/>
            </p:cNvGraphicFramePr>
            <p:nvPr/>
          </p:nvGraphicFramePr>
          <p:xfrm>
            <a:off x="3706" y="2055"/>
            <a:ext cx="276" cy="333"/>
          </p:xfrm>
          <a:graphic>
            <a:graphicData uri="http://schemas.openxmlformats.org/presentationml/2006/ole">
              <p:oleObj spid="_x0000_s279705" name="Equation" r:id="rId7" imgW="177569" imgH="215619" progId="">
                <p:embed/>
              </p:oleObj>
            </a:graphicData>
          </a:graphic>
        </p:graphicFrame>
        <p:graphicFrame>
          <p:nvGraphicFramePr>
            <p:cNvPr id="279579" name="Object 27"/>
            <p:cNvGraphicFramePr>
              <a:graphicFrameLocks noChangeAspect="1"/>
            </p:cNvGraphicFramePr>
            <p:nvPr/>
          </p:nvGraphicFramePr>
          <p:xfrm>
            <a:off x="3012" y="2231"/>
            <a:ext cx="256" cy="333"/>
          </p:xfrm>
          <a:graphic>
            <a:graphicData uri="http://schemas.openxmlformats.org/presentationml/2006/ole">
              <p:oleObj spid="_x0000_s279706" name="Equation" r:id="rId8" imgW="164885" imgH="215619" progId="">
                <p:embed/>
              </p:oleObj>
            </a:graphicData>
          </a:graphic>
        </p:graphicFrame>
      </p:grp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6338093" y="5373687"/>
            <a:ext cx="2132013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dirty="0">
                <a:solidFill>
                  <a:schemeClr val="bg2"/>
                </a:solidFill>
                <a:latin typeface="Arial" charset="0"/>
              </a:rPr>
              <a:t>General Array Geometry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EC996-DD0F-4717-A4ED-4F9C91AD069E}" type="slidenum">
              <a:rPr lang="en-AU" altLang="en-US"/>
              <a:pPr/>
              <a:t>36</a:t>
            </a:fld>
            <a:endParaRPr lang="en-AU" altLang="en-US"/>
          </a:p>
        </p:txBody>
      </p:sp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Beam Pattern – </a:t>
            </a:r>
            <a:r>
              <a:rPr lang="en-AU" altLang="en-US" sz="2400"/>
              <a:t>General Array</a:t>
            </a:r>
          </a:p>
        </p:txBody>
      </p:sp>
      <p:sp>
        <p:nvSpPr>
          <p:cNvPr id="272388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72389" name="Rectangle 5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72393" name="Rectangle 9"/>
          <p:cNvSpPr>
            <a:spLocks noChangeArrowheads="1"/>
          </p:cNvSpPr>
          <p:nvPr/>
        </p:nvSpPr>
        <p:spPr bwMode="auto">
          <a:xfrm>
            <a:off x="6048375" y="762000"/>
            <a:ext cx="280987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dirty="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Incident plane wave</a:t>
            </a:r>
          </a:p>
        </p:txBody>
      </p:sp>
      <p:graphicFrame>
        <p:nvGraphicFramePr>
          <p:cNvPr id="272395" name="Object 11"/>
          <p:cNvGraphicFramePr>
            <a:graphicFrameLocks noChangeAspect="1"/>
          </p:cNvGraphicFramePr>
          <p:nvPr/>
        </p:nvGraphicFramePr>
        <p:xfrm>
          <a:off x="4600575" y="1416050"/>
          <a:ext cx="2260600" cy="528638"/>
        </p:xfrm>
        <a:graphic>
          <a:graphicData uri="http://schemas.openxmlformats.org/presentationml/2006/ole">
            <p:oleObj spid="_x0000_s272478" name="Equation" r:id="rId3" imgW="977900" imgH="228600" progId="">
              <p:embed/>
            </p:oleObj>
          </a:graphicData>
        </a:graphic>
      </p:graphicFrame>
      <p:graphicFrame>
        <p:nvGraphicFramePr>
          <p:cNvPr id="272396" name="Object 12"/>
          <p:cNvGraphicFramePr>
            <a:graphicFrameLocks noChangeAspect="1"/>
          </p:cNvGraphicFramePr>
          <p:nvPr/>
        </p:nvGraphicFramePr>
        <p:xfrm>
          <a:off x="2068513" y="2709863"/>
          <a:ext cx="4511675" cy="958850"/>
        </p:xfrm>
        <a:graphic>
          <a:graphicData uri="http://schemas.openxmlformats.org/presentationml/2006/ole">
            <p:oleObj spid="_x0000_s272479" name="Equation" r:id="rId4" imgW="1854200" imgH="393700" progId="">
              <p:embed/>
            </p:oleObj>
          </a:graphicData>
        </a:graphic>
      </p:graphicFrame>
      <p:graphicFrame>
        <p:nvGraphicFramePr>
          <p:cNvPr id="272397" name="Object 13"/>
          <p:cNvGraphicFramePr>
            <a:graphicFrameLocks noChangeAspect="1"/>
          </p:cNvGraphicFramePr>
          <p:nvPr/>
        </p:nvGraphicFramePr>
        <p:xfrm>
          <a:off x="781050" y="1335088"/>
          <a:ext cx="3065463" cy="655637"/>
        </p:xfrm>
        <a:graphic>
          <a:graphicData uri="http://schemas.openxmlformats.org/presentationml/2006/ole">
            <p:oleObj spid="_x0000_s272480" name="Equation" r:id="rId5" imgW="1422400" imgH="304800" progId="">
              <p:embed/>
            </p:oleObj>
          </a:graphicData>
        </a:graphic>
      </p:graphicFrame>
      <p:sp>
        <p:nvSpPr>
          <p:cNvPr id="272399" name="AutoShape 15"/>
          <p:cNvSpPr>
            <a:spLocks noChangeArrowheads="1"/>
          </p:cNvSpPr>
          <p:nvPr/>
        </p:nvSpPr>
        <p:spPr bwMode="auto">
          <a:xfrm>
            <a:off x="3860800" y="1968500"/>
            <a:ext cx="736600" cy="5715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72400" name="AutoShape 16"/>
          <p:cNvSpPr>
            <a:spLocks noChangeArrowheads="1"/>
          </p:cNvSpPr>
          <p:nvPr/>
        </p:nvSpPr>
        <p:spPr bwMode="auto">
          <a:xfrm>
            <a:off x="3911600" y="3708400"/>
            <a:ext cx="736600" cy="5715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graphicFrame>
        <p:nvGraphicFramePr>
          <p:cNvPr id="272401" name="Object 17"/>
          <p:cNvGraphicFramePr>
            <a:graphicFrameLocks noChangeAspect="1"/>
          </p:cNvGraphicFramePr>
          <p:nvPr/>
        </p:nvGraphicFramePr>
        <p:xfrm>
          <a:off x="1670050" y="4511675"/>
          <a:ext cx="5283200" cy="1268413"/>
        </p:xfrm>
        <a:graphic>
          <a:graphicData uri="http://schemas.openxmlformats.org/presentationml/2006/ole">
            <p:oleObj spid="_x0000_s272481" name="Equation" r:id="rId6" imgW="2171700" imgH="520700" progId="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CFE65-B1D9-45B9-98DF-96D2AF315A70}" type="slidenum">
              <a:rPr lang="en-AU" altLang="en-US"/>
              <a:pPr/>
              <a:t>37</a:t>
            </a:fld>
            <a:endParaRPr lang="en-AU" altLang="en-US"/>
          </a:p>
        </p:txBody>
      </p:sp>
      <p:pic>
        <p:nvPicPr>
          <p:cNvPr id="314372" name="Picture 4" descr="BPConcRing(4,7)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2725" y="1204913"/>
            <a:ext cx="5849938" cy="466883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4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9074" y="252413"/>
            <a:ext cx="4557641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Example - Ring Array</a:t>
            </a:r>
          </a:p>
        </p:txBody>
      </p:sp>
      <p:grpSp>
        <p:nvGrpSpPr>
          <p:cNvPr id="314375" name="Group 7"/>
          <p:cNvGrpSpPr>
            <a:grpSpLocks/>
          </p:cNvGrpSpPr>
          <p:nvPr/>
        </p:nvGrpSpPr>
        <p:grpSpPr bwMode="auto">
          <a:xfrm>
            <a:off x="6218238" y="241300"/>
            <a:ext cx="2717800" cy="2705100"/>
            <a:chOff x="1301" y="488"/>
            <a:chExt cx="2944" cy="2944"/>
          </a:xfrm>
        </p:grpSpPr>
        <p:sp>
          <p:nvSpPr>
            <p:cNvPr id="314376" name="Oval 8"/>
            <p:cNvSpPr>
              <a:spLocks noChangeArrowheads="1"/>
            </p:cNvSpPr>
            <p:nvPr/>
          </p:nvSpPr>
          <p:spPr bwMode="auto">
            <a:xfrm>
              <a:off x="2456" y="1648"/>
              <a:ext cx="608" cy="608"/>
            </a:xfrm>
            <a:prstGeom prst="ellips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77" name="Oval 9"/>
            <p:cNvSpPr>
              <a:spLocks noChangeArrowheads="1"/>
            </p:cNvSpPr>
            <p:nvPr/>
          </p:nvSpPr>
          <p:spPr bwMode="auto">
            <a:xfrm>
              <a:off x="1593" y="897"/>
              <a:ext cx="2328" cy="2128"/>
            </a:xfrm>
            <a:prstGeom prst="ellips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78" name="Oval 10"/>
            <p:cNvSpPr>
              <a:spLocks noChangeArrowheads="1"/>
            </p:cNvSpPr>
            <p:nvPr/>
          </p:nvSpPr>
          <p:spPr bwMode="auto">
            <a:xfrm>
              <a:off x="1930" y="1170"/>
              <a:ext cx="1648" cy="1568"/>
            </a:xfrm>
            <a:prstGeom prst="ellips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79" name="Oval 11"/>
            <p:cNvSpPr>
              <a:spLocks noChangeArrowheads="1"/>
            </p:cNvSpPr>
            <p:nvPr/>
          </p:nvSpPr>
          <p:spPr bwMode="auto">
            <a:xfrm>
              <a:off x="2195" y="1411"/>
              <a:ext cx="1120" cy="1096"/>
            </a:xfrm>
            <a:prstGeom prst="ellips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80" name="Line 12"/>
            <p:cNvSpPr>
              <a:spLocks noChangeShapeType="1"/>
            </p:cNvSpPr>
            <p:nvPr/>
          </p:nvSpPr>
          <p:spPr bwMode="auto">
            <a:xfrm flipH="1">
              <a:off x="2760" y="488"/>
              <a:ext cx="24" cy="29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14381" name="Line 13"/>
            <p:cNvSpPr>
              <a:spLocks noChangeShapeType="1"/>
            </p:cNvSpPr>
            <p:nvPr/>
          </p:nvSpPr>
          <p:spPr bwMode="auto">
            <a:xfrm rot="16200000" flipH="1">
              <a:off x="2761" y="473"/>
              <a:ext cx="24" cy="29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14382" name="Oval 14"/>
            <p:cNvSpPr>
              <a:spLocks noChangeArrowheads="1"/>
            </p:cNvSpPr>
            <p:nvPr/>
          </p:nvSpPr>
          <p:spPr bwMode="auto">
            <a:xfrm>
              <a:off x="2424" y="1896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83" name="Oval 15"/>
            <p:cNvSpPr>
              <a:spLocks noChangeArrowheads="1"/>
            </p:cNvSpPr>
            <p:nvPr/>
          </p:nvSpPr>
          <p:spPr bwMode="auto">
            <a:xfrm>
              <a:off x="2161" y="1889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84" name="Oval 16"/>
            <p:cNvSpPr>
              <a:spLocks noChangeArrowheads="1"/>
            </p:cNvSpPr>
            <p:nvPr/>
          </p:nvSpPr>
          <p:spPr bwMode="auto">
            <a:xfrm>
              <a:off x="1906" y="1890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85" name="Oval 17"/>
            <p:cNvSpPr>
              <a:spLocks noChangeArrowheads="1"/>
            </p:cNvSpPr>
            <p:nvPr/>
          </p:nvSpPr>
          <p:spPr bwMode="auto">
            <a:xfrm>
              <a:off x="1571" y="1899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86" name="Oval 18"/>
            <p:cNvSpPr>
              <a:spLocks noChangeArrowheads="1"/>
            </p:cNvSpPr>
            <p:nvPr/>
          </p:nvSpPr>
          <p:spPr bwMode="auto">
            <a:xfrm>
              <a:off x="2732" y="2220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87" name="Oval 19"/>
            <p:cNvSpPr>
              <a:spLocks noChangeArrowheads="1"/>
            </p:cNvSpPr>
            <p:nvPr/>
          </p:nvSpPr>
          <p:spPr bwMode="auto">
            <a:xfrm>
              <a:off x="2733" y="2461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88" name="Oval 20"/>
            <p:cNvSpPr>
              <a:spLocks noChangeArrowheads="1"/>
            </p:cNvSpPr>
            <p:nvPr/>
          </p:nvSpPr>
          <p:spPr bwMode="auto">
            <a:xfrm>
              <a:off x="2726" y="2702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89" name="Oval 21"/>
            <p:cNvSpPr>
              <a:spLocks noChangeArrowheads="1"/>
            </p:cNvSpPr>
            <p:nvPr/>
          </p:nvSpPr>
          <p:spPr bwMode="auto">
            <a:xfrm>
              <a:off x="2727" y="2975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90" name="Oval 22"/>
            <p:cNvSpPr>
              <a:spLocks noChangeArrowheads="1"/>
            </p:cNvSpPr>
            <p:nvPr/>
          </p:nvSpPr>
          <p:spPr bwMode="auto">
            <a:xfrm>
              <a:off x="3288" y="1896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91" name="Oval 23"/>
            <p:cNvSpPr>
              <a:spLocks noChangeArrowheads="1"/>
            </p:cNvSpPr>
            <p:nvPr/>
          </p:nvSpPr>
          <p:spPr bwMode="auto">
            <a:xfrm>
              <a:off x="3017" y="1889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92" name="Oval 24"/>
            <p:cNvSpPr>
              <a:spLocks noChangeArrowheads="1"/>
            </p:cNvSpPr>
            <p:nvPr/>
          </p:nvSpPr>
          <p:spPr bwMode="auto">
            <a:xfrm>
              <a:off x="3536" y="1904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93" name="Oval 25"/>
            <p:cNvSpPr>
              <a:spLocks noChangeArrowheads="1"/>
            </p:cNvSpPr>
            <p:nvPr/>
          </p:nvSpPr>
          <p:spPr bwMode="auto">
            <a:xfrm>
              <a:off x="3889" y="1921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94" name="Oval 26"/>
            <p:cNvSpPr>
              <a:spLocks noChangeArrowheads="1"/>
            </p:cNvSpPr>
            <p:nvPr/>
          </p:nvSpPr>
          <p:spPr bwMode="auto">
            <a:xfrm>
              <a:off x="2738" y="1594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95" name="Oval 27"/>
            <p:cNvSpPr>
              <a:spLocks noChangeArrowheads="1"/>
            </p:cNvSpPr>
            <p:nvPr/>
          </p:nvSpPr>
          <p:spPr bwMode="auto">
            <a:xfrm>
              <a:off x="2731" y="1379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96" name="Oval 28"/>
            <p:cNvSpPr>
              <a:spLocks noChangeArrowheads="1"/>
            </p:cNvSpPr>
            <p:nvPr/>
          </p:nvSpPr>
          <p:spPr bwMode="auto">
            <a:xfrm>
              <a:off x="2740" y="1140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14397" name="Oval 29"/>
            <p:cNvSpPr>
              <a:spLocks noChangeArrowheads="1"/>
            </p:cNvSpPr>
            <p:nvPr/>
          </p:nvSpPr>
          <p:spPr bwMode="auto">
            <a:xfrm>
              <a:off x="2757" y="869"/>
              <a:ext cx="72" cy="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58063" y="6437313"/>
            <a:ext cx="1457325" cy="2778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24B46D4-F0C8-4AAA-A088-0E0F90A92517}" type="slidenum">
              <a:rPr lang="en-AU" sz="1400" smtClean="0">
                <a:solidFill>
                  <a:srgbClr val="003399"/>
                </a:solidFill>
              </a:rPr>
              <a:pPr/>
              <a:t>38</a:t>
            </a:fld>
            <a:endParaRPr lang="en-AU" sz="1400" smtClean="0">
              <a:solidFill>
                <a:srgbClr val="003399"/>
              </a:solidFill>
            </a:endParaRPr>
          </a:p>
        </p:txBody>
      </p:sp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PLIS Beamwidths</a:t>
            </a:r>
          </a:p>
        </p:txBody>
      </p:sp>
      <p:pic>
        <p:nvPicPr>
          <p:cNvPr id="317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6638" y="1741369"/>
            <a:ext cx="5567362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grpSp>
        <p:nvGrpSpPr>
          <p:cNvPr id="31753" name="Group 5"/>
          <p:cNvGrpSpPr>
            <a:grpSpLocks/>
          </p:cNvGrpSpPr>
          <p:nvPr/>
        </p:nvGrpSpPr>
        <p:grpSpPr bwMode="auto">
          <a:xfrm>
            <a:off x="1400175" y="1539875"/>
            <a:ext cx="1196975" cy="1514475"/>
            <a:chOff x="3914" y="2442"/>
            <a:chExt cx="754" cy="954"/>
          </a:xfrm>
        </p:grpSpPr>
        <p:grpSp>
          <p:nvGrpSpPr>
            <p:cNvPr id="31758" name="Group 6"/>
            <p:cNvGrpSpPr>
              <a:grpSpLocks/>
            </p:cNvGrpSpPr>
            <p:nvPr/>
          </p:nvGrpSpPr>
          <p:grpSpPr bwMode="auto">
            <a:xfrm>
              <a:off x="3914" y="2742"/>
              <a:ext cx="754" cy="654"/>
              <a:chOff x="3914" y="2742"/>
              <a:chExt cx="754" cy="654"/>
            </a:xfrm>
          </p:grpSpPr>
          <p:sp>
            <p:nvSpPr>
              <p:cNvPr id="31761" name="Rectangle 7"/>
              <p:cNvSpPr>
                <a:spLocks noChangeArrowheads="1"/>
              </p:cNvSpPr>
              <p:nvPr/>
            </p:nvSpPr>
            <p:spPr bwMode="auto">
              <a:xfrm>
                <a:off x="3918" y="2742"/>
                <a:ext cx="330" cy="288"/>
              </a:xfrm>
              <a:prstGeom prst="rect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1762" name="Rectangle 8"/>
              <p:cNvSpPr>
                <a:spLocks noChangeArrowheads="1"/>
              </p:cNvSpPr>
              <p:nvPr/>
            </p:nvSpPr>
            <p:spPr bwMode="auto">
              <a:xfrm>
                <a:off x="4336" y="2752"/>
                <a:ext cx="330" cy="288"/>
              </a:xfrm>
              <a:prstGeom prst="rect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1763" name="Rectangle 9"/>
              <p:cNvSpPr>
                <a:spLocks noChangeArrowheads="1"/>
              </p:cNvSpPr>
              <p:nvPr/>
            </p:nvSpPr>
            <p:spPr bwMode="auto">
              <a:xfrm>
                <a:off x="3914" y="3104"/>
                <a:ext cx="330" cy="288"/>
              </a:xfrm>
              <a:prstGeom prst="rect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1764" name="Rectangle 10"/>
              <p:cNvSpPr>
                <a:spLocks noChangeArrowheads="1"/>
              </p:cNvSpPr>
              <p:nvPr/>
            </p:nvSpPr>
            <p:spPr bwMode="auto">
              <a:xfrm>
                <a:off x="4338" y="3108"/>
                <a:ext cx="330" cy="288"/>
              </a:xfrm>
              <a:prstGeom prst="rect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31759" name="Line 11"/>
            <p:cNvSpPr>
              <a:spLocks noChangeShapeType="1"/>
            </p:cNvSpPr>
            <p:nvPr/>
          </p:nvSpPr>
          <p:spPr bwMode="auto">
            <a:xfrm flipH="1">
              <a:off x="3942" y="2640"/>
              <a:ext cx="156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1760" name="Line 12"/>
            <p:cNvSpPr>
              <a:spLocks noChangeShapeType="1"/>
            </p:cNvSpPr>
            <p:nvPr/>
          </p:nvSpPr>
          <p:spPr bwMode="auto">
            <a:xfrm>
              <a:off x="4474" y="2638"/>
              <a:ext cx="156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graphicFrame>
          <p:nvGraphicFramePr>
            <p:cNvPr id="31748" name="Object 13"/>
            <p:cNvGraphicFramePr>
              <a:graphicFrameLocks noChangeAspect="1"/>
            </p:cNvGraphicFramePr>
            <p:nvPr/>
          </p:nvGraphicFramePr>
          <p:xfrm>
            <a:off x="4014" y="2442"/>
            <a:ext cx="546" cy="156"/>
          </p:xfrm>
          <a:graphic>
            <a:graphicData uri="http://schemas.openxmlformats.org/presentationml/2006/ole">
              <p:oleObj spid="_x0000_s364591" name="Equation" r:id="rId4" imgW="533169" imgH="152334" progId="">
                <p:embed/>
              </p:oleObj>
            </a:graphicData>
          </a:graphic>
        </p:graphicFrame>
      </p:grpSp>
      <p:grpSp>
        <p:nvGrpSpPr>
          <p:cNvPr id="31754" name="Group 18"/>
          <p:cNvGrpSpPr>
            <a:grpSpLocks/>
          </p:cNvGrpSpPr>
          <p:nvPr/>
        </p:nvGrpSpPr>
        <p:grpSpPr bwMode="auto">
          <a:xfrm>
            <a:off x="83127" y="3440112"/>
            <a:ext cx="3526972" cy="2022475"/>
            <a:chOff x="932" y="1111"/>
            <a:chExt cx="1661" cy="1274"/>
          </a:xfrm>
        </p:grpSpPr>
        <p:sp>
          <p:nvSpPr>
            <p:cNvPr id="31756" name="Rectangle 11"/>
            <p:cNvSpPr>
              <a:spLocks noChangeArrowheads="1"/>
            </p:cNvSpPr>
            <p:nvPr/>
          </p:nvSpPr>
          <p:spPr bwMode="auto">
            <a:xfrm>
              <a:off x="952" y="1111"/>
              <a:ext cx="155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anchor="ctr">
              <a:spAutoFit/>
            </a:bodyPr>
            <a:lstStyle/>
            <a:p>
              <a:r>
                <a:rPr kumimoji="1" lang="en-AU" sz="1800" dirty="0">
                  <a:solidFill>
                    <a:schemeClr val="bg2"/>
                  </a:solidFill>
                  <a:latin typeface="Comic Sans MS" pitchFamily="66" charset="0"/>
                </a:rPr>
                <a:t>PLIS – one way beamwidth</a:t>
              </a:r>
              <a:r>
                <a:rPr kumimoji="1" lang="en-US" sz="1800" dirty="0">
                  <a:latin typeface="Comic Sans MS" pitchFamily="66" charset="0"/>
                </a:rPr>
                <a:t> </a:t>
              </a:r>
            </a:p>
          </p:txBody>
        </p:sp>
        <p:graphicFrame>
          <p:nvGraphicFramePr>
            <p:cNvPr id="31746" name="Object 9"/>
            <p:cNvGraphicFramePr>
              <a:graphicFrameLocks noChangeAspect="1"/>
            </p:cNvGraphicFramePr>
            <p:nvPr/>
          </p:nvGraphicFramePr>
          <p:xfrm>
            <a:off x="932" y="1483"/>
            <a:ext cx="1661" cy="294"/>
          </p:xfrm>
          <a:graphic>
            <a:graphicData uri="http://schemas.openxmlformats.org/presentationml/2006/ole">
              <p:oleObj spid="_x0000_s364592" name="Equation" r:id="rId5" imgW="1511300" imgH="266700" progId="">
                <p:embed/>
              </p:oleObj>
            </a:graphicData>
          </a:graphic>
        </p:graphicFrame>
        <p:sp>
          <p:nvSpPr>
            <p:cNvPr id="31757" name="Rectangle 11"/>
            <p:cNvSpPr>
              <a:spLocks noChangeArrowheads="1"/>
            </p:cNvSpPr>
            <p:nvPr/>
          </p:nvSpPr>
          <p:spPr bwMode="auto">
            <a:xfrm>
              <a:off x="1034" y="1824"/>
              <a:ext cx="155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anchor="ctr">
              <a:spAutoFit/>
            </a:bodyPr>
            <a:lstStyle/>
            <a:p>
              <a:r>
                <a:rPr kumimoji="1" lang="en-AU" sz="1800" dirty="0">
                  <a:solidFill>
                    <a:schemeClr val="bg2"/>
                  </a:solidFill>
                  <a:latin typeface="Comic Sans MS" pitchFamily="66" charset="0"/>
                </a:rPr>
                <a:t>PLIS – two way beamwidth</a:t>
              </a:r>
              <a:r>
                <a:rPr kumimoji="1" lang="en-US" sz="1800" dirty="0">
                  <a:latin typeface="Comic Sans MS" pitchFamily="66" charset="0"/>
                </a:rPr>
                <a:t> </a:t>
              </a:r>
            </a:p>
          </p:txBody>
        </p:sp>
        <p:graphicFrame>
          <p:nvGraphicFramePr>
            <p:cNvPr id="31747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2312495658"/>
                </p:ext>
              </p:extLst>
            </p:nvPr>
          </p:nvGraphicFramePr>
          <p:xfrm>
            <a:off x="1491" y="2128"/>
            <a:ext cx="674" cy="257"/>
          </p:xfrm>
          <a:graphic>
            <a:graphicData uri="http://schemas.openxmlformats.org/presentationml/2006/ole">
              <p:oleObj spid="_x0000_s364593" name="Equation" r:id="rId6" imgW="533169" imgH="203112" progId="">
                <p:embed/>
              </p:oleObj>
            </a:graphicData>
          </a:graphic>
        </p:graphicFrame>
      </p:grpSp>
      <p:sp>
        <p:nvSpPr>
          <p:cNvPr id="31755" name="Rectangle 15"/>
          <p:cNvSpPr>
            <a:spLocks noChangeArrowheads="1"/>
          </p:cNvSpPr>
          <p:nvPr/>
        </p:nvSpPr>
        <p:spPr bwMode="auto">
          <a:xfrm>
            <a:off x="1149729" y="6062562"/>
            <a:ext cx="60179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kumimoji="1" lang="en-AU" sz="1800" dirty="0">
                <a:solidFill>
                  <a:schemeClr val="bg2"/>
                </a:solidFill>
                <a:latin typeface="Comic Sans MS" pitchFamily="66" charset="0"/>
              </a:rPr>
              <a:t>Note the frequency dependence of the beam patterns</a:t>
            </a:r>
            <a:endParaRPr kumimoji="1" lang="en-AU" dirty="0">
              <a:latin typeface="Comic Sans MS" pitchFamily="66" charset="0"/>
            </a:endParaRPr>
          </a:p>
        </p:txBody>
      </p:sp>
      <p:grpSp>
        <p:nvGrpSpPr>
          <p:cNvPr id="20" name="Group 22"/>
          <p:cNvGrpSpPr>
            <a:grpSpLocks/>
          </p:cNvGrpSpPr>
          <p:nvPr/>
        </p:nvGrpSpPr>
        <p:grpSpPr bwMode="auto">
          <a:xfrm>
            <a:off x="3739486" y="368491"/>
            <a:ext cx="5058153" cy="1542196"/>
            <a:chOff x="158" y="2115"/>
            <a:chExt cx="5444" cy="1815"/>
          </a:xfrm>
        </p:grpSpPr>
        <p:pic>
          <p:nvPicPr>
            <p:cNvPr id="21" name="Picture 1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58" y="2115"/>
              <a:ext cx="5444" cy="13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58" y="3067"/>
              <a:ext cx="1180" cy="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286" y="3067"/>
              <a:ext cx="1180" cy="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23860797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E864B4BE-688D-42E0-B815-284B3A1B1142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39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52413"/>
            <a:ext cx="3971925" cy="585787"/>
          </a:xfrm>
          <a:ln>
            <a:noFill/>
            <a:miter lim="800000"/>
            <a:headEnd/>
            <a:tailEnd/>
          </a:ln>
        </p:spPr>
        <p:txBody>
          <a:bodyPr lIns="91440" tIns="45720" rIns="91440" bIns="45720"/>
          <a:lstStyle/>
          <a:p>
            <a:r>
              <a:rPr lang="en-AU" altLang="en-US" smtClean="0"/>
              <a:t>Directional Receivers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8486775" cy="8763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AU" altLang="en-US" smtClean="0"/>
              <a:t>Each receiver has its own beam (radiation) pattern</a:t>
            </a:r>
          </a:p>
          <a:p>
            <a:pPr>
              <a:lnSpc>
                <a:spcPct val="110000"/>
              </a:lnSpc>
            </a:pPr>
            <a:r>
              <a:rPr lang="en-AU" altLang="en-US" smtClean="0"/>
              <a:t>Assume identical pattern for each receiver</a:t>
            </a:r>
          </a:p>
        </p:txBody>
      </p:sp>
      <p:pic>
        <p:nvPicPr>
          <p:cNvPr id="23557" name="Picture 7" descr="towedarra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4654550"/>
            <a:ext cx="7993062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8" descr="ArrayofDipol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375" y="2633663"/>
            <a:ext cx="361156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9" descr="ArrayofDish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2938" y="2273300"/>
            <a:ext cx="4151312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965346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787414B-AEE7-4631-BF80-6A2813894A36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5105400" cy="531912"/>
          </a:xfrm>
        </p:spPr>
        <p:txBody>
          <a:bodyPr/>
          <a:lstStyle/>
          <a:p>
            <a:pPr eaLnBrk="1" hangingPunct="1"/>
            <a:r>
              <a:rPr lang="en-AU" altLang="en-US" dirty="0" smtClean="0"/>
              <a:t>Linear Array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847" y="1647894"/>
            <a:ext cx="8280400" cy="795055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Linear array (1D) </a:t>
            </a:r>
            <a:r>
              <a:rPr lang="en-US" altLang="en-US" sz="1800" dirty="0" smtClean="0">
                <a:cs typeface="Times New Roman" pitchFamily="18" charset="0"/>
              </a:rPr>
              <a:t>: Elements spaced along a straight line, spaced often expressed in terms of wavelength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dirty="0">
              <a:cs typeface="Times New Roman" pitchFamily="18" charset="0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dirty="0" smtClean="0">
              <a:cs typeface="Times New Roman" pitchFamily="18" charset="0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cs typeface="Times New Roman" pitchFamily="18" charset="0"/>
              </a:rPr>
              <a:t/>
            </a:r>
            <a:br>
              <a:rPr lang="en-US" altLang="en-US" sz="1800" dirty="0" smtClean="0">
                <a:cs typeface="Times New Roman" pitchFamily="18" charset="0"/>
              </a:rPr>
            </a:br>
            <a:r>
              <a:rPr lang="en-US" altLang="en-US" sz="1800" dirty="0" smtClean="0">
                <a:cs typeface="Times New Roman" pitchFamily="18" charset="0"/>
              </a:rPr>
              <a:t>	</a:t>
            </a:r>
            <a:endParaRPr lang="en-AU" altLang="en-US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521" y="2978482"/>
            <a:ext cx="8304983" cy="774651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16247" y="4311482"/>
            <a:ext cx="1494690" cy="79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Font typeface="Wingdings" pitchFamily="2" charset="2"/>
              <a:buChar char="l"/>
              <a:defRPr sz="2000" b="0">
                <a:solidFill>
                  <a:schemeClr val="tx1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742950" indent="-28575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–"/>
              <a:defRPr b="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b="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–"/>
              <a:defRPr sz="1600" b="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+mn-lt"/>
              </a:defRPr>
            </a:lvl6pPr>
            <a:lvl7pPr marL="29718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+mn-lt"/>
              </a:defRPr>
            </a:lvl7pPr>
            <a:lvl8pPr marL="3429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+mn-lt"/>
              </a:defRPr>
            </a:lvl8pPr>
            <a:lvl9pPr marL="3886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kern="0" dirty="0" smtClean="0">
                <a:solidFill>
                  <a:srgbClr val="0000FF"/>
                </a:solidFill>
                <a:cs typeface="Times New Roman" pitchFamily="18" charset="0"/>
              </a:rPr>
              <a:t>OR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n-US" altLang="en-US" sz="1800" kern="0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kern="0" dirty="0" smtClean="0">
                <a:cs typeface="Times New Roman" pitchFamily="18" charset="0"/>
              </a:rPr>
              <a:t>In terms of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n-US" altLang="en-US" sz="1800" kern="0" dirty="0" smtClean="0">
              <a:cs typeface="Times New Roman" pitchFamily="18" charset="0"/>
            </a:endParaRP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kern="0" dirty="0" smtClean="0">
                <a:cs typeface="Times New Roman" pitchFamily="18" charset="0"/>
              </a:rPr>
              <a:t/>
            </a:r>
            <a:br>
              <a:rPr lang="en-US" altLang="en-US" sz="1800" kern="0" dirty="0" smtClean="0">
                <a:cs typeface="Times New Roman" pitchFamily="18" charset="0"/>
              </a:rPr>
            </a:br>
            <a:r>
              <a:rPr lang="en-US" altLang="en-US" sz="1800" kern="0" dirty="0" smtClean="0">
                <a:cs typeface="Times New Roman" pitchFamily="18" charset="0"/>
              </a:rPr>
              <a:t>	</a:t>
            </a:r>
            <a:endParaRPr lang="en-AU" altLang="en-US" kern="0" dirty="0" smtClean="0"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Rectangle 2"/>
              <p:cNvSpPr/>
              <p:nvPr/>
            </p:nvSpPr>
            <p:spPr>
              <a:xfrm>
                <a:off x="2210937" y="4810462"/>
                <a:ext cx="741485" cy="5921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altLang="en-US" i="1" kern="0"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AU" altLang="en-US" i="1" kern="0">
                              <a:latin typeface="Cambria Math"/>
                              <a:cs typeface="Times New Roman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altLang="en-US" i="1" ker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0937" y="4810462"/>
                <a:ext cx="741485" cy="59215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7535879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2D158F-C8F3-4C7C-B2A9-12A86A42470A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40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2413"/>
            <a:ext cx="2514600" cy="585787"/>
          </a:xfrm>
          <a:ln>
            <a:noFill/>
            <a:miter lim="800000"/>
            <a:headEnd/>
            <a:tailEnd/>
          </a:ln>
        </p:spPr>
        <p:txBody>
          <a:bodyPr lIns="91440" tIns="45720" rIns="91440" bIns="45720"/>
          <a:lstStyle/>
          <a:p>
            <a:r>
              <a:rPr lang="en-AU" altLang="en-US" smtClean="0"/>
              <a:t>Sub Arrays</a:t>
            </a:r>
          </a:p>
        </p:txBody>
      </p:sp>
      <p:graphicFrame>
        <p:nvGraphicFramePr>
          <p:cNvPr id="24580" name="Object 6"/>
          <p:cNvGraphicFramePr>
            <a:graphicFrameLocks noChangeAspect="1"/>
          </p:cNvGraphicFramePr>
          <p:nvPr/>
        </p:nvGraphicFramePr>
        <p:xfrm>
          <a:off x="381000" y="1828800"/>
          <a:ext cx="8305800" cy="2741613"/>
        </p:xfrm>
        <a:graphic>
          <a:graphicData uri="http://schemas.openxmlformats.org/presentationml/2006/ole">
            <p:oleObj spid="_x0000_s362516" name="Image Document" r:id="rId3" imgW="8479631" imgH="5357813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847926257"/>
      </p:ext>
    </p:extLst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AC92B753-67E5-4B98-A2DF-EABDB4346326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41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52413"/>
            <a:ext cx="6715125" cy="585787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Beam Pattern Multiplication Theorem</a:t>
            </a:r>
          </a:p>
        </p:txBody>
      </p:sp>
      <p:graphicFrame>
        <p:nvGraphicFramePr>
          <p:cNvPr id="25604" name="Object 5"/>
          <p:cNvGraphicFramePr>
            <a:graphicFrameLocks noChangeAspect="1"/>
          </p:cNvGraphicFramePr>
          <p:nvPr/>
        </p:nvGraphicFramePr>
        <p:xfrm>
          <a:off x="6375400" y="1066800"/>
          <a:ext cx="1397000" cy="644525"/>
        </p:xfrm>
        <a:graphic>
          <a:graphicData uri="http://schemas.openxmlformats.org/presentationml/2006/ole">
            <p:oleObj spid="_x0000_s363576" name="Equation" r:id="rId3" imgW="533169" imgH="241195" progId="">
              <p:embed/>
            </p:oleObj>
          </a:graphicData>
        </a:graphic>
      </p:graphicFrame>
      <p:sp>
        <p:nvSpPr>
          <p:cNvPr id="25605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19075" y="1066800"/>
            <a:ext cx="5953125" cy="6096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 smtClean="0"/>
              <a:t>Let radiation (beam) pattern of each receiver be </a:t>
            </a:r>
          </a:p>
        </p:txBody>
      </p:sp>
      <p:sp>
        <p:nvSpPr>
          <p:cNvPr id="25606" name="Rectangle 7"/>
          <p:cNvSpPr>
            <a:spLocks noChangeArrowheads="1"/>
          </p:cNvSpPr>
          <p:nvPr/>
        </p:nvSpPr>
        <p:spPr bwMode="auto">
          <a:xfrm>
            <a:off x="219075" y="1752600"/>
            <a:ext cx="59531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>
                <a:latin typeface="Arial" pitchFamily="34" charset="0"/>
              </a:rPr>
              <a:t>Then beam former output is given by  </a:t>
            </a:r>
          </a:p>
        </p:txBody>
      </p:sp>
      <p:graphicFrame>
        <p:nvGraphicFramePr>
          <p:cNvPr id="25607" name="Object 8"/>
          <p:cNvGraphicFramePr>
            <a:graphicFrameLocks noChangeAspect="1"/>
          </p:cNvGraphicFramePr>
          <p:nvPr/>
        </p:nvGraphicFramePr>
        <p:xfrm>
          <a:off x="3124200" y="2209800"/>
          <a:ext cx="5621338" cy="1050925"/>
        </p:xfrm>
        <a:graphic>
          <a:graphicData uri="http://schemas.openxmlformats.org/presentationml/2006/ole">
            <p:oleObj spid="_x0000_s363577" name="Equation" r:id="rId4" imgW="2145369" imgH="393529" progId="">
              <p:embed/>
            </p:oleObj>
          </a:graphicData>
        </a:graphic>
      </p:graphicFrame>
      <p:sp>
        <p:nvSpPr>
          <p:cNvPr id="25608" name="Rectangle 9"/>
          <p:cNvSpPr>
            <a:spLocks noChangeArrowheads="1"/>
          </p:cNvSpPr>
          <p:nvPr/>
        </p:nvSpPr>
        <p:spPr bwMode="auto">
          <a:xfrm>
            <a:off x="371475" y="3505200"/>
            <a:ext cx="59531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>
                <a:latin typeface="Arial" pitchFamily="34" charset="0"/>
              </a:rPr>
              <a:t>Beam pattern is given by  </a:t>
            </a:r>
          </a:p>
        </p:txBody>
      </p:sp>
      <p:graphicFrame>
        <p:nvGraphicFramePr>
          <p:cNvPr id="25609" name="Object 10"/>
          <p:cNvGraphicFramePr>
            <a:graphicFrameLocks noChangeAspect="1"/>
          </p:cNvGraphicFramePr>
          <p:nvPr/>
        </p:nvGraphicFramePr>
        <p:xfrm>
          <a:off x="1981200" y="3962400"/>
          <a:ext cx="5988050" cy="2371725"/>
        </p:xfrm>
        <a:graphic>
          <a:graphicData uri="http://schemas.openxmlformats.org/presentationml/2006/ole">
            <p:oleObj spid="_x0000_s363578" name="Equation" r:id="rId5" imgW="2286000" imgH="8890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084562911"/>
      </p:ext>
    </p:extLst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92DB33C2-46EF-42EA-BAFB-4A9587277FF3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42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52413"/>
            <a:ext cx="5657850" cy="585787"/>
          </a:xfrm>
        </p:spPr>
        <p:txBody>
          <a:bodyPr lIns="91440" tIns="45720" rIns="91440" bIns="45720"/>
          <a:lstStyle/>
          <a:p>
            <a:r>
              <a:rPr lang="en-AU" altLang="en-US" smtClean="0"/>
              <a:t>Array of Dipoles</a:t>
            </a:r>
          </a:p>
        </p:txBody>
      </p:sp>
      <p:pic>
        <p:nvPicPr>
          <p:cNvPr id="26628" name="Picture 5" descr="BPDipo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196975"/>
            <a:ext cx="6642100" cy="494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271010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7AA536C-B5AF-4A84-9A51-98D2BA8265AE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43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163513"/>
            <a:ext cx="2624138" cy="1231900"/>
          </a:xfrm>
        </p:spPr>
        <p:txBody>
          <a:bodyPr lIns="91440" tIns="45720" rIns="91440" bIns="45720"/>
          <a:lstStyle/>
          <a:p>
            <a:r>
              <a:rPr lang="en-AU" altLang="en-US" smtClean="0"/>
              <a:t>Suppressing </a:t>
            </a:r>
            <a:br>
              <a:rPr lang="en-AU" altLang="en-US" smtClean="0"/>
            </a:br>
            <a:r>
              <a:rPr lang="en-AU" altLang="en-US" smtClean="0"/>
              <a:t>Grating Lobes</a:t>
            </a:r>
          </a:p>
        </p:txBody>
      </p:sp>
      <p:pic>
        <p:nvPicPr>
          <p:cNvPr id="27652" name="Picture 5" descr="SuppressGrat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2413"/>
            <a:ext cx="4784725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230316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3FA9A-142D-4708-9490-0A96FCF3394A}" type="slidenum">
              <a:rPr lang="en-AU" altLang="en-US"/>
              <a:pPr/>
              <a:t>44</a:t>
            </a:fld>
            <a:endParaRPr lang="en-AU" altLang="en-US"/>
          </a:p>
        </p:txBody>
      </p:sp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Broadside Beam</a:t>
            </a:r>
            <a:r>
              <a:rPr lang="en-US" altLang="en-US"/>
              <a:t> - Phasors</a:t>
            </a:r>
            <a:endParaRPr lang="en-AU" altLang="en-US"/>
          </a:p>
        </p:txBody>
      </p:sp>
      <p:sp>
        <p:nvSpPr>
          <p:cNvPr id="256004" name="Rectangle 4"/>
          <p:cNvSpPr>
            <a:spLocks noChangeArrowheads="1"/>
          </p:cNvSpPr>
          <p:nvPr/>
        </p:nvSpPr>
        <p:spPr bwMode="auto">
          <a:xfrm>
            <a:off x="4052888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56005" name="Object 5"/>
          <p:cNvGraphicFramePr>
            <a:graphicFrameLocks noChangeAspect="1"/>
          </p:cNvGraphicFramePr>
          <p:nvPr/>
        </p:nvGraphicFramePr>
        <p:xfrm>
          <a:off x="1108075" y="1409700"/>
          <a:ext cx="2039938" cy="825500"/>
        </p:xfrm>
        <a:graphic>
          <a:graphicData uri="http://schemas.openxmlformats.org/presentationml/2006/ole">
            <p:oleObj spid="_x0000_s351272" name="Equation" r:id="rId3" imgW="1054100" imgH="431800" progId="">
              <p:embed/>
            </p:oleObj>
          </a:graphicData>
        </a:graphic>
      </p:graphicFrame>
      <p:sp>
        <p:nvSpPr>
          <p:cNvPr id="256006" name="Rectangle 6"/>
          <p:cNvSpPr>
            <a:spLocks noChangeArrowheads="1"/>
          </p:cNvSpPr>
          <p:nvPr/>
        </p:nvSpPr>
        <p:spPr bwMode="auto">
          <a:xfrm>
            <a:off x="4329113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56010" name="Rectangle 10"/>
          <p:cNvSpPr>
            <a:spLocks noChangeArrowheads="1"/>
          </p:cNvSpPr>
          <p:nvPr/>
        </p:nvSpPr>
        <p:spPr bwMode="auto">
          <a:xfrm>
            <a:off x="3090863" y="2986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56012" name="Rectangle 12"/>
          <p:cNvSpPr>
            <a:spLocks noChangeArrowheads="1"/>
          </p:cNvSpPr>
          <p:nvPr/>
        </p:nvSpPr>
        <p:spPr bwMode="auto">
          <a:xfrm>
            <a:off x="3962400" y="2967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pic>
        <p:nvPicPr>
          <p:cNvPr id="256015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6875" y="1212850"/>
            <a:ext cx="2190750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56016" name="Object 16"/>
          <p:cNvGraphicFramePr>
            <a:graphicFrameLocks noChangeAspect="1"/>
          </p:cNvGraphicFramePr>
          <p:nvPr/>
        </p:nvGraphicFramePr>
        <p:xfrm>
          <a:off x="500063" y="2954338"/>
          <a:ext cx="4457700" cy="744537"/>
        </p:xfrm>
        <a:graphic>
          <a:graphicData uri="http://schemas.openxmlformats.org/presentationml/2006/ole">
            <p:oleObj spid="_x0000_s351273" name="Equation" r:id="rId5" imgW="1548728" imgH="253890" progId="">
              <p:embed/>
            </p:oleObj>
          </a:graphicData>
        </a:graphic>
      </p:graphicFrame>
      <p:sp>
        <p:nvSpPr>
          <p:cNvPr id="256017" name="Line 17"/>
          <p:cNvSpPr>
            <a:spLocks noChangeShapeType="1"/>
          </p:cNvSpPr>
          <p:nvPr/>
        </p:nvSpPr>
        <p:spPr bwMode="auto">
          <a:xfrm flipV="1">
            <a:off x="1727200" y="3556000"/>
            <a:ext cx="635000" cy="12319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256018" name="Line 18"/>
          <p:cNvSpPr>
            <a:spLocks noChangeShapeType="1"/>
          </p:cNvSpPr>
          <p:nvPr/>
        </p:nvSpPr>
        <p:spPr bwMode="auto">
          <a:xfrm flipV="1">
            <a:off x="1866900" y="3556000"/>
            <a:ext cx="1866900" cy="1371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256019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790575" y="4940300"/>
            <a:ext cx="1958975" cy="658813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dirty="0">
                <a:cs typeface="Times New Roman" pitchFamily="18" charset="0"/>
              </a:rPr>
              <a:t>Spatial factor</a:t>
            </a:r>
          </a:p>
        </p:txBody>
      </p:sp>
    </p:spTree>
    <p:extLst>
      <p:ext uri="{BB962C8B-B14F-4D97-AF65-F5344CB8AC3E}">
        <p14:creationId xmlns:p14="http://schemas.microsoft.com/office/powerpoint/2010/main" xmlns="" val="18806922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75992-66B3-4077-B8CB-AD4FD080A9B8}" type="slidenum">
              <a:rPr lang="en-AU" altLang="en-US"/>
              <a:pPr/>
              <a:t>45</a:t>
            </a:fld>
            <a:endParaRPr lang="en-AU" altLang="en-US"/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261938"/>
            <a:ext cx="4711700" cy="7112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  <a:latin typeface="Comic Sans MS" pitchFamily="66" charset="0"/>
              </a:rPr>
              <a:t>Spatial </a:t>
            </a:r>
            <a:r>
              <a:rPr lang="en-US" altLang="en-US" dirty="0" err="1">
                <a:effectLst/>
                <a:latin typeface="Comic Sans MS" pitchFamily="66" charset="0"/>
              </a:rPr>
              <a:t>Phasor</a:t>
            </a:r>
            <a:r>
              <a:rPr lang="en-US" altLang="en-US" dirty="0">
                <a:effectLst/>
                <a:latin typeface="Comic Sans MS" pitchFamily="66" charset="0"/>
              </a:rPr>
              <a:t> Addition</a:t>
            </a:r>
            <a:endParaRPr lang="en-AU" altLang="en-US" dirty="0">
              <a:effectLst/>
              <a:latin typeface="Comic Sans MS" pitchFamily="66" charset="0"/>
            </a:endParaRPr>
          </a:p>
        </p:txBody>
      </p:sp>
      <p:graphicFrame>
        <p:nvGraphicFramePr>
          <p:cNvPr id="311309" name="Object 1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838325" y="4160838"/>
          <a:ext cx="4764088" cy="1847850"/>
        </p:xfrm>
        <a:graphic>
          <a:graphicData uri="http://schemas.openxmlformats.org/presentationml/2006/ole">
            <p:oleObj spid="_x0000_s352315" name="Equation" r:id="rId3" imgW="2095500" imgH="812800" progId="">
              <p:embed/>
            </p:oleObj>
          </a:graphicData>
        </a:graphic>
      </p:graphicFrame>
      <p:sp>
        <p:nvSpPr>
          <p:cNvPr id="311299" name="Rectangle 3"/>
          <p:cNvSpPr>
            <a:spLocks noChangeArrowheads="1"/>
          </p:cNvSpPr>
          <p:nvPr/>
        </p:nvSpPr>
        <p:spPr bwMode="auto">
          <a:xfrm>
            <a:off x="4052888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11300" name="Object 4"/>
          <p:cNvGraphicFramePr>
            <a:graphicFrameLocks noChangeAspect="1"/>
          </p:cNvGraphicFramePr>
          <p:nvPr/>
        </p:nvGraphicFramePr>
        <p:xfrm>
          <a:off x="1047537" y="1021759"/>
          <a:ext cx="6423025" cy="2271712"/>
        </p:xfrm>
        <a:graphic>
          <a:graphicData uri="http://schemas.openxmlformats.org/presentationml/2006/ole">
            <p:oleObj spid="_x0000_s352316" name="Equation" r:id="rId4" imgW="2628900" imgH="939800" progId="">
              <p:embed/>
            </p:oleObj>
          </a:graphicData>
        </a:graphic>
      </p:graphicFrame>
      <p:sp>
        <p:nvSpPr>
          <p:cNvPr id="311301" name="Rectangle 5"/>
          <p:cNvSpPr>
            <a:spLocks noChangeArrowheads="1"/>
          </p:cNvSpPr>
          <p:nvPr/>
        </p:nvSpPr>
        <p:spPr bwMode="auto">
          <a:xfrm>
            <a:off x="4329113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1302" name="Rectangle 6"/>
          <p:cNvSpPr>
            <a:spLocks noChangeArrowheads="1"/>
          </p:cNvSpPr>
          <p:nvPr/>
        </p:nvSpPr>
        <p:spPr bwMode="auto">
          <a:xfrm>
            <a:off x="3090863" y="2986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1303" name="Rectangle 7"/>
          <p:cNvSpPr>
            <a:spLocks noChangeArrowheads="1"/>
          </p:cNvSpPr>
          <p:nvPr/>
        </p:nvSpPr>
        <p:spPr bwMode="auto">
          <a:xfrm>
            <a:off x="3962400" y="2967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11311" name="Object 1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068513" y="2998788"/>
          <a:ext cx="4279900" cy="1016000"/>
        </p:xfrm>
        <a:graphic>
          <a:graphicData uri="http://schemas.openxmlformats.org/presentationml/2006/ole">
            <p:oleObj spid="_x0000_s352317" name="Equation" r:id="rId5" imgW="1765300" imgH="4191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507534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8CA63-3833-40BC-A658-2564741E09FB}" type="slidenum">
              <a:rPr lang="en-AU" altLang="en-US"/>
              <a:pPr/>
              <a:t>46</a:t>
            </a:fld>
            <a:endParaRPr lang="en-AU" altLang="en-US"/>
          </a:p>
        </p:txBody>
      </p:sp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Phase Shift Beamforming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6040129" cy="5445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1800" dirty="0">
                <a:cs typeface="Times New Roman" pitchFamily="18" charset="0"/>
              </a:rPr>
              <a:t>Coherent addition of a signal from steering direction </a:t>
            </a:r>
            <a:endParaRPr lang="en-AU" altLang="en-US" sz="1800" dirty="0">
              <a:cs typeface="Times New Roman" pitchFamily="18" charset="0"/>
            </a:endParaRPr>
          </a:p>
        </p:txBody>
      </p:sp>
      <p:sp>
        <p:nvSpPr>
          <p:cNvPr id="269316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69317" name="Object 5"/>
          <p:cNvGraphicFramePr>
            <a:graphicFrameLocks noChangeAspect="1"/>
          </p:cNvGraphicFramePr>
          <p:nvPr/>
        </p:nvGraphicFramePr>
        <p:xfrm>
          <a:off x="1368425" y="1647825"/>
          <a:ext cx="6183313" cy="1581150"/>
        </p:xfrm>
        <a:graphic>
          <a:graphicData uri="http://schemas.openxmlformats.org/presentationml/2006/ole">
            <p:oleObj spid="_x0000_s366606" name="Equation" r:id="rId3" imgW="2870200" imgH="736600" progId="">
              <p:embed/>
            </p:oleObj>
          </a:graphicData>
        </a:graphic>
      </p:graphicFrame>
      <p:sp>
        <p:nvSpPr>
          <p:cNvPr id="269318" name="Rectangle 6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69319" name="Object 7"/>
          <p:cNvGraphicFramePr>
            <a:graphicFrameLocks noChangeAspect="1"/>
          </p:cNvGraphicFramePr>
          <p:nvPr/>
        </p:nvGraphicFramePr>
        <p:xfrm>
          <a:off x="1406525" y="3657600"/>
          <a:ext cx="3068638" cy="2044700"/>
        </p:xfrm>
        <a:graphic>
          <a:graphicData uri="http://schemas.openxmlformats.org/presentationml/2006/ole">
            <p:oleObj spid="_x0000_s366607" name="Equation" r:id="rId4" imgW="1371600" imgH="914400" progId="">
              <p:embed/>
            </p:oleObj>
          </a:graphicData>
        </a:graphic>
      </p:graphicFrame>
      <p:sp>
        <p:nvSpPr>
          <p:cNvPr id="269320" name="Rectangle 8"/>
          <p:cNvSpPr>
            <a:spLocks noChangeArrowheads="1"/>
          </p:cNvSpPr>
          <p:nvPr/>
        </p:nvSpPr>
        <p:spPr bwMode="auto">
          <a:xfrm>
            <a:off x="396875" y="3365500"/>
            <a:ext cx="904875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US" altLang="en-US" sz="18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where </a:t>
            </a:r>
            <a:endParaRPr kumimoji="0" lang="en-AU" altLang="en-US" sz="1800" b="1">
              <a:solidFill>
                <a:schemeClr val="bg2"/>
              </a:solidFill>
              <a:latin typeface="Times" pitchFamily="18" charset="0"/>
              <a:cs typeface="Times New Roman" pitchFamily="18" charset="0"/>
            </a:endParaRPr>
          </a:p>
        </p:txBody>
      </p:sp>
      <p:graphicFrame>
        <p:nvGraphicFramePr>
          <p:cNvPr id="269321" name="Object 9"/>
          <p:cNvGraphicFramePr>
            <a:graphicFrameLocks noChangeAspect="1"/>
          </p:cNvGraphicFramePr>
          <p:nvPr/>
        </p:nvGraphicFramePr>
        <p:xfrm>
          <a:off x="6196084" y="1045855"/>
          <a:ext cx="582707" cy="455399"/>
        </p:xfrm>
        <a:graphic>
          <a:graphicData uri="http://schemas.openxmlformats.org/presentationml/2006/ole">
            <p:oleObj spid="_x0000_s366608" name="Equation" r:id="rId5" imgW="126725" imgH="177415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6652848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787414B-AEE7-4631-BF80-6A2813894A36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5105400" cy="531912"/>
          </a:xfrm>
        </p:spPr>
        <p:txBody>
          <a:bodyPr/>
          <a:lstStyle/>
          <a:p>
            <a:pPr eaLnBrk="1" hangingPunct="1"/>
            <a:r>
              <a:rPr lang="en-AU" altLang="en-US" dirty="0" smtClean="0"/>
              <a:t>Advanced Array Concepts 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0073" y="857469"/>
            <a:ext cx="8280400" cy="5400675"/>
          </a:xfrm>
        </p:spPr>
        <p:txBody>
          <a:bodyPr/>
          <a:lstStyle/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Key Idea </a:t>
            </a:r>
            <a:r>
              <a:rPr lang="en-US" altLang="en-US" sz="1800" dirty="0" smtClean="0">
                <a:cs typeface="Times New Roman" pitchFamily="18" charset="0"/>
              </a:rPr>
              <a:t>: </a:t>
            </a:r>
            <a:r>
              <a:rPr lang="en-US" altLang="en-US" sz="1800" dirty="0" smtClean="0">
                <a:solidFill>
                  <a:srgbClr val="000000"/>
                </a:solidFill>
                <a:cs typeface="Times New Roman" pitchFamily="18" charset="0"/>
              </a:rPr>
              <a:t>To increase the number of degrees of freedom beyond that of the number of elements. </a:t>
            </a:r>
          </a:p>
          <a:p>
            <a:pPr>
              <a:lnSpc>
                <a:spcPct val="110000"/>
              </a:lnSpc>
              <a:buNone/>
            </a:pPr>
            <a:endParaRPr lang="en-US" altLang="en-US" sz="1800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Co-array : </a:t>
            </a:r>
            <a:r>
              <a:rPr lang="en-US" altLang="en-US" sz="1800" dirty="0" smtClean="0">
                <a:cs typeface="Times New Roman" pitchFamily="18" charset="0"/>
              </a:rPr>
              <a:t>Rather than work with sequence of array positions work with the sequence of differences between array element positions. </a:t>
            </a: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cs typeface="Times New Roman" pitchFamily="18" charset="0"/>
              </a:rPr>
              <a:t>	</a:t>
            </a: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cs typeface="Times New Roman" pitchFamily="18" charset="0"/>
              </a:rPr>
              <a:t>	</a:t>
            </a: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Sparse Arrays</a:t>
            </a:r>
          </a:p>
          <a:p>
            <a:pPr>
              <a:lnSpc>
                <a:spcPct val="110000"/>
              </a:lnSpc>
              <a:buNone/>
            </a:pPr>
            <a:r>
              <a:rPr lang="en-US" altLang="en-US" sz="1200" dirty="0" smtClean="0">
                <a:cs typeface="Times New Roman" pitchFamily="18" charset="0"/>
              </a:rPr>
              <a:t>	</a:t>
            </a:r>
            <a:endParaRPr lang="en-US" altLang="en-US" sz="400" dirty="0" smtClean="0"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en-US" sz="1600" dirty="0" smtClean="0">
                <a:cs typeface="Times New Roman" pitchFamily="18" charset="0"/>
              </a:rPr>
              <a:t>	</a:t>
            </a:r>
            <a:r>
              <a:rPr lang="en-US" altLang="en-US" sz="1800" dirty="0" smtClean="0">
                <a:cs typeface="Times New Roman" pitchFamily="18" charset="0"/>
              </a:rPr>
              <a:t>Generates same set of differences as does the filled 6 element ULA</a:t>
            </a:r>
            <a:endParaRPr lang="en-US" altLang="en-US" dirty="0" smtClean="0"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>
                <a:cs typeface="Times New Roman" pitchFamily="18" charset="0"/>
              </a:rPr>
              <a:t>	</a:t>
            </a:r>
            <a:endParaRPr lang="en-US" altLang="en-US" sz="1800" dirty="0" smtClean="0"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	Minimum redundancy arrays ; </a:t>
            </a:r>
            <a:r>
              <a:rPr lang="en-US" altLang="en-US" sz="1800" dirty="0" smtClean="0">
                <a:solidFill>
                  <a:srgbClr val="000000"/>
                </a:solidFill>
                <a:cs typeface="Times New Roman" pitchFamily="18" charset="0"/>
              </a:rPr>
              <a:t>sparse arrays with minimum number of redundant differences</a:t>
            </a:r>
          </a:p>
          <a:p>
            <a:pPr>
              <a:lnSpc>
                <a:spcPct val="110000"/>
              </a:lnSpc>
              <a:buNone/>
            </a:pPr>
            <a:endParaRPr lang="en-US" altLang="en-US" sz="1800" dirty="0"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cs typeface="Times New Roman" pitchFamily="18" charset="0"/>
              </a:rPr>
              <a:t>	</a:t>
            </a: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Nested arrays</a:t>
            </a:r>
            <a:endParaRPr lang="en-US" altLang="en-US" sz="1800" dirty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endParaRPr lang="en-US" altLang="en-US" sz="1800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solidFill>
                  <a:srgbClr val="0000FF"/>
                </a:solidFill>
                <a:cs typeface="Times New Roman" pitchFamily="18" charset="0"/>
              </a:rPr>
              <a:t>Virtual </a:t>
            </a:r>
            <a:r>
              <a:rPr lang="en-US" altLang="en-US" sz="1800" dirty="0">
                <a:solidFill>
                  <a:srgbClr val="0000FF"/>
                </a:solidFill>
                <a:cs typeface="Times New Roman" pitchFamily="18" charset="0"/>
              </a:rPr>
              <a:t>arrays </a:t>
            </a:r>
            <a:r>
              <a:rPr lang="en-US" altLang="en-US" sz="1800" dirty="0">
                <a:cs typeface="Times New Roman" pitchFamily="18" charset="0"/>
              </a:rPr>
              <a:t>: Relevant to active systems - </a:t>
            </a:r>
            <a:r>
              <a:rPr lang="en-US" altLang="en-US" sz="1800" dirty="0" smtClean="0">
                <a:cs typeface="Times New Roman" pitchFamily="18" charset="0"/>
              </a:rPr>
              <a:t> see  </a:t>
            </a:r>
            <a:r>
              <a:rPr lang="en-US" altLang="en-US" sz="1800" dirty="0" err="1" smtClean="0">
                <a:cs typeface="Times New Roman" pitchFamily="18" charset="0"/>
              </a:rPr>
              <a:t>MIMO</a:t>
            </a:r>
            <a:endParaRPr lang="en-US" altLang="en-US" sz="1800" dirty="0"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endParaRPr lang="en-US" altLang="en-US" sz="1800" dirty="0"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en-US" sz="1800" dirty="0" smtClean="0">
                <a:cs typeface="Times New Roman" pitchFamily="18" charset="0"/>
              </a:rPr>
              <a:t/>
            </a:r>
            <a:br>
              <a:rPr lang="en-US" altLang="en-US" sz="1800" dirty="0" smtClean="0">
                <a:cs typeface="Times New Roman" pitchFamily="18" charset="0"/>
              </a:rPr>
            </a:br>
            <a:r>
              <a:rPr lang="en-US" altLang="en-US" sz="1800" dirty="0" smtClean="0">
                <a:cs typeface="Times New Roman" pitchFamily="18" charset="0"/>
              </a:rPr>
              <a:t>	</a:t>
            </a:r>
            <a:endParaRPr lang="en-AU" altLang="en-US" dirty="0" smtClean="0"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500048" y="300507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AU" dirty="0"/>
          </a:p>
        </p:txBody>
      </p:sp>
      <p:grpSp>
        <p:nvGrpSpPr>
          <p:cNvPr id="51" name="Group 50"/>
          <p:cNvGrpSpPr/>
          <p:nvPr/>
        </p:nvGrpSpPr>
        <p:grpSpPr>
          <a:xfrm>
            <a:off x="3106012" y="2753433"/>
            <a:ext cx="3088942" cy="692363"/>
            <a:chOff x="4228818" y="2943653"/>
            <a:chExt cx="3088942" cy="692363"/>
          </a:xfrm>
        </p:grpSpPr>
        <p:grpSp>
          <p:nvGrpSpPr>
            <p:cNvPr id="44" name="Group 43"/>
            <p:cNvGrpSpPr/>
            <p:nvPr/>
          </p:nvGrpSpPr>
          <p:grpSpPr>
            <a:xfrm>
              <a:off x="4228818" y="2943653"/>
              <a:ext cx="3088942" cy="394937"/>
              <a:chOff x="4013299" y="2965401"/>
              <a:chExt cx="3088942" cy="394937"/>
            </a:xfrm>
          </p:grpSpPr>
          <p:cxnSp>
            <p:nvCxnSpPr>
              <p:cNvPr id="38" name="Straight Arrow Connector 37"/>
              <p:cNvCxnSpPr/>
              <p:nvPr/>
            </p:nvCxnSpPr>
            <p:spPr bwMode="auto">
              <a:xfrm>
                <a:off x="5018965" y="3237503"/>
                <a:ext cx="1508648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43" name="Group 42"/>
              <p:cNvGrpSpPr/>
              <p:nvPr/>
            </p:nvGrpSpPr>
            <p:grpSpPr>
              <a:xfrm>
                <a:off x="4013299" y="2965401"/>
                <a:ext cx="3088942" cy="394937"/>
                <a:chOff x="3303615" y="3162870"/>
                <a:chExt cx="3088942" cy="394937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3303615" y="3162870"/>
                  <a:ext cx="114300" cy="333516"/>
                  <a:chOff x="3315554" y="3105720"/>
                  <a:chExt cx="114300" cy="333516"/>
                </a:xfrm>
              </p:grpSpPr>
              <p:sp>
                <p:nvSpPr>
                  <p:cNvPr id="3" name="Flowchart: Connector 2"/>
                  <p:cNvSpPr/>
                  <p:nvPr/>
                </p:nvSpPr>
                <p:spPr bwMode="auto">
                  <a:xfrm>
                    <a:off x="3315554" y="3105720"/>
                    <a:ext cx="114300" cy="114300"/>
                  </a:xfrm>
                  <a:prstGeom prst="flowChartConnector">
                    <a:avLst/>
                  </a:prstGeom>
                  <a:solidFill>
                    <a:schemeClr val="accent1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AU" sz="2400" b="0" i="0" u="none" strike="noStrike" cap="none" normalizeH="0" baseline="0" smtClean="0">
                      <a:ln w="12700"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5" name="Straight Connector 4"/>
                  <p:cNvCxnSpPr/>
                  <p:nvPr/>
                </p:nvCxnSpPr>
                <p:spPr bwMode="auto">
                  <a:xfrm flipV="1">
                    <a:off x="3372706" y="3316408"/>
                    <a:ext cx="0" cy="12282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4252131" y="3162870"/>
                  <a:ext cx="114300" cy="333516"/>
                  <a:chOff x="3315554" y="3105720"/>
                  <a:chExt cx="114300" cy="333516"/>
                </a:xfrm>
              </p:grpSpPr>
              <p:sp>
                <p:nvSpPr>
                  <p:cNvPr id="25" name="Flowchart: Connector 24"/>
                  <p:cNvSpPr/>
                  <p:nvPr/>
                </p:nvSpPr>
                <p:spPr bwMode="auto">
                  <a:xfrm>
                    <a:off x="3315554" y="3105720"/>
                    <a:ext cx="114300" cy="114300"/>
                  </a:xfrm>
                  <a:prstGeom prst="flowChartConnector">
                    <a:avLst/>
                  </a:prstGeom>
                  <a:solidFill>
                    <a:schemeClr val="accent1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AU" sz="2400" b="0" i="0" u="none" strike="noStrike" cap="none" normalizeH="0" baseline="0" smtClean="0">
                      <a:ln w="12700"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26" name="Straight Connector 25"/>
                  <p:cNvCxnSpPr/>
                  <p:nvPr/>
                </p:nvCxnSpPr>
                <p:spPr bwMode="auto">
                  <a:xfrm flipV="1">
                    <a:off x="3372706" y="3316408"/>
                    <a:ext cx="0" cy="12282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27" name="Group 26"/>
                <p:cNvGrpSpPr/>
                <p:nvPr/>
              </p:nvGrpSpPr>
              <p:grpSpPr>
                <a:xfrm>
                  <a:off x="6278257" y="3224291"/>
                  <a:ext cx="114300" cy="333516"/>
                  <a:chOff x="3315554" y="3105720"/>
                  <a:chExt cx="114300" cy="333516"/>
                </a:xfrm>
              </p:grpSpPr>
              <p:sp>
                <p:nvSpPr>
                  <p:cNvPr id="28" name="Flowchart: Connector 27"/>
                  <p:cNvSpPr/>
                  <p:nvPr/>
                </p:nvSpPr>
                <p:spPr bwMode="auto">
                  <a:xfrm>
                    <a:off x="3315554" y="3105720"/>
                    <a:ext cx="114300" cy="114300"/>
                  </a:xfrm>
                  <a:prstGeom prst="flowChartConnector">
                    <a:avLst/>
                  </a:prstGeom>
                  <a:solidFill>
                    <a:schemeClr val="accent1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AU" sz="2400" b="0" i="0" u="none" strike="noStrike" cap="none" normalizeH="0" baseline="0" smtClean="0">
                      <a:ln w="12700"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29" name="Straight Connector 28"/>
                  <p:cNvCxnSpPr/>
                  <p:nvPr/>
                </p:nvCxnSpPr>
                <p:spPr bwMode="auto">
                  <a:xfrm flipV="1">
                    <a:off x="3372706" y="3316408"/>
                    <a:ext cx="0" cy="12282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30" name="Group 29"/>
                <p:cNvGrpSpPr/>
                <p:nvPr/>
              </p:nvGrpSpPr>
              <p:grpSpPr>
                <a:xfrm>
                  <a:off x="5760779" y="3206800"/>
                  <a:ext cx="114300" cy="333516"/>
                  <a:chOff x="3315554" y="3105720"/>
                  <a:chExt cx="114300" cy="333516"/>
                </a:xfrm>
              </p:grpSpPr>
              <p:sp>
                <p:nvSpPr>
                  <p:cNvPr id="31" name="Flowchart: Connector 30"/>
                  <p:cNvSpPr/>
                  <p:nvPr/>
                </p:nvSpPr>
                <p:spPr bwMode="auto">
                  <a:xfrm>
                    <a:off x="3315554" y="3105720"/>
                    <a:ext cx="114300" cy="114300"/>
                  </a:xfrm>
                  <a:prstGeom prst="flowChartConnector">
                    <a:avLst/>
                  </a:prstGeom>
                  <a:solidFill>
                    <a:schemeClr val="accent1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AU" sz="2400" b="0" i="0" u="none" strike="noStrike" cap="none" normalizeH="0" baseline="0" smtClean="0">
                      <a:ln w="12700"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 bwMode="auto">
                  <a:xfrm flipV="1">
                    <a:off x="3372706" y="3316408"/>
                    <a:ext cx="0" cy="12282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22" name="Straight Arrow Connector 21"/>
                <p:cNvCxnSpPr/>
                <p:nvPr/>
              </p:nvCxnSpPr>
              <p:spPr bwMode="auto">
                <a:xfrm>
                  <a:off x="3360767" y="3434972"/>
                  <a:ext cx="9485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arrow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0" name="Straight Arrow Connector 39"/>
                <p:cNvCxnSpPr/>
                <p:nvPr/>
              </p:nvCxnSpPr>
              <p:spPr bwMode="auto">
                <a:xfrm>
                  <a:off x="5817931" y="3434972"/>
                  <a:ext cx="51747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arrow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50" name="TextBox 49"/>
            <p:cNvSpPr txBox="1"/>
            <p:nvPr/>
          </p:nvSpPr>
          <p:spPr>
            <a:xfrm>
              <a:off x="4554082" y="3233865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600" dirty="0" smtClean="0"/>
                <a:t>2d</a:t>
              </a:r>
              <a:endParaRPr lang="en-AU" sz="16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782662" y="3276519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600" dirty="0"/>
                <a:t>3</a:t>
              </a:r>
              <a:r>
                <a:rPr lang="en-AU" sz="1600" dirty="0" smtClean="0"/>
                <a:t>d</a:t>
              </a:r>
              <a:endParaRPr lang="en-AU" sz="16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795726" y="3297462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600" dirty="0" smtClean="0"/>
                <a:t>d</a:t>
              </a:r>
              <a:endParaRPr lang="en-AU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2265752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787414B-AEE7-4631-BF80-6A2813894A36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5105400" cy="531912"/>
          </a:xfrm>
        </p:spPr>
        <p:txBody>
          <a:bodyPr/>
          <a:lstStyle/>
          <a:p>
            <a:pPr eaLnBrk="1" hangingPunct="1"/>
            <a:r>
              <a:rPr lang="en-AU" altLang="en-US" dirty="0" err="1" smtClean="0"/>
              <a:t>Beamforming</a:t>
            </a:r>
            <a:endParaRPr lang="en-AU" altLang="en-US" dirty="0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80400" cy="5400675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cs typeface="Times New Roman" pitchFamily="18" charset="0"/>
              </a:rPr>
              <a:t>Phased arrays</a:t>
            </a:r>
            <a:br>
              <a:rPr lang="en-US" altLang="en-US" sz="1800" dirty="0" smtClean="0">
                <a:cs typeface="Times New Roman" pitchFamily="18" charset="0"/>
              </a:rPr>
            </a:br>
            <a:r>
              <a:rPr lang="en-US" altLang="en-US" sz="1800" dirty="0" smtClean="0">
                <a:cs typeface="Times New Roman" pitchFamily="18" charset="0"/>
              </a:rPr>
              <a:t>Spatially sample the incident electromagnetic field  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cs typeface="Times New Roman" pitchFamily="18" charset="0"/>
              </a:rPr>
              <a:t>Conventional </a:t>
            </a:r>
            <a:r>
              <a:rPr lang="en-US" altLang="en-US" sz="1800" dirty="0" err="1" smtClean="0">
                <a:cs typeface="Times New Roman" pitchFamily="18" charset="0"/>
              </a:rPr>
              <a:t>beamforming</a:t>
            </a:r>
            <a:r>
              <a:rPr lang="en-US" altLang="en-US" sz="1800" dirty="0" smtClean="0">
                <a:cs typeface="Times New Roman" pitchFamily="18" charset="0"/>
              </a:rPr>
              <a:t/>
            </a:r>
            <a:br>
              <a:rPr lang="en-US" altLang="en-US" sz="1800" dirty="0" smtClean="0">
                <a:cs typeface="Times New Roman" pitchFamily="18" charset="0"/>
              </a:rPr>
            </a:br>
            <a:r>
              <a:rPr lang="en-US" altLang="en-US" sz="1800" dirty="0" smtClean="0">
                <a:cs typeface="Times New Roman" pitchFamily="18" charset="0"/>
              </a:rPr>
              <a:t>Coherent summation of a plane wave from a chosen direction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cs typeface="Times New Roman" pitchFamily="18" charset="0"/>
              </a:rPr>
              <a:t>	Matched filter in the spatial domain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cs typeface="Times New Roman" pitchFamily="18" charset="0"/>
              </a:rPr>
              <a:t>	Angular resolution </a:t>
            </a:r>
            <a:br>
              <a:rPr lang="en-US" altLang="en-US" sz="1800" dirty="0" smtClean="0">
                <a:cs typeface="Times New Roman" pitchFamily="18" charset="0"/>
              </a:rPr>
            </a:br>
            <a:r>
              <a:rPr lang="en-US" altLang="en-US" sz="1800" dirty="0" smtClean="0">
                <a:cs typeface="Times New Roman" pitchFamily="18" charset="0"/>
              </a:rPr>
              <a:t>Gain resulting from the coherent processing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cs typeface="Times New Roman" pitchFamily="18" charset="0"/>
              </a:rPr>
              <a:t>Strong interferences - nulling</a:t>
            </a:r>
            <a:br>
              <a:rPr lang="en-US" altLang="en-US" sz="1800" dirty="0" smtClean="0">
                <a:cs typeface="Times New Roman" pitchFamily="18" charset="0"/>
              </a:rPr>
            </a:br>
            <a:r>
              <a:rPr lang="en-US" altLang="en-US" sz="1800" dirty="0" smtClean="0">
                <a:cs typeface="Times New Roman" pitchFamily="18" charset="0"/>
              </a:rPr>
              <a:t>Optimum or adaptive processing </a:t>
            </a:r>
            <a:br>
              <a:rPr lang="en-US" altLang="en-US" sz="1800" dirty="0" smtClean="0">
                <a:cs typeface="Times New Roman" pitchFamily="18" charset="0"/>
              </a:rPr>
            </a:br>
            <a:r>
              <a:rPr lang="en-US" altLang="en-US" sz="1800" dirty="0" smtClean="0">
                <a:cs typeface="Times New Roman" pitchFamily="18" charset="0"/>
              </a:rPr>
              <a:t>Weiner filtering to the spatial domain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dirty="0" smtClean="0">
                <a:cs typeface="Times New Roman" pitchFamily="18" charset="0"/>
              </a:rPr>
              <a:t>	Space and time give rise to the so called STAP – space time adaptive 	processing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dirty="0" smtClean="0">
                <a:cs typeface="Times New Roman" pitchFamily="18" charset="0"/>
              </a:rPr>
              <a:t>Clutter </a:t>
            </a:r>
            <a:br>
              <a:rPr lang="en-US" altLang="en-US" dirty="0" smtClean="0">
                <a:cs typeface="Times New Roman" pitchFamily="18" charset="0"/>
              </a:rPr>
            </a:br>
            <a:r>
              <a:rPr lang="en-US" altLang="en-US" dirty="0" smtClean="0">
                <a:cs typeface="Times New Roman" pitchFamily="18" charset="0"/>
              </a:rPr>
              <a:t>Airborne radar</a:t>
            </a:r>
            <a:endParaRPr lang="en-AU" altLang="en-US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65414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30538" y="6432550"/>
            <a:ext cx="3081337" cy="28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7ACF83C2-B6C8-43E4-A459-C7661EDD40A8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216378" y="282352"/>
            <a:ext cx="7235300" cy="914400"/>
          </a:xfrm>
        </p:spPr>
        <p:txBody>
          <a:bodyPr/>
          <a:lstStyle/>
          <a:p>
            <a:r>
              <a:rPr lang="en-AU" altLang="en-US" dirty="0" smtClean="0">
                <a:latin typeface="Comic Sans MS" panose="030F0702030302020204" pitchFamily="66" charset="0"/>
              </a:rPr>
              <a:t>Conventional </a:t>
            </a:r>
            <a:r>
              <a:rPr lang="en-AU" altLang="en-US" dirty="0" err="1" smtClean="0">
                <a:latin typeface="Comic Sans MS" panose="030F0702030302020204" pitchFamily="66" charset="0"/>
              </a:rPr>
              <a:t>Beamforming</a:t>
            </a:r>
            <a:r>
              <a:rPr lang="en-AU" altLang="en-US" dirty="0" smtClean="0">
                <a:latin typeface="Comic Sans MS" panose="030F0702030302020204" pitchFamily="66" charset="0"/>
              </a:rPr>
              <a:t> Approaches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16378" y="1196752"/>
            <a:ext cx="6948697" cy="411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Narrowband signals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	Phase </a:t>
            </a: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and amplitude control of each radiating element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		– phase shifters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W</a:t>
            </a:r>
            <a:r>
              <a:rPr lang="en-AU" altLang="en-US" sz="2000" b="0" dirty="0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ideband signals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	</a:t>
            </a:r>
            <a:r>
              <a:rPr lang="en-AU" altLang="en-US" sz="2000" b="0" dirty="0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Frequency domain </a:t>
            </a:r>
            <a:r>
              <a:rPr lang="en-AU" altLang="en-US" sz="2000" b="0" dirty="0" err="1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beamforming</a:t>
            </a:r>
            <a:endParaRPr lang="en-AU" altLang="en-US" sz="2000" b="0" dirty="0" smtClean="0">
              <a:solidFill>
                <a:schemeClr val="bg2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	</a:t>
            </a:r>
            <a:r>
              <a:rPr lang="en-AU" altLang="en-US" sz="2000" b="0" dirty="0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Time </a:t>
            </a: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delay </a:t>
            </a:r>
            <a:r>
              <a:rPr lang="en-AU" altLang="en-US" sz="2000" b="0" dirty="0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and sum </a:t>
            </a:r>
            <a:r>
              <a:rPr lang="en-AU" altLang="en-US" sz="2000" b="0" dirty="0" err="1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beamforming</a:t>
            </a: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		</a:t>
            </a:r>
            <a:endParaRPr lang="en-AU" altLang="en-US" sz="2000" b="0" dirty="0" smtClean="0">
              <a:solidFill>
                <a:schemeClr val="bg2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	</a:t>
            </a:r>
            <a:r>
              <a:rPr lang="en-AU" altLang="en-US" sz="2000" b="0" dirty="0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	-</a:t>
            </a: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 </a:t>
            </a:r>
            <a:r>
              <a:rPr lang="en-AU" altLang="en-US" sz="2000" b="0" dirty="0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digital </a:t>
            </a: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time </a:t>
            </a:r>
            <a:r>
              <a:rPr lang="en-AU" altLang="en-US" sz="2000" b="0" dirty="0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delays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 smtClean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		- fixed </a:t>
            </a: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optical delay lines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solidFill>
                  <a:schemeClr val="bg2"/>
                </a:solidFill>
                <a:latin typeface="Comic Sans MS" panose="030F0702030302020204" pitchFamily="66" charset="0"/>
                <a:cs typeface="Times New Roman" pitchFamily="18" charset="0"/>
              </a:rPr>
              <a:t>		- clock offset sampling</a:t>
            </a:r>
          </a:p>
        </p:txBody>
      </p:sp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7350" y="4932363"/>
            <a:ext cx="424497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877336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63A2-EC5D-4359-B384-A0DC2D2DA732}" type="slidenum">
              <a:rPr lang="en-AU" altLang="en-US" smtClean="0"/>
              <a:pPr/>
              <a:t>8</a:t>
            </a:fld>
            <a:endParaRPr lang="en-AU" altLang="en-US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60363"/>
            <a:ext cx="6789761" cy="765175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 smtClean="0">
                <a:effectLst/>
                <a:latin typeface="Comic Sans MS" panose="030F0702030302020204" pitchFamily="66" charset="0"/>
              </a:rPr>
              <a:t>Beamforming – narrowband signals</a:t>
            </a:r>
            <a:endParaRPr lang="en-AU" altLang="en-US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3375" y="1125538"/>
            <a:ext cx="5030788" cy="5451475"/>
          </a:xfrm>
        </p:spPr>
        <p:txBody>
          <a:bodyPr/>
          <a:lstStyle/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b="0" dirty="0" smtClean="0">
                <a:latin typeface="Comic Sans MS" panose="030F0702030302020204" pitchFamily="66" charset="0"/>
                <a:cs typeface="Times New Roman" pitchFamily="18" charset="0"/>
              </a:rPr>
              <a:t>The </a:t>
            </a:r>
            <a:r>
              <a:rPr lang="en-US" altLang="en-US" sz="1800" b="0" dirty="0" err="1" smtClean="0">
                <a:latin typeface="Comic Sans MS" panose="030F0702030302020204" pitchFamily="66" charset="0"/>
                <a:cs typeface="Times New Roman" pitchFamily="18" charset="0"/>
              </a:rPr>
              <a:t>beamformer</a:t>
            </a:r>
            <a:r>
              <a:rPr lang="en-US" altLang="en-US" sz="1800" b="0" dirty="0" smtClean="0">
                <a:latin typeface="Comic Sans MS" panose="030F0702030302020204" pitchFamily="66" charset="0"/>
                <a:cs typeface="Times New Roman" pitchFamily="18" charset="0"/>
              </a:rPr>
              <a:t> output, </a:t>
            </a:r>
            <a:r>
              <a:rPr lang="en-US" altLang="en-US" sz="1800" b="0" i="1" dirty="0" smtClean="0">
                <a:latin typeface="Comic Sans MS" panose="030F0702030302020204" pitchFamily="66" charset="0"/>
                <a:cs typeface="Times New Roman" pitchFamily="18" charset="0"/>
              </a:rPr>
              <a:t>y(t),</a:t>
            </a:r>
            <a:r>
              <a:rPr lang="en-US" altLang="en-US" sz="1800" b="0" dirty="0" smtClean="0">
                <a:latin typeface="Comic Sans MS" panose="030F0702030302020204" pitchFamily="66" charset="0"/>
                <a:cs typeface="Times New Roman" pitchFamily="18" charset="0"/>
              </a:rPr>
              <a:t> represents </a:t>
            </a: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b="0" dirty="0" smtClean="0">
                <a:latin typeface="Comic Sans MS" panose="030F0702030302020204" pitchFamily="66" charset="0"/>
                <a:cs typeface="Times New Roman" pitchFamily="18" charset="0"/>
              </a:rPr>
              <a:t>the </a:t>
            </a:r>
            <a:r>
              <a:rPr lang="en-US" altLang="en-US" sz="1800" b="0" dirty="0" err="1" smtClean="0">
                <a:latin typeface="Comic Sans MS" panose="030F0702030302020204" pitchFamily="66" charset="0"/>
                <a:cs typeface="Times New Roman" pitchFamily="18" charset="0"/>
              </a:rPr>
              <a:t>beamformer</a:t>
            </a:r>
            <a:r>
              <a:rPr lang="en-US" altLang="en-US" sz="1800" b="0" dirty="0" smtClean="0">
                <a:latin typeface="Comic Sans MS" panose="030F0702030302020204" pitchFamily="66" charset="0"/>
                <a:cs typeface="Times New Roman" pitchFamily="18" charset="0"/>
              </a:rPr>
              <a:t> output at time </a:t>
            </a:r>
            <a:r>
              <a:rPr lang="en-US" altLang="en-US" sz="1800" b="0" i="1" dirty="0" smtClean="0">
                <a:latin typeface="Comic Sans MS" panose="030F0702030302020204" pitchFamily="66" charset="0"/>
                <a:cs typeface="Times New Roman" pitchFamily="18" charset="0"/>
              </a:rPr>
              <a:t>t</a:t>
            </a:r>
            <a:r>
              <a:rPr lang="en-US" altLang="en-US" sz="1800" b="0" dirty="0" smtClean="0">
                <a:latin typeface="Comic Sans MS" panose="030F0702030302020204" pitchFamily="66" charset="0"/>
                <a:cs typeface="Times New Roman" pitchFamily="18" charset="0"/>
              </a:rPr>
              <a:t>. </a:t>
            </a: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b="0" dirty="0" smtClean="0"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b="0" dirty="0" smtClean="0"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b="0" dirty="0" smtClean="0"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b="0" dirty="0" smtClean="0"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b="0" dirty="0" smtClean="0"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b="0" dirty="0" smtClean="0"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b="0" dirty="0" smtClean="0"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b="0" dirty="0" smtClean="0"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b="0" dirty="0" smtClean="0"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b="0" dirty="0" smtClean="0"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800" b="0" dirty="0" smtClean="0"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r>
              <a:rPr lang="en-US" altLang="en-US" sz="1800" b="0" dirty="0" smtClean="0">
                <a:latin typeface="Comic Sans MS" panose="030F0702030302020204" pitchFamily="66" charset="0"/>
                <a:cs typeface="Times New Roman" pitchFamily="18" charset="0"/>
              </a:rPr>
              <a:t>where </a:t>
            </a:r>
            <a:r>
              <a:rPr lang="en-US" altLang="en-US" sz="1800" b="0" i="1" baseline="30000" dirty="0" smtClean="0">
                <a:latin typeface="Comic Sans MS" panose="030F0702030302020204" pitchFamily="66" charset="0"/>
                <a:cs typeface="Times New Roman" pitchFamily="18" charset="0"/>
              </a:rPr>
              <a:t>H</a:t>
            </a:r>
            <a:r>
              <a:rPr lang="en-US" altLang="en-US" sz="1800" b="0" dirty="0" smtClean="0">
                <a:latin typeface="Comic Sans MS" panose="030F0702030302020204" pitchFamily="66" charset="0"/>
                <a:cs typeface="Times New Roman" pitchFamily="18" charset="0"/>
              </a:rPr>
              <a:t> denotes the complex conjugate transpose.	</a:t>
            </a:r>
            <a:r>
              <a:rPr lang="en-AU" altLang="en-US" sz="1800" b="0" dirty="0" smtClean="0">
                <a:latin typeface="Times" pitchFamily="18" charset="0"/>
                <a:cs typeface="Times New Roman" pitchFamily="18" charset="0"/>
              </a:rPr>
              <a:t> </a:t>
            </a:r>
            <a:endParaRPr lang="en-AU" altLang="en-US" sz="1800" b="0" dirty="0">
              <a:latin typeface="Times" pitchFamily="18" charset="0"/>
              <a:cs typeface="Times New Roman" pitchFamily="18" charset="0"/>
            </a:endParaRPr>
          </a:p>
        </p:txBody>
      </p:sp>
      <p:sp>
        <p:nvSpPr>
          <p:cNvPr id="292868" name="Rectangle 4"/>
          <p:cNvSpPr>
            <a:spLocks noChangeArrowheads="1"/>
          </p:cNvSpPr>
          <p:nvPr/>
        </p:nvSpPr>
        <p:spPr bwMode="auto">
          <a:xfrm>
            <a:off x="3281363" y="1828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92869" name="Object 5"/>
          <p:cNvGraphicFramePr>
            <a:graphicFrameLocks noChangeAspect="1"/>
          </p:cNvGraphicFramePr>
          <p:nvPr/>
        </p:nvGraphicFramePr>
        <p:xfrm>
          <a:off x="5203825" y="1125538"/>
          <a:ext cx="3482975" cy="4318000"/>
        </p:xfrm>
        <a:graphic>
          <a:graphicData uri="http://schemas.openxmlformats.org/presentationml/2006/ole">
            <p:oleObj spid="_x0000_s325691" name="Picture" r:id="rId3" imgW="2971800" imgH="3686175" progId="Word.Picture.8">
              <p:embed/>
            </p:oleObj>
          </a:graphicData>
        </a:graphic>
      </p:graphicFrame>
      <p:sp>
        <p:nvSpPr>
          <p:cNvPr id="292870" name="Rectangle 6"/>
          <p:cNvSpPr>
            <a:spLocks noChangeArrowheads="1"/>
          </p:cNvSpPr>
          <p:nvPr/>
        </p:nvSpPr>
        <p:spPr bwMode="auto">
          <a:xfrm>
            <a:off x="4462463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2871" name="Rectangle 7"/>
          <p:cNvSpPr>
            <a:spLocks noChangeArrowheads="1"/>
          </p:cNvSpPr>
          <p:nvPr/>
        </p:nvSpPr>
        <p:spPr bwMode="auto">
          <a:xfrm>
            <a:off x="4033838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2872" name="Rectangle 8"/>
          <p:cNvSpPr>
            <a:spLocks noChangeArrowheads="1"/>
          </p:cNvSpPr>
          <p:nvPr/>
        </p:nvSpPr>
        <p:spPr bwMode="auto">
          <a:xfrm>
            <a:off x="3557588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92873" name="Object 9"/>
          <p:cNvGraphicFramePr>
            <a:graphicFrameLocks noChangeAspect="1"/>
          </p:cNvGraphicFramePr>
          <p:nvPr/>
        </p:nvGraphicFramePr>
        <p:xfrm>
          <a:off x="628650" y="2971800"/>
          <a:ext cx="3833813" cy="2740025"/>
        </p:xfrm>
        <a:graphic>
          <a:graphicData uri="http://schemas.openxmlformats.org/presentationml/2006/ole">
            <p:oleObj spid="_x0000_s325692" name="Equation" r:id="rId4" imgW="1993900" imgH="1422400" progId="">
              <p:embed/>
            </p:oleObj>
          </a:graphicData>
        </a:graphic>
      </p:graphicFrame>
      <p:graphicFrame>
        <p:nvGraphicFramePr>
          <p:cNvPr id="292874" name="Object 10"/>
          <p:cNvGraphicFramePr>
            <a:graphicFrameLocks noGrp="1" noChangeAspect="1"/>
          </p:cNvGraphicFramePr>
          <p:nvPr>
            <p:ph sz="half" idx="2"/>
          </p:nvPr>
        </p:nvGraphicFramePr>
        <p:xfrm>
          <a:off x="1331913" y="2074863"/>
          <a:ext cx="1584325" cy="660400"/>
        </p:xfrm>
        <a:graphic>
          <a:graphicData uri="http://schemas.openxmlformats.org/presentationml/2006/ole">
            <p:oleObj spid="_x0000_s325693" name="Equation" r:id="rId5" imgW="1066337" imgH="444307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9125254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38EC8-D186-4D19-BFA9-250A067E6257}" type="slidenum">
              <a:rPr lang="en-AU" altLang="en-US"/>
              <a:pPr/>
              <a:t>9</a:t>
            </a:fld>
            <a:endParaRPr lang="en-AU" altLang="en-US"/>
          </a:p>
        </p:txBody>
      </p:sp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7956550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Receiver Outputs – complex representation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8486775" cy="30845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AU" altLang="en-US"/>
          </a:p>
          <a:p>
            <a:pPr>
              <a:buFont typeface="Wingdings" pitchFamily="2" charset="2"/>
              <a:buNone/>
            </a:pPr>
            <a:endParaRPr lang="en-AU" altLang="en-US"/>
          </a:p>
          <a:p>
            <a:pPr>
              <a:buFont typeface="Wingdings" pitchFamily="2" charset="2"/>
              <a:buNone/>
            </a:pPr>
            <a:endParaRPr lang="en-AU" altLang="en-US"/>
          </a:p>
          <a:p>
            <a:pPr>
              <a:buFont typeface="Wingdings" pitchFamily="2" charset="2"/>
              <a:buNone/>
            </a:pPr>
            <a:endParaRPr lang="en-AU" altLang="en-US"/>
          </a:p>
          <a:p>
            <a:pPr>
              <a:buFont typeface="Wingdings" pitchFamily="2" charset="2"/>
              <a:buNone/>
            </a:pPr>
            <a:endParaRPr lang="en-AU" altLang="en-US"/>
          </a:p>
          <a:p>
            <a:pPr>
              <a:buFont typeface="Wingdings" pitchFamily="2" charset="2"/>
              <a:buNone/>
            </a:pPr>
            <a:endParaRPr lang="en-AU" altLang="en-US"/>
          </a:p>
          <a:p>
            <a:pPr>
              <a:buFont typeface="Wingdings" pitchFamily="2" charset="2"/>
              <a:buNone/>
            </a:pPr>
            <a:endParaRPr lang="en-AU" altLang="en-US"/>
          </a:p>
        </p:txBody>
      </p:sp>
      <p:sp>
        <p:nvSpPr>
          <p:cNvPr id="223237" name="Rectangle 5"/>
          <p:cNvSpPr>
            <a:spLocks noChangeArrowheads="1"/>
          </p:cNvSpPr>
          <p:nvPr/>
        </p:nvSpPr>
        <p:spPr bwMode="auto">
          <a:xfrm>
            <a:off x="3433763" y="25003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23236" name="Object 4"/>
          <p:cNvGraphicFramePr>
            <a:graphicFrameLocks noChangeAspect="1"/>
          </p:cNvGraphicFramePr>
          <p:nvPr/>
        </p:nvGraphicFramePr>
        <p:xfrm>
          <a:off x="373063" y="1779588"/>
          <a:ext cx="4122737" cy="3363912"/>
        </p:xfrm>
        <a:graphic>
          <a:graphicData uri="http://schemas.openxmlformats.org/presentationml/2006/ole">
            <p:oleObj spid="_x0000_s326696" name="Equation" r:id="rId3" imgW="2273300" imgH="1854200" progId="">
              <p:embed/>
            </p:oleObj>
          </a:graphicData>
        </a:graphic>
      </p:graphicFrame>
      <p:sp>
        <p:nvSpPr>
          <p:cNvPr id="223239" name="Rectangle 7"/>
          <p:cNvSpPr>
            <a:spLocks noChangeArrowheads="1"/>
          </p:cNvSpPr>
          <p:nvPr/>
        </p:nvSpPr>
        <p:spPr bwMode="auto">
          <a:xfrm>
            <a:off x="3471863" y="2371725"/>
            <a:ext cx="3038475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23238" name="Object 6"/>
          <p:cNvGraphicFramePr>
            <a:graphicFrameLocks noChangeAspect="1"/>
          </p:cNvGraphicFramePr>
          <p:nvPr/>
        </p:nvGraphicFramePr>
        <p:xfrm>
          <a:off x="4678363" y="1951038"/>
          <a:ext cx="4156075" cy="2982912"/>
        </p:xfrm>
        <a:graphic>
          <a:graphicData uri="http://schemas.openxmlformats.org/presentationml/2006/ole">
            <p:oleObj spid="_x0000_s326697" name="Picture" r:id="rId4" imgW="2800350" imgH="1981200" progId="Word.Picture.8">
              <p:embed/>
            </p:oleObj>
          </a:graphicData>
        </a:graphic>
      </p:graphicFrame>
      <p:sp>
        <p:nvSpPr>
          <p:cNvPr id="223241" name="Rectangle 9"/>
          <p:cNvSpPr>
            <a:spLocks noChangeArrowheads="1"/>
          </p:cNvSpPr>
          <p:nvPr/>
        </p:nvSpPr>
        <p:spPr bwMode="auto">
          <a:xfrm>
            <a:off x="4090988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23243" name="Rectangle 11"/>
          <p:cNvSpPr>
            <a:spLocks noChangeArrowheads="1"/>
          </p:cNvSpPr>
          <p:nvPr/>
        </p:nvSpPr>
        <p:spPr bwMode="auto">
          <a:xfrm>
            <a:off x="4268788" y="3519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23247" name="Rectangle 15"/>
          <p:cNvSpPr>
            <a:spLocks noChangeArrowheads="1"/>
          </p:cNvSpPr>
          <p:nvPr/>
        </p:nvSpPr>
        <p:spPr bwMode="auto">
          <a:xfrm>
            <a:off x="4100513" y="2843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9357181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DC Course Template  07 2002">
  <a:themeElements>
    <a:clrScheme name="">
      <a:dk1>
        <a:srgbClr val="000000"/>
      </a:dk1>
      <a:lt1>
        <a:srgbClr val="0066CC"/>
      </a:lt1>
      <a:dk2>
        <a:srgbClr val="CBCBCB"/>
      </a:dk2>
      <a:lt2>
        <a:srgbClr val="000000"/>
      </a:lt2>
      <a:accent1>
        <a:srgbClr val="00CCFF"/>
      </a:accent1>
      <a:accent2>
        <a:srgbClr val="00FFCC"/>
      </a:accent2>
      <a:accent3>
        <a:srgbClr val="AAB8E2"/>
      </a:accent3>
      <a:accent4>
        <a:srgbClr val="0000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TRDC Course Template  07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RDC Course Template  07 2002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DC Course Template  07 2002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DC Course Template  07 2002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11654</TotalTime>
  <Words>889</Words>
  <Application>Microsoft Office PowerPoint</Application>
  <PresentationFormat>On-screen Show (4:3)</PresentationFormat>
  <Paragraphs>322</Paragraphs>
  <Slides>46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TRDC Course Template  07 2002</vt:lpstr>
      <vt:lpstr>Acrobat Document</vt:lpstr>
      <vt:lpstr>Picture</vt:lpstr>
      <vt:lpstr>Equation</vt:lpstr>
      <vt:lpstr>Image Document</vt:lpstr>
      <vt:lpstr>Arrays, Beamforming and Beam Patterns</vt:lpstr>
      <vt:lpstr>Arrays, Beamforming and Beam Patterns</vt:lpstr>
      <vt:lpstr>Standard Array Geometry </vt:lpstr>
      <vt:lpstr>Linear Array</vt:lpstr>
      <vt:lpstr>Advanced Array Concepts </vt:lpstr>
      <vt:lpstr>Beamforming</vt:lpstr>
      <vt:lpstr>Conventional Beamforming Approaches</vt:lpstr>
      <vt:lpstr>Beamforming – narrowband signals</vt:lpstr>
      <vt:lpstr>Receiver Outputs – complex representation</vt:lpstr>
      <vt:lpstr>Broadside Beam</vt:lpstr>
      <vt:lpstr>Broadside Beam - Vector Description</vt:lpstr>
      <vt:lpstr>Phase Shift Beamforming - Broadside</vt:lpstr>
      <vt:lpstr>Steering in Arbitrary Directions</vt:lpstr>
      <vt:lpstr>Steering Vector  Linear Array of Equispaced Receivers </vt:lpstr>
      <vt:lpstr>Slide 15</vt:lpstr>
      <vt:lpstr>Slide 16</vt:lpstr>
      <vt:lpstr>Array Beam Pattern</vt:lpstr>
      <vt:lpstr>Beam Pattern </vt:lpstr>
      <vt:lpstr>Beam Pattern I</vt:lpstr>
      <vt:lpstr>Beam Pattern II</vt:lpstr>
      <vt:lpstr>Beam Pattern – Broadside Beam</vt:lpstr>
      <vt:lpstr>Beam Pattern in 3D</vt:lpstr>
      <vt:lpstr>Key Points</vt:lpstr>
      <vt:lpstr>Maximum Response Axis and Main Lobe </vt:lpstr>
      <vt:lpstr>Beam Pattern Examples</vt:lpstr>
      <vt:lpstr>Angle or wavenumber ?</vt:lpstr>
      <vt:lpstr>Beamwidth versus angle - approx</vt:lpstr>
      <vt:lpstr>Sidelobes</vt:lpstr>
      <vt:lpstr>Nulls of the beampattern </vt:lpstr>
      <vt:lpstr>Beampattern – d/l dependance</vt:lpstr>
      <vt:lpstr>Grating lobes (broadside)</vt:lpstr>
      <vt:lpstr>Physical Viewpoint of  Grating Lobes</vt:lpstr>
      <vt:lpstr>Sonar and Radar</vt:lpstr>
      <vt:lpstr>General Array</vt:lpstr>
      <vt:lpstr>Phase Shift Beamforming - General Array Geometry</vt:lpstr>
      <vt:lpstr>Beam Pattern – General Array</vt:lpstr>
      <vt:lpstr>Example - Ring Array</vt:lpstr>
      <vt:lpstr>PLIS Beamwidths</vt:lpstr>
      <vt:lpstr>Directional Receivers</vt:lpstr>
      <vt:lpstr>Sub Arrays</vt:lpstr>
      <vt:lpstr>Beam Pattern Multiplication Theorem</vt:lpstr>
      <vt:lpstr>Array of Dipoles</vt:lpstr>
      <vt:lpstr>Suppressing  Grating Lobes</vt:lpstr>
      <vt:lpstr>Broadside Beam - Phasors</vt:lpstr>
      <vt:lpstr>Spatial Phasor Addition</vt:lpstr>
      <vt:lpstr>Phase Shift Beamforming</vt:lpstr>
    </vt:vector>
  </TitlesOfParts>
  <Company>CSSIP, University of South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Geoff Brownlie</dc:creator>
  <cp:lastModifiedBy>Gray</cp:lastModifiedBy>
  <cp:revision>396</cp:revision>
  <cp:lastPrinted>1601-01-01T00:00:00Z</cp:lastPrinted>
  <dcterms:created xsi:type="dcterms:W3CDTF">2002-02-04T06:04:59Z</dcterms:created>
  <dcterms:modified xsi:type="dcterms:W3CDTF">2019-05-19T08:49:05Z</dcterms:modified>
</cp:coreProperties>
</file>