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</p:sldMasterIdLst>
  <p:notesMasterIdLst>
    <p:notesMasterId r:id="rId30"/>
  </p:notesMasterIdLst>
  <p:handoutMasterIdLst>
    <p:handoutMasterId r:id="rId31"/>
  </p:handoutMasterIdLst>
  <p:sldIdLst>
    <p:sldId id="511" r:id="rId2"/>
    <p:sldId id="514" r:id="rId3"/>
    <p:sldId id="503" r:id="rId4"/>
    <p:sldId id="502" r:id="rId5"/>
    <p:sldId id="512" r:id="rId6"/>
    <p:sldId id="506" r:id="rId7"/>
    <p:sldId id="484" r:id="rId8"/>
    <p:sldId id="507" r:id="rId9"/>
    <p:sldId id="485" r:id="rId10"/>
    <p:sldId id="486" r:id="rId11"/>
    <p:sldId id="487" r:id="rId12"/>
    <p:sldId id="488" r:id="rId13"/>
    <p:sldId id="489" r:id="rId14"/>
    <p:sldId id="501" r:id="rId15"/>
    <p:sldId id="490" r:id="rId16"/>
    <p:sldId id="491" r:id="rId17"/>
    <p:sldId id="492" r:id="rId18"/>
    <p:sldId id="493" r:id="rId19"/>
    <p:sldId id="494" r:id="rId20"/>
    <p:sldId id="495" r:id="rId21"/>
    <p:sldId id="496" r:id="rId22"/>
    <p:sldId id="497" r:id="rId23"/>
    <p:sldId id="498" r:id="rId24"/>
    <p:sldId id="500" r:id="rId25"/>
    <p:sldId id="509" r:id="rId26"/>
    <p:sldId id="508" r:id="rId27"/>
    <p:sldId id="510" r:id="rId28"/>
    <p:sldId id="499" r:id="rId2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A1E7F5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246" y="330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notesViewPr>
    <p:cSldViewPr snapToGrid="0">
      <p:cViewPr varScale="1">
        <p:scale>
          <a:sx n="61" d="100"/>
          <a:sy n="61" d="100"/>
        </p:scale>
        <p:origin x="-1698" y="-4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e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image" Target="../media/image76.wmf"/><Relationship Id="rId18" Type="http://schemas.openxmlformats.org/officeDocument/2006/relationships/image" Target="../media/image81.wmf"/><Relationship Id="rId3" Type="http://schemas.openxmlformats.org/officeDocument/2006/relationships/image" Target="../media/image68.wmf"/><Relationship Id="rId21" Type="http://schemas.openxmlformats.org/officeDocument/2006/relationships/image" Target="../media/image84.wmf"/><Relationship Id="rId7" Type="http://schemas.openxmlformats.org/officeDocument/2006/relationships/image" Target="../media/image70.wmf"/><Relationship Id="rId12" Type="http://schemas.openxmlformats.org/officeDocument/2006/relationships/image" Target="../media/image75.wmf"/><Relationship Id="rId17" Type="http://schemas.openxmlformats.org/officeDocument/2006/relationships/image" Target="../media/image80.wmf"/><Relationship Id="rId2" Type="http://schemas.openxmlformats.org/officeDocument/2006/relationships/image" Target="../media/image13.wmf"/><Relationship Id="rId16" Type="http://schemas.openxmlformats.org/officeDocument/2006/relationships/image" Target="../media/image79.wmf"/><Relationship Id="rId20" Type="http://schemas.openxmlformats.org/officeDocument/2006/relationships/image" Target="../media/image83.wmf"/><Relationship Id="rId1" Type="http://schemas.openxmlformats.org/officeDocument/2006/relationships/image" Target="../media/image67.wmf"/><Relationship Id="rId6" Type="http://schemas.openxmlformats.org/officeDocument/2006/relationships/image" Target="../media/image17.wmf"/><Relationship Id="rId11" Type="http://schemas.openxmlformats.org/officeDocument/2006/relationships/image" Target="../media/image74.wmf"/><Relationship Id="rId5" Type="http://schemas.openxmlformats.org/officeDocument/2006/relationships/image" Target="../media/image69.wmf"/><Relationship Id="rId15" Type="http://schemas.openxmlformats.org/officeDocument/2006/relationships/image" Target="../media/image78.wmf"/><Relationship Id="rId10" Type="http://schemas.openxmlformats.org/officeDocument/2006/relationships/image" Target="../media/image73.wmf"/><Relationship Id="rId19" Type="http://schemas.openxmlformats.org/officeDocument/2006/relationships/image" Target="../media/image82.wmf"/><Relationship Id="rId4" Type="http://schemas.openxmlformats.org/officeDocument/2006/relationships/image" Target="../media/image15.wmf"/><Relationship Id="rId9" Type="http://schemas.openxmlformats.org/officeDocument/2006/relationships/image" Target="../media/image72.wmf"/><Relationship Id="rId14" Type="http://schemas.openxmlformats.org/officeDocument/2006/relationships/image" Target="../media/image77.wmf"/><Relationship Id="rId22" Type="http://schemas.openxmlformats.org/officeDocument/2006/relationships/image" Target="../media/image85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image" Target="../media/image91.wmf"/><Relationship Id="rId18" Type="http://schemas.openxmlformats.org/officeDocument/2006/relationships/image" Target="../media/image82.wmf"/><Relationship Id="rId3" Type="http://schemas.openxmlformats.org/officeDocument/2006/relationships/image" Target="../media/image15.wmf"/><Relationship Id="rId21" Type="http://schemas.openxmlformats.org/officeDocument/2006/relationships/image" Target="../media/image85.wmf"/><Relationship Id="rId7" Type="http://schemas.openxmlformats.org/officeDocument/2006/relationships/image" Target="../media/image71.wmf"/><Relationship Id="rId12" Type="http://schemas.openxmlformats.org/officeDocument/2006/relationships/image" Target="../media/image76.wmf"/><Relationship Id="rId17" Type="http://schemas.openxmlformats.org/officeDocument/2006/relationships/image" Target="../media/image81.wmf"/><Relationship Id="rId2" Type="http://schemas.openxmlformats.org/officeDocument/2006/relationships/image" Target="../media/image86.wmf"/><Relationship Id="rId16" Type="http://schemas.openxmlformats.org/officeDocument/2006/relationships/image" Target="../media/image80.wmf"/><Relationship Id="rId20" Type="http://schemas.openxmlformats.org/officeDocument/2006/relationships/image" Target="../media/image93.wmf"/><Relationship Id="rId1" Type="http://schemas.openxmlformats.org/officeDocument/2006/relationships/image" Target="../media/image13.wmf"/><Relationship Id="rId6" Type="http://schemas.openxmlformats.org/officeDocument/2006/relationships/image" Target="../media/image70.wmf"/><Relationship Id="rId11" Type="http://schemas.openxmlformats.org/officeDocument/2006/relationships/image" Target="../media/image90.wmf"/><Relationship Id="rId5" Type="http://schemas.openxmlformats.org/officeDocument/2006/relationships/image" Target="../media/image17.wmf"/><Relationship Id="rId15" Type="http://schemas.openxmlformats.org/officeDocument/2006/relationships/image" Target="../media/image79.wmf"/><Relationship Id="rId23" Type="http://schemas.openxmlformats.org/officeDocument/2006/relationships/image" Target="../media/image95.wmf"/><Relationship Id="rId10" Type="http://schemas.openxmlformats.org/officeDocument/2006/relationships/image" Target="../media/image89.wmf"/><Relationship Id="rId19" Type="http://schemas.openxmlformats.org/officeDocument/2006/relationships/image" Target="../media/image92.wmf"/><Relationship Id="rId4" Type="http://schemas.openxmlformats.org/officeDocument/2006/relationships/image" Target="../media/image69.wmf"/><Relationship Id="rId9" Type="http://schemas.openxmlformats.org/officeDocument/2006/relationships/image" Target="../media/image88.wmf"/><Relationship Id="rId14" Type="http://schemas.openxmlformats.org/officeDocument/2006/relationships/image" Target="../media/image78.wmf"/><Relationship Id="rId22" Type="http://schemas.openxmlformats.org/officeDocument/2006/relationships/image" Target="../media/image94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10" Type="http://schemas.openxmlformats.org/officeDocument/2006/relationships/image" Target="../media/image105.wmf"/><Relationship Id="rId4" Type="http://schemas.openxmlformats.org/officeDocument/2006/relationships/image" Target="../media/image99.wmf"/><Relationship Id="rId9" Type="http://schemas.openxmlformats.org/officeDocument/2006/relationships/image" Target="../media/image10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emf"/><Relationship Id="rId4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07.wmf"/><Relationship Id="rId1" Type="http://schemas.openxmlformats.org/officeDocument/2006/relationships/image" Target="../media/image11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07.wmf"/><Relationship Id="rId1" Type="http://schemas.openxmlformats.org/officeDocument/2006/relationships/image" Target="../media/image1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12" Type="http://schemas.openxmlformats.org/officeDocument/2006/relationships/image" Target="../media/image26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11" Type="http://schemas.openxmlformats.org/officeDocument/2006/relationships/image" Target="../media/image25.wmf"/><Relationship Id="rId5" Type="http://schemas.openxmlformats.org/officeDocument/2006/relationships/image" Target="../media/image15.wmf"/><Relationship Id="rId10" Type="http://schemas.openxmlformats.org/officeDocument/2006/relationships/image" Target="../media/image24.wmf"/><Relationship Id="rId4" Type="http://schemas.openxmlformats.org/officeDocument/2006/relationships/image" Target="../media/image14.wmf"/><Relationship Id="rId9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10.wmf"/><Relationship Id="rId7" Type="http://schemas.openxmlformats.org/officeDocument/2006/relationships/image" Target="../media/image29.wmf"/><Relationship Id="rId2" Type="http://schemas.openxmlformats.org/officeDocument/2006/relationships/image" Target="../media/image27.wmf"/><Relationship Id="rId1" Type="http://schemas.openxmlformats.org/officeDocument/2006/relationships/image" Target="../media/image15.wmf"/><Relationship Id="rId6" Type="http://schemas.openxmlformats.org/officeDocument/2006/relationships/image" Target="../media/image28.wmf"/><Relationship Id="rId5" Type="http://schemas.openxmlformats.org/officeDocument/2006/relationships/image" Target="../media/image14.wmf"/><Relationship Id="rId10" Type="http://schemas.openxmlformats.org/officeDocument/2006/relationships/image" Target="../media/image7.wmf"/><Relationship Id="rId4" Type="http://schemas.openxmlformats.org/officeDocument/2006/relationships/image" Target="../media/image13.wmf"/><Relationship Id="rId9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10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32.wmf"/><Relationship Id="rId7" Type="http://schemas.openxmlformats.org/officeDocument/2006/relationships/image" Target="../media/image51.wmf"/><Relationship Id="rId2" Type="http://schemas.openxmlformats.org/officeDocument/2006/relationships/image" Target="../media/image47.wmf"/><Relationship Id="rId1" Type="http://schemas.openxmlformats.org/officeDocument/2006/relationships/image" Target="../media/image30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10" Type="http://schemas.openxmlformats.org/officeDocument/2006/relationships/image" Target="../media/image53.wmf"/><Relationship Id="rId4" Type="http://schemas.openxmlformats.org/officeDocument/2006/relationships/image" Target="../media/image48.wmf"/><Relationship Id="rId9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 New Roman" pitchFamily="18" charset="0"/>
              </a:defRPr>
            </a:lvl1pPr>
          </a:lstStyle>
          <a:p>
            <a:fld id="{B4102692-A928-4F20-96D8-D6C2566038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71753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 New Roman" pitchFamily="18" charset="0"/>
              </a:defRPr>
            </a:lvl1pPr>
          </a:lstStyle>
          <a:p>
            <a:fld id="{50B6DE02-0366-42C8-910A-E9F0DF19C2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42352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2533650"/>
            <a:ext cx="7772400" cy="1143000"/>
          </a:xfrm>
        </p:spPr>
        <p:txBody>
          <a:bodyPr/>
          <a:lstStyle>
            <a:lvl1pPr algn="ctr">
              <a:defRPr sz="3600" b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AU" altLang="en-US" noProof="0" smtClean="0"/>
              <a:t>Click to edit Master title style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47875" y="4095750"/>
            <a:ext cx="5038725" cy="2105025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en-AU" altLang="en-US" noProof="0" smtClean="0"/>
              <a:t>Click to edit Master subtitle style</a:t>
            </a:r>
          </a:p>
        </p:txBody>
      </p:sp>
      <p:pic>
        <p:nvPicPr>
          <p:cNvPr id="109589" name="Picture 21" descr="ualogo_spot_type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hidden">
          <a:xfrm>
            <a:off x="7302500" y="152400"/>
            <a:ext cx="1676400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7F32CF-B04E-461D-80CC-AAF20D56547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00841895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0675" y="252413"/>
            <a:ext cx="214947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52413"/>
            <a:ext cx="62992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561890-4152-496C-8171-2FD9350D53A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75398098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52413"/>
            <a:ext cx="565785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030538" y="6432550"/>
            <a:ext cx="3081337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A99A4A69-2CDD-4215-83F1-CF56FF1CD2F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28607541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19075" y="252413"/>
            <a:ext cx="8601075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30538" y="6432550"/>
            <a:ext cx="3081337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63583C70-76BA-4A66-9CAD-B040FD2732C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622927454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52413"/>
            <a:ext cx="565785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030538" y="6432550"/>
            <a:ext cx="3081337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64A2BD14-3C11-4FE5-BEA7-66E93C1EFB3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413070213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65B4CE-4C79-43CB-AADF-D8C1478AA04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293648117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68F40E-44A5-48C9-910A-699D35372FE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30827260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BC7334-BE11-46D4-9314-6647D6ED6FA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72220397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87DADE-ADEB-4E67-A428-06F757A6763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592608846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FAE7AD-71F0-4048-973C-F9CE80B0D62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050799005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308670-3BC0-45D4-83E4-A8FA8FDA63C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81956326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581A3D-DC9E-4A9C-BDFC-1A8E188A821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00386599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6643C1-6CD6-4716-9365-F7131038E1B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48394053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6" name="Object 12"/>
          <p:cNvGraphicFramePr>
            <a:graphicFrameLocks noChangeAspect="1"/>
          </p:cNvGraphicFramePr>
          <p:nvPr userDrawn="1"/>
        </p:nvGraphicFramePr>
        <p:xfrm>
          <a:off x="176213" y="176213"/>
          <a:ext cx="5889625" cy="890587"/>
        </p:xfrm>
        <a:graphic>
          <a:graphicData uri="http://schemas.openxmlformats.org/presentationml/2006/ole">
            <p:oleObj spid="_x0000_s108565" name="Photo Editor Photo" r:id="rId17" imgW="5533333" imgH="561905" progId="">
              <p:embed/>
            </p:oleObj>
          </a:graphicData>
        </a:graphic>
      </p:graphicFrame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565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3399"/>
                </a:solidFill>
              </a:defRPr>
            </a:lvl1pPr>
          </a:lstStyle>
          <a:p>
            <a:r>
              <a:rPr lang="en-AU" altLang="en-US"/>
              <a:t>Radar Principles – MIMO radar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FE5DF0A9-56C1-4EFE-AE20-75BA3FD880C5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ransition spd="slow"/>
  <p:hf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oleObject" Target="../embeddings/oleObject55.bin"/><Relationship Id="rId3" Type="http://schemas.openxmlformats.org/officeDocument/2006/relationships/image" Target="../media/image40.wmf"/><Relationship Id="rId7" Type="http://schemas.openxmlformats.org/officeDocument/2006/relationships/oleObject" Target="../embeddings/oleObject49.bin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8.bin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47.bin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9.bin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oleObject" Target="../embeddings/oleObject71.bin"/><Relationship Id="rId3" Type="http://schemas.openxmlformats.org/officeDocument/2006/relationships/image" Target="../media/image40.wmf"/><Relationship Id="rId7" Type="http://schemas.openxmlformats.org/officeDocument/2006/relationships/oleObject" Target="../embeddings/oleObject65.bin"/><Relationship Id="rId12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4.bin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3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2.bin"/><Relationship Id="rId9" Type="http://schemas.openxmlformats.org/officeDocument/2006/relationships/oleObject" Target="../embeddings/oleObject6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7.png"/><Relationship Id="rId4" Type="http://schemas.openxmlformats.org/officeDocument/2006/relationships/oleObject" Target="../embeddings/oleObject7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7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9.bin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Microsoft_Office_Word_97_-_2003_Document2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8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oleObject" Target="../embeddings/oleObject92.bin"/><Relationship Id="rId18" Type="http://schemas.openxmlformats.org/officeDocument/2006/relationships/oleObject" Target="../embeddings/oleObject97.bin"/><Relationship Id="rId3" Type="http://schemas.openxmlformats.org/officeDocument/2006/relationships/oleObject" Target="../embeddings/oleObject82.bin"/><Relationship Id="rId21" Type="http://schemas.openxmlformats.org/officeDocument/2006/relationships/oleObject" Target="../embeddings/oleObject100.bin"/><Relationship Id="rId7" Type="http://schemas.openxmlformats.org/officeDocument/2006/relationships/oleObject" Target="../embeddings/oleObject86.bin"/><Relationship Id="rId12" Type="http://schemas.openxmlformats.org/officeDocument/2006/relationships/oleObject" Target="../embeddings/oleObject91.bin"/><Relationship Id="rId17" Type="http://schemas.openxmlformats.org/officeDocument/2006/relationships/oleObject" Target="../embeddings/oleObject96.bin"/><Relationship Id="rId25" Type="http://schemas.openxmlformats.org/officeDocument/2006/relationships/oleObject" Target="../embeddings/oleObject104.bin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95.bin"/><Relationship Id="rId20" Type="http://schemas.openxmlformats.org/officeDocument/2006/relationships/oleObject" Target="../embeddings/oleObject99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5.bin"/><Relationship Id="rId11" Type="http://schemas.openxmlformats.org/officeDocument/2006/relationships/oleObject" Target="../embeddings/oleObject90.bin"/><Relationship Id="rId24" Type="http://schemas.openxmlformats.org/officeDocument/2006/relationships/oleObject" Target="../embeddings/oleObject103.bin"/><Relationship Id="rId5" Type="http://schemas.openxmlformats.org/officeDocument/2006/relationships/oleObject" Target="../embeddings/oleObject84.bin"/><Relationship Id="rId15" Type="http://schemas.openxmlformats.org/officeDocument/2006/relationships/oleObject" Target="../embeddings/oleObject94.bin"/><Relationship Id="rId23" Type="http://schemas.openxmlformats.org/officeDocument/2006/relationships/oleObject" Target="../embeddings/oleObject102.bin"/><Relationship Id="rId10" Type="http://schemas.openxmlformats.org/officeDocument/2006/relationships/oleObject" Target="../embeddings/oleObject89.bin"/><Relationship Id="rId19" Type="http://schemas.openxmlformats.org/officeDocument/2006/relationships/oleObject" Target="../embeddings/oleObject98.bin"/><Relationship Id="rId4" Type="http://schemas.openxmlformats.org/officeDocument/2006/relationships/oleObject" Target="../embeddings/oleObject83.bin"/><Relationship Id="rId9" Type="http://schemas.openxmlformats.org/officeDocument/2006/relationships/oleObject" Target="../embeddings/oleObject88.bin"/><Relationship Id="rId14" Type="http://schemas.openxmlformats.org/officeDocument/2006/relationships/oleObject" Target="../embeddings/oleObject93.bin"/><Relationship Id="rId22" Type="http://schemas.openxmlformats.org/officeDocument/2006/relationships/oleObject" Target="../embeddings/oleObject10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oleObject" Target="../embeddings/oleObject115.bin"/><Relationship Id="rId18" Type="http://schemas.openxmlformats.org/officeDocument/2006/relationships/oleObject" Target="../embeddings/oleObject120.bin"/><Relationship Id="rId26" Type="http://schemas.openxmlformats.org/officeDocument/2006/relationships/oleObject" Target="../embeddings/oleObject128.bin"/><Relationship Id="rId3" Type="http://schemas.openxmlformats.org/officeDocument/2006/relationships/oleObject" Target="../embeddings/oleObject105.bin"/><Relationship Id="rId21" Type="http://schemas.openxmlformats.org/officeDocument/2006/relationships/oleObject" Target="../embeddings/oleObject123.bin"/><Relationship Id="rId7" Type="http://schemas.openxmlformats.org/officeDocument/2006/relationships/oleObject" Target="../embeddings/oleObject109.bin"/><Relationship Id="rId12" Type="http://schemas.openxmlformats.org/officeDocument/2006/relationships/oleObject" Target="../embeddings/oleObject114.bin"/><Relationship Id="rId17" Type="http://schemas.openxmlformats.org/officeDocument/2006/relationships/oleObject" Target="../embeddings/oleObject119.bin"/><Relationship Id="rId25" Type="http://schemas.openxmlformats.org/officeDocument/2006/relationships/oleObject" Target="../embeddings/oleObject127.bin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118.bin"/><Relationship Id="rId20" Type="http://schemas.openxmlformats.org/officeDocument/2006/relationships/oleObject" Target="../embeddings/oleObject122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08.bin"/><Relationship Id="rId11" Type="http://schemas.openxmlformats.org/officeDocument/2006/relationships/oleObject" Target="../embeddings/oleObject113.bin"/><Relationship Id="rId24" Type="http://schemas.openxmlformats.org/officeDocument/2006/relationships/oleObject" Target="../embeddings/oleObject126.bin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7.bin"/><Relationship Id="rId23" Type="http://schemas.openxmlformats.org/officeDocument/2006/relationships/oleObject" Target="../embeddings/oleObject125.bin"/><Relationship Id="rId10" Type="http://schemas.openxmlformats.org/officeDocument/2006/relationships/oleObject" Target="../embeddings/oleObject112.bin"/><Relationship Id="rId19" Type="http://schemas.openxmlformats.org/officeDocument/2006/relationships/oleObject" Target="../embeddings/oleObject121.bin"/><Relationship Id="rId4" Type="http://schemas.openxmlformats.org/officeDocument/2006/relationships/oleObject" Target="../embeddings/oleObject106.bin"/><Relationship Id="rId9" Type="http://schemas.openxmlformats.org/officeDocument/2006/relationships/oleObject" Target="../embeddings/oleObject111.bin"/><Relationship Id="rId14" Type="http://schemas.openxmlformats.org/officeDocument/2006/relationships/oleObject" Target="../embeddings/oleObject116.bin"/><Relationship Id="rId22" Type="http://schemas.openxmlformats.org/officeDocument/2006/relationships/oleObject" Target="../embeddings/oleObject12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13" Type="http://schemas.openxmlformats.org/officeDocument/2006/relationships/oleObject" Target="../embeddings/oleObject139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3.bin"/><Relationship Id="rId12" Type="http://schemas.openxmlformats.org/officeDocument/2006/relationships/oleObject" Target="../embeddings/oleObject138.bin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142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32.bin"/><Relationship Id="rId11" Type="http://schemas.openxmlformats.org/officeDocument/2006/relationships/oleObject" Target="../embeddings/oleObject137.bin"/><Relationship Id="rId5" Type="http://schemas.openxmlformats.org/officeDocument/2006/relationships/oleObject" Target="../embeddings/oleObject131.bin"/><Relationship Id="rId15" Type="http://schemas.openxmlformats.org/officeDocument/2006/relationships/oleObject" Target="../embeddings/oleObject141.bin"/><Relationship Id="rId10" Type="http://schemas.openxmlformats.org/officeDocument/2006/relationships/oleObject" Target="../embeddings/oleObject136.bin"/><Relationship Id="rId4" Type="http://schemas.openxmlformats.org/officeDocument/2006/relationships/oleObject" Target="../embeddings/oleObject130.bin"/><Relationship Id="rId9" Type="http://schemas.openxmlformats.org/officeDocument/2006/relationships/oleObject" Target="../embeddings/oleObject135.bin"/><Relationship Id="rId14" Type="http://schemas.openxmlformats.org/officeDocument/2006/relationships/oleObject" Target="../embeddings/oleObject140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45.bin"/><Relationship Id="rId5" Type="http://schemas.openxmlformats.org/officeDocument/2006/relationships/oleObject" Target="../embeddings/oleObject144.bin"/><Relationship Id="rId4" Type="http://schemas.openxmlformats.org/officeDocument/2006/relationships/oleObject" Target="../embeddings/oleObject14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2.wmf"/><Relationship Id="rId5" Type="http://schemas.openxmlformats.org/officeDocument/2006/relationships/oleObject" Target="../embeddings/oleObject148.bin"/><Relationship Id="rId4" Type="http://schemas.openxmlformats.org/officeDocument/2006/relationships/oleObject" Target="../embeddings/oleObject14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13.wmf"/><Relationship Id="rId5" Type="http://schemas.openxmlformats.org/officeDocument/2006/relationships/oleObject" Target="../embeddings/oleObject151.bin"/><Relationship Id="rId4" Type="http://schemas.openxmlformats.org/officeDocument/2006/relationships/oleObject" Target="../embeddings/oleObject150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1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2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3125" y="1733550"/>
            <a:ext cx="7772400" cy="1143000"/>
          </a:xfrm>
        </p:spPr>
        <p:txBody>
          <a:bodyPr/>
          <a:lstStyle/>
          <a:p>
            <a:r>
              <a:rPr lang="en-US" altLang="en-US" sz="3200"/>
              <a:t>MIMO</a:t>
            </a:r>
            <a:br>
              <a:rPr lang="en-US" altLang="en-US" sz="3200"/>
            </a:br>
            <a:r>
              <a:rPr lang="en-US" altLang="en-US" sz="3200"/>
              <a:t> </a:t>
            </a:r>
            <a:r>
              <a:rPr lang="en-AU" altLang="en-US" sz="3200"/>
              <a:t>(</a:t>
            </a:r>
            <a:r>
              <a:rPr lang="en-AU" altLang="en-US" sz="3200" u="sng"/>
              <a:t>M</a:t>
            </a:r>
            <a:r>
              <a:rPr lang="en-AU" altLang="en-US" sz="3200"/>
              <a:t>ultiple </a:t>
            </a:r>
            <a:r>
              <a:rPr lang="en-AU" altLang="en-US" sz="3200" u="sng"/>
              <a:t>I</a:t>
            </a:r>
            <a:r>
              <a:rPr lang="en-AU" altLang="en-US" sz="3200"/>
              <a:t>nput </a:t>
            </a:r>
            <a:r>
              <a:rPr lang="en-AU" altLang="en-US" sz="3200" u="sng"/>
              <a:t>M</a:t>
            </a:r>
            <a:r>
              <a:rPr lang="en-AU" altLang="en-US" sz="3200"/>
              <a:t>ultiple </a:t>
            </a:r>
            <a:r>
              <a:rPr lang="en-AU" altLang="en-US" sz="3200" u="sng"/>
              <a:t>O</a:t>
            </a:r>
            <a:r>
              <a:rPr lang="en-AU" altLang="en-US" sz="3200"/>
              <a:t>utput)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9275" y="3714750"/>
            <a:ext cx="8289925" cy="1012825"/>
          </a:xfrm>
        </p:spPr>
        <p:txBody>
          <a:bodyPr/>
          <a:lstStyle/>
          <a:p>
            <a:r>
              <a:rPr lang="en-AU" altLang="en-US" sz="3200"/>
              <a:t>MIMO Radar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2DFD35-CF16-40B9-BCB1-8FE79558CEBD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53282" name="Rectangle 2"/>
          <p:cNvSpPr>
            <a:spLocks noChangeArrowheads="1"/>
          </p:cNvSpPr>
          <p:nvPr/>
        </p:nvSpPr>
        <p:spPr bwMode="auto">
          <a:xfrm>
            <a:off x="3779838" y="1412875"/>
            <a:ext cx="4608512" cy="180022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53283" name="Text Box 3"/>
          <p:cNvSpPr txBox="1">
            <a:spLocks noGrp="1" noChangeArrowheads="1"/>
          </p:cNvSpPr>
          <p:nvPr>
            <p:ph type="title"/>
          </p:nvPr>
        </p:nvSpPr>
        <p:spPr>
          <a:xfrm>
            <a:off x="366713" y="366713"/>
            <a:ext cx="4978400" cy="47148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Propagation relationships</a:t>
            </a:r>
            <a:endParaRPr lang="en-AU" altLang="en-US" dirty="0">
              <a:solidFill>
                <a:srgbClr val="FAFD00"/>
              </a:solidFill>
              <a:effectLst/>
            </a:endParaRP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85" name="Rectangle 5"/>
          <p:cNvSpPr>
            <a:spLocks noChangeArrowheads="1"/>
          </p:cNvSpPr>
          <p:nvPr/>
        </p:nvSpPr>
        <p:spPr bwMode="auto">
          <a:xfrm>
            <a:off x="3302000" y="1557338"/>
            <a:ext cx="484188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grpSp>
        <p:nvGrpSpPr>
          <p:cNvPr id="353286" name="Group 6"/>
          <p:cNvGrpSpPr>
            <a:grpSpLocks/>
          </p:cNvGrpSpPr>
          <p:nvPr/>
        </p:nvGrpSpPr>
        <p:grpSpPr bwMode="auto">
          <a:xfrm>
            <a:off x="250825" y="4149725"/>
            <a:ext cx="4464050" cy="2303463"/>
            <a:chOff x="741" y="1480"/>
            <a:chExt cx="4749" cy="2055"/>
          </a:xfrm>
        </p:grpSpPr>
        <p:grpSp>
          <p:nvGrpSpPr>
            <p:cNvPr id="353287" name="Group 7"/>
            <p:cNvGrpSpPr>
              <a:grpSpLocks/>
            </p:cNvGrpSpPr>
            <p:nvPr/>
          </p:nvGrpSpPr>
          <p:grpSpPr bwMode="auto">
            <a:xfrm>
              <a:off x="741" y="1594"/>
              <a:ext cx="387" cy="187"/>
              <a:chOff x="6588" y="2285"/>
              <a:chExt cx="577" cy="229"/>
            </a:xfrm>
          </p:grpSpPr>
          <p:sp>
            <p:nvSpPr>
              <p:cNvPr id="353288" name="Line 8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3289" name="AutoShape 9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3290" name="Group 10"/>
            <p:cNvGrpSpPr>
              <a:grpSpLocks/>
            </p:cNvGrpSpPr>
            <p:nvPr/>
          </p:nvGrpSpPr>
          <p:grpSpPr bwMode="auto">
            <a:xfrm>
              <a:off x="932" y="1918"/>
              <a:ext cx="387" cy="187"/>
              <a:chOff x="6588" y="2285"/>
              <a:chExt cx="577" cy="229"/>
            </a:xfrm>
          </p:grpSpPr>
          <p:sp>
            <p:nvSpPr>
              <p:cNvPr id="353291" name="Line 11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3292" name="AutoShape 12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3293" name="Group 13"/>
            <p:cNvGrpSpPr>
              <a:grpSpLocks/>
            </p:cNvGrpSpPr>
            <p:nvPr/>
          </p:nvGrpSpPr>
          <p:grpSpPr bwMode="auto">
            <a:xfrm>
              <a:off x="1161" y="2522"/>
              <a:ext cx="388" cy="186"/>
              <a:chOff x="6588" y="2285"/>
              <a:chExt cx="577" cy="229"/>
            </a:xfrm>
          </p:grpSpPr>
          <p:sp>
            <p:nvSpPr>
              <p:cNvPr id="353294" name="Line 14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3295" name="AutoShape 15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53296" name="Line 16"/>
            <p:cNvSpPr>
              <a:spLocks noChangeShapeType="1"/>
            </p:cNvSpPr>
            <p:nvPr/>
          </p:nvSpPr>
          <p:spPr bwMode="auto">
            <a:xfrm flipV="1">
              <a:off x="2119" y="1797"/>
              <a:ext cx="1185" cy="25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3297" name="Group 17"/>
            <p:cNvGrpSpPr>
              <a:grpSpLocks/>
            </p:cNvGrpSpPr>
            <p:nvPr/>
          </p:nvGrpSpPr>
          <p:grpSpPr bwMode="auto">
            <a:xfrm rot="-5400000">
              <a:off x="4382" y="2588"/>
              <a:ext cx="979" cy="916"/>
              <a:chOff x="7917" y="2982"/>
              <a:chExt cx="1005" cy="1138"/>
            </a:xfrm>
          </p:grpSpPr>
          <p:grpSp>
            <p:nvGrpSpPr>
              <p:cNvPr id="353298" name="Group 18"/>
              <p:cNvGrpSpPr>
                <a:grpSpLocks/>
              </p:cNvGrpSpPr>
              <p:nvPr/>
            </p:nvGrpSpPr>
            <p:grpSpPr bwMode="auto">
              <a:xfrm>
                <a:off x="7917" y="2982"/>
                <a:ext cx="482" cy="191"/>
                <a:chOff x="6588" y="2285"/>
                <a:chExt cx="577" cy="229"/>
              </a:xfrm>
            </p:grpSpPr>
            <p:sp>
              <p:nvSpPr>
                <p:cNvPr id="353299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3300" name="AutoShape 20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53301" name="Group 21"/>
              <p:cNvGrpSpPr>
                <a:grpSpLocks/>
              </p:cNvGrpSpPr>
              <p:nvPr/>
            </p:nvGrpSpPr>
            <p:grpSpPr bwMode="auto">
              <a:xfrm>
                <a:off x="8155" y="3314"/>
                <a:ext cx="481" cy="190"/>
                <a:chOff x="6588" y="2285"/>
                <a:chExt cx="577" cy="229"/>
              </a:xfrm>
            </p:grpSpPr>
            <p:sp>
              <p:nvSpPr>
                <p:cNvPr id="353302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3303" name="AutoShape 23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53304" name="Group 24"/>
              <p:cNvGrpSpPr>
                <a:grpSpLocks/>
              </p:cNvGrpSpPr>
              <p:nvPr/>
            </p:nvGrpSpPr>
            <p:grpSpPr bwMode="auto">
              <a:xfrm>
                <a:off x="8440" y="3930"/>
                <a:ext cx="482" cy="190"/>
                <a:chOff x="6588" y="2285"/>
                <a:chExt cx="577" cy="229"/>
              </a:xfrm>
            </p:grpSpPr>
            <p:sp>
              <p:nvSpPr>
                <p:cNvPr id="353305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3306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53307" name="AutoShape 27"/>
            <p:cNvSpPr>
              <a:spLocks noChangeArrowheads="1"/>
            </p:cNvSpPr>
            <p:nvPr/>
          </p:nvSpPr>
          <p:spPr bwMode="auto">
            <a:xfrm>
              <a:off x="3304" y="1525"/>
              <a:ext cx="345" cy="505"/>
            </a:xfrm>
            <a:prstGeom prst="irregularSeal1">
              <a:avLst/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3308" name="Line 28"/>
            <p:cNvSpPr>
              <a:spLocks noChangeShapeType="1"/>
            </p:cNvSpPr>
            <p:nvPr/>
          </p:nvSpPr>
          <p:spPr bwMode="auto">
            <a:xfrm>
              <a:off x="3725" y="1948"/>
              <a:ext cx="1187" cy="76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53309" name="Object 29"/>
            <p:cNvGraphicFramePr>
              <a:graphicFrameLocks noChangeAspect="1"/>
            </p:cNvGraphicFramePr>
            <p:nvPr/>
          </p:nvGraphicFramePr>
          <p:xfrm>
            <a:off x="2165" y="1692"/>
            <a:ext cx="248" cy="316"/>
          </p:xfrm>
          <a:graphic>
            <a:graphicData uri="http://schemas.openxmlformats.org/presentationml/2006/ole">
              <p:oleObj spid="_x0000_s353355" name="Equation" r:id="rId3" imgW="177646" imgH="228402" progId="Equation.3">
                <p:embed/>
              </p:oleObj>
            </a:graphicData>
          </a:graphic>
        </p:graphicFrame>
        <p:graphicFrame>
          <p:nvGraphicFramePr>
            <p:cNvPr id="353310" name="Object 30"/>
            <p:cNvGraphicFramePr>
              <a:graphicFrameLocks noChangeAspect="1"/>
            </p:cNvGraphicFramePr>
            <p:nvPr/>
          </p:nvGraphicFramePr>
          <p:xfrm>
            <a:off x="4014" y="1797"/>
            <a:ext cx="262" cy="294"/>
          </p:xfrm>
          <a:graphic>
            <a:graphicData uri="http://schemas.openxmlformats.org/presentationml/2006/ole">
              <p:oleObj spid="_x0000_s353356" name="Equation" r:id="rId4" imgW="203112" imgH="228501" progId="Equation.3">
                <p:embed/>
              </p:oleObj>
            </a:graphicData>
          </a:graphic>
        </p:graphicFrame>
        <p:graphicFrame>
          <p:nvGraphicFramePr>
            <p:cNvPr id="353311" name="Object 31"/>
            <p:cNvGraphicFramePr>
              <a:graphicFrameLocks noChangeAspect="1"/>
            </p:cNvGraphicFramePr>
            <p:nvPr/>
          </p:nvGraphicFramePr>
          <p:xfrm>
            <a:off x="4558" y="3339"/>
            <a:ext cx="98" cy="182"/>
          </p:xfrm>
          <a:graphic>
            <a:graphicData uri="http://schemas.openxmlformats.org/presentationml/2006/ole">
              <p:oleObj spid="_x0000_s353357" name="Equation" r:id="rId5" imgW="88707" imgH="164742" progId="Equation.3">
                <p:embed/>
              </p:oleObj>
            </a:graphicData>
          </a:graphic>
        </p:graphicFrame>
        <p:graphicFrame>
          <p:nvGraphicFramePr>
            <p:cNvPr id="353312" name="Object 32"/>
            <p:cNvGraphicFramePr>
              <a:graphicFrameLocks noChangeAspect="1"/>
            </p:cNvGraphicFramePr>
            <p:nvPr/>
          </p:nvGraphicFramePr>
          <p:xfrm>
            <a:off x="4809" y="3203"/>
            <a:ext cx="140" cy="182"/>
          </p:xfrm>
          <a:graphic>
            <a:graphicData uri="http://schemas.openxmlformats.org/presentationml/2006/ole">
              <p:oleObj spid="_x0000_s353358" name="Equation" r:id="rId6" imgW="126780" imgH="164814" progId="Equation.3">
                <p:embed/>
              </p:oleObj>
            </a:graphicData>
          </a:graphic>
        </p:graphicFrame>
        <p:graphicFrame>
          <p:nvGraphicFramePr>
            <p:cNvPr id="353313" name="Object 33"/>
            <p:cNvGraphicFramePr>
              <a:graphicFrameLocks noChangeAspect="1"/>
            </p:cNvGraphicFramePr>
            <p:nvPr/>
          </p:nvGraphicFramePr>
          <p:xfrm>
            <a:off x="5266" y="2886"/>
            <a:ext cx="224" cy="182"/>
          </p:xfrm>
          <a:graphic>
            <a:graphicData uri="http://schemas.openxmlformats.org/presentationml/2006/ole">
              <p:oleObj spid="_x0000_s353359" name="Equation" r:id="rId7" imgW="203024" imgH="164957" progId="Equation.3">
                <p:embed/>
              </p:oleObj>
            </a:graphicData>
          </a:graphic>
        </p:graphicFrame>
        <p:graphicFrame>
          <p:nvGraphicFramePr>
            <p:cNvPr id="353314" name="Object 34"/>
            <p:cNvGraphicFramePr>
              <a:graphicFrameLocks noChangeAspect="1"/>
            </p:cNvGraphicFramePr>
            <p:nvPr/>
          </p:nvGraphicFramePr>
          <p:xfrm>
            <a:off x="748" y="1480"/>
            <a:ext cx="98" cy="182"/>
          </p:xfrm>
          <a:graphic>
            <a:graphicData uri="http://schemas.openxmlformats.org/presentationml/2006/ole">
              <p:oleObj spid="_x0000_s353360" name="Equation" r:id="rId8" imgW="88707" imgH="164742" progId="Equation.3">
                <p:embed/>
              </p:oleObj>
            </a:graphicData>
          </a:graphic>
        </p:graphicFrame>
        <p:graphicFrame>
          <p:nvGraphicFramePr>
            <p:cNvPr id="353315" name="Object 35"/>
            <p:cNvGraphicFramePr>
              <a:graphicFrameLocks noChangeAspect="1"/>
            </p:cNvGraphicFramePr>
            <p:nvPr/>
          </p:nvGraphicFramePr>
          <p:xfrm>
            <a:off x="818" y="1797"/>
            <a:ext cx="140" cy="182"/>
          </p:xfrm>
          <a:graphic>
            <a:graphicData uri="http://schemas.openxmlformats.org/presentationml/2006/ole">
              <p:oleObj spid="_x0000_s353361" name="Equation" r:id="rId9" imgW="126780" imgH="164814" progId="Equation.3">
                <p:embed/>
              </p:oleObj>
            </a:graphicData>
          </a:graphic>
        </p:graphicFrame>
        <p:graphicFrame>
          <p:nvGraphicFramePr>
            <p:cNvPr id="353316" name="Object 36"/>
            <p:cNvGraphicFramePr>
              <a:graphicFrameLocks noChangeAspect="1"/>
            </p:cNvGraphicFramePr>
            <p:nvPr/>
          </p:nvGraphicFramePr>
          <p:xfrm>
            <a:off x="1069" y="2387"/>
            <a:ext cx="182" cy="182"/>
          </p:xfrm>
          <a:graphic>
            <a:graphicData uri="http://schemas.openxmlformats.org/presentationml/2006/ole">
              <p:oleObj spid="_x0000_s353362" name="Equation" r:id="rId10" imgW="164885" imgH="164885" progId="Equation.3">
                <p:embed/>
              </p:oleObj>
            </a:graphicData>
          </a:graphic>
        </p:graphicFrame>
        <p:graphicFrame>
          <p:nvGraphicFramePr>
            <p:cNvPr id="353317" name="Object 37"/>
            <p:cNvGraphicFramePr>
              <a:graphicFrameLocks noChangeAspect="1"/>
            </p:cNvGraphicFramePr>
            <p:nvPr/>
          </p:nvGraphicFramePr>
          <p:xfrm>
            <a:off x="2336" y="2024"/>
            <a:ext cx="499" cy="294"/>
          </p:xfrm>
          <a:graphic>
            <a:graphicData uri="http://schemas.openxmlformats.org/presentationml/2006/ole">
              <p:oleObj spid="_x0000_s353363" name="Equation" r:id="rId11" imgW="368140" imgH="215806" progId="Equation.3">
                <p:embed/>
              </p:oleObj>
            </a:graphicData>
          </a:graphic>
        </p:graphicFrame>
        <p:graphicFrame>
          <p:nvGraphicFramePr>
            <p:cNvPr id="353318" name="Object 38"/>
            <p:cNvGraphicFramePr>
              <a:graphicFrameLocks noChangeAspect="1"/>
            </p:cNvGraphicFramePr>
            <p:nvPr/>
          </p:nvGraphicFramePr>
          <p:xfrm>
            <a:off x="3515" y="2160"/>
            <a:ext cx="533" cy="300"/>
          </p:xfrm>
          <a:graphic>
            <a:graphicData uri="http://schemas.openxmlformats.org/presentationml/2006/ole">
              <p:oleObj spid="_x0000_s353364" name="Equation" r:id="rId12" imgW="406224" imgH="228501" progId="Equation.3">
                <p:embed/>
              </p:oleObj>
            </a:graphicData>
          </a:graphic>
        </p:graphicFrame>
      </p:grpSp>
      <p:sp>
        <p:nvSpPr>
          <p:cNvPr id="353319" name="Rectangle 3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3320" name="Object 40"/>
          <p:cNvGraphicFramePr>
            <a:graphicFrameLocks noChangeAspect="1"/>
          </p:cNvGraphicFramePr>
          <p:nvPr/>
        </p:nvGraphicFramePr>
        <p:xfrm>
          <a:off x="4729163" y="1465263"/>
          <a:ext cx="3284537" cy="736600"/>
        </p:xfrm>
        <a:graphic>
          <a:graphicData uri="http://schemas.openxmlformats.org/presentationml/2006/ole">
            <p:oleObj spid="_x0000_s353365" name="Equation" r:id="rId13" imgW="1079032" imgH="241195" progId="Equation.3">
              <p:embed/>
            </p:oleObj>
          </a:graphicData>
        </a:graphic>
      </p:graphicFrame>
      <p:sp>
        <p:nvSpPr>
          <p:cNvPr id="353321" name="Rectangle 41"/>
          <p:cNvSpPr>
            <a:spLocks noChangeArrowheads="1"/>
          </p:cNvSpPr>
          <p:nvPr/>
        </p:nvSpPr>
        <p:spPr bwMode="auto">
          <a:xfrm>
            <a:off x="611188" y="1341438"/>
            <a:ext cx="3168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AU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Farfield – plane waves</a:t>
            </a:r>
          </a:p>
        </p:txBody>
      </p:sp>
      <p:sp>
        <p:nvSpPr>
          <p:cNvPr id="353322" name="Rectangle 42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3323" name="Object 43"/>
          <p:cNvGraphicFramePr>
            <a:graphicFrameLocks noChangeAspect="1"/>
          </p:cNvGraphicFramePr>
          <p:nvPr/>
        </p:nvGraphicFramePr>
        <p:xfrm>
          <a:off x="3792538" y="2403475"/>
          <a:ext cx="4365625" cy="715963"/>
        </p:xfrm>
        <a:graphic>
          <a:graphicData uri="http://schemas.openxmlformats.org/presentationml/2006/ole">
            <p:oleObj spid="_x0000_s353366" name="Equation" r:id="rId14" imgW="1651000" imgH="266700" progId="Equation.3">
              <p:embed/>
            </p:oleObj>
          </a:graphicData>
        </a:graphic>
      </p:graphicFrame>
      <p:sp>
        <p:nvSpPr>
          <p:cNvPr id="353324" name="Rectangle 44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325" name="Rectangle 45"/>
          <p:cNvSpPr>
            <a:spLocks noChangeArrowheads="1"/>
          </p:cNvSpPr>
          <p:nvPr/>
        </p:nvSpPr>
        <p:spPr bwMode="auto">
          <a:xfrm>
            <a:off x="611188" y="3429000"/>
            <a:ext cx="3313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AU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Propagation phase delay</a:t>
            </a:r>
          </a:p>
        </p:txBody>
      </p:sp>
      <p:sp>
        <p:nvSpPr>
          <p:cNvPr id="353326" name="Rectangle 4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3327" name="Object 47"/>
          <p:cNvGraphicFramePr>
            <a:graphicFrameLocks noChangeAspect="1"/>
          </p:cNvGraphicFramePr>
          <p:nvPr/>
        </p:nvGraphicFramePr>
        <p:xfrm>
          <a:off x="4427538" y="3429000"/>
          <a:ext cx="2444750" cy="479425"/>
        </p:xfrm>
        <a:graphic>
          <a:graphicData uri="http://schemas.openxmlformats.org/presentationml/2006/ole">
            <p:oleObj spid="_x0000_s353367" name="Equation" r:id="rId15" imgW="1193800" imgH="228600" progId="Equation.3">
              <p:embed/>
            </p:oleObj>
          </a:graphicData>
        </a:graphic>
      </p:graphicFrame>
      <p:sp>
        <p:nvSpPr>
          <p:cNvPr id="353328" name="Rectangle 48"/>
          <p:cNvSpPr>
            <a:spLocks noChangeArrowheads="1"/>
          </p:cNvSpPr>
          <p:nvPr/>
        </p:nvSpPr>
        <p:spPr bwMode="auto">
          <a:xfrm>
            <a:off x="369888" y="2027238"/>
            <a:ext cx="3168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AU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Narrow band assumption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1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8B2BD-04F8-433A-B336-19F59EA2217B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54306" name="Text Box 2"/>
          <p:cNvSpPr txBox="1">
            <a:spLocks noGrp="1" noChangeArrowheads="1"/>
          </p:cNvSpPr>
          <p:nvPr>
            <p:ph type="title"/>
          </p:nvPr>
        </p:nvSpPr>
        <p:spPr>
          <a:xfrm>
            <a:off x="217488" y="239713"/>
            <a:ext cx="4983162" cy="82708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Multiple orthogonal sources </a:t>
            </a:r>
            <a:br>
              <a:rPr lang="en-AU" altLang="en-US" dirty="0">
                <a:effectLst/>
              </a:rPr>
            </a:br>
            <a:r>
              <a:rPr lang="en-AU" altLang="en-US" dirty="0">
                <a:effectLst/>
              </a:rPr>
              <a:t>– element space</a:t>
            </a:r>
          </a:p>
        </p:txBody>
      </p:sp>
      <p:graphicFrame>
        <p:nvGraphicFramePr>
          <p:cNvPr id="354307" name="Object 3"/>
          <p:cNvGraphicFramePr>
            <a:graphicFrameLocks noChangeAspect="1"/>
          </p:cNvGraphicFramePr>
          <p:nvPr/>
        </p:nvGraphicFramePr>
        <p:xfrm>
          <a:off x="8863013" y="4652963"/>
          <a:ext cx="355600" cy="288925"/>
        </p:xfrm>
        <a:graphic>
          <a:graphicData uri="http://schemas.openxmlformats.org/presentationml/2006/ole">
            <p:oleObj spid="_x0000_s354374" name="Equation" r:id="rId3" imgW="203024" imgH="164957" progId="Equation.3">
              <p:embed/>
            </p:oleObj>
          </a:graphicData>
        </a:graphic>
      </p:graphicFrame>
      <p:sp>
        <p:nvSpPr>
          <p:cNvPr id="354308" name="Rectangle 4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4309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431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354311" name="Group 7"/>
          <p:cNvGrpSpPr>
            <a:grpSpLocks/>
          </p:cNvGrpSpPr>
          <p:nvPr/>
        </p:nvGrpSpPr>
        <p:grpSpPr bwMode="auto">
          <a:xfrm>
            <a:off x="3741738" y="3827463"/>
            <a:ext cx="2587625" cy="830262"/>
            <a:chOff x="612" y="3566"/>
            <a:chExt cx="1769" cy="408"/>
          </a:xfrm>
        </p:grpSpPr>
        <p:sp>
          <p:nvSpPr>
            <p:cNvPr id="354312" name="Rectangle 8"/>
            <p:cNvSpPr>
              <a:spLocks noChangeArrowheads="1"/>
            </p:cNvSpPr>
            <p:nvPr/>
          </p:nvSpPr>
          <p:spPr bwMode="auto">
            <a:xfrm>
              <a:off x="612" y="3566"/>
              <a:ext cx="1769" cy="40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aphicFrame>
          <p:nvGraphicFramePr>
            <p:cNvPr id="354313" name="Object 9"/>
            <p:cNvGraphicFramePr>
              <a:graphicFrameLocks noChangeAspect="1"/>
            </p:cNvGraphicFramePr>
            <p:nvPr/>
          </p:nvGraphicFramePr>
          <p:xfrm>
            <a:off x="1093" y="3596"/>
            <a:ext cx="807" cy="329"/>
          </p:xfrm>
          <a:graphic>
            <a:graphicData uri="http://schemas.openxmlformats.org/presentationml/2006/ole">
              <p:oleObj spid="_x0000_s354375" name="Equation" r:id="rId4" imgW="622030" imgH="253890" progId="Equation.3">
                <p:embed/>
              </p:oleObj>
            </a:graphicData>
          </a:graphic>
        </p:graphicFrame>
      </p:grpSp>
      <p:sp>
        <p:nvSpPr>
          <p:cNvPr id="354314" name="Text Box 10"/>
          <p:cNvSpPr txBox="1">
            <a:spLocks noGrp="1" noChangeArrowheads="1"/>
          </p:cNvSpPr>
          <p:nvPr>
            <p:ph type="body" sz="half" idx="1"/>
          </p:nvPr>
        </p:nvSpPr>
        <p:spPr>
          <a:xfrm>
            <a:off x="179388" y="1341438"/>
            <a:ext cx="1728787" cy="431800"/>
          </a:xfrm>
          <a:noFill/>
          <a:ln/>
        </p:spPr>
        <p:txBody>
          <a:bodyPr lIns="92075" tIns="46038" rIns="92075" bIns="46038"/>
          <a:lstStyle/>
          <a:p>
            <a:pPr defTabSz="615950">
              <a:lnSpc>
                <a:spcPct val="90000"/>
              </a:lnSpc>
              <a:buFont typeface="Wingdings" pitchFamily="2" charset="2"/>
              <a:buNone/>
            </a:pPr>
            <a:r>
              <a:rPr lang="en-AU" altLang="en-US" sz="1800" b="0"/>
              <a:t>Transmit </a:t>
            </a:r>
          </a:p>
          <a:p>
            <a:pPr defTabSz="615950">
              <a:lnSpc>
                <a:spcPct val="90000"/>
              </a:lnSpc>
            </a:pPr>
            <a:endParaRPr lang="en-AU" altLang="en-US" sz="1800" b="0"/>
          </a:p>
          <a:p>
            <a:pPr defTabSz="615950">
              <a:lnSpc>
                <a:spcPct val="90000"/>
              </a:lnSpc>
            </a:pPr>
            <a:endParaRPr lang="en-AU" altLang="en-US" sz="1800">
              <a:solidFill>
                <a:schemeClr val="tx1"/>
              </a:solidFill>
            </a:endParaRPr>
          </a:p>
        </p:txBody>
      </p:sp>
      <p:sp>
        <p:nvSpPr>
          <p:cNvPr id="354315" name="Rectangle 11"/>
          <p:cNvSpPr>
            <a:spLocks noChangeArrowheads="1"/>
          </p:cNvSpPr>
          <p:nvPr/>
        </p:nvSpPr>
        <p:spPr bwMode="auto">
          <a:xfrm>
            <a:off x="3805238" y="134143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4316" name="Line 12"/>
          <p:cNvSpPr>
            <a:spLocks noChangeShapeType="1"/>
          </p:cNvSpPr>
          <p:nvPr/>
        </p:nvSpPr>
        <p:spPr bwMode="auto">
          <a:xfrm flipV="1">
            <a:off x="2771775" y="2636838"/>
            <a:ext cx="2903538" cy="1152525"/>
          </a:xfrm>
          <a:prstGeom prst="line">
            <a:avLst/>
          </a:prstGeom>
          <a:noFill/>
          <a:ln w="1143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354317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199313" y="2017713"/>
          <a:ext cx="180975" cy="247650"/>
        </p:xfrm>
        <a:graphic>
          <a:graphicData uri="http://schemas.openxmlformats.org/presentationml/2006/ole">
            <p:oleObj spid="_x0000_s354376" name="Equation" r:id="rId5" imgW="165028" imgH="228501" progId="Equation.3">
              <p:embed/>
            </p:oleObj>
          </a:graphicData>
        </a:graphic>
      </p:graphicFrame>
      <p:sp>
        <p:nvSpPr>
          <p:cNvPr id="354318" name="Text Box 14"/>
          <p:cNvSpPr txBox="1">
            <a:spLocks noChangeArrowheads="1"/>
          </p:cNvSpPr>
          <p:nvPr/>
        </p:nvSpPr>
        <p:spPr bwMode="auto">
          <a:xfrm>
            <a:off x="5722938" y="1844675"/>
            <a:ext cx="1533525" cy="646113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Scatterer</a:t>
            </a:r>
          </a:p>
        </p:txBody>
      </p:sp>
      <p:grpSp>
        <p:nvGrpSpPr>
          <p:cNvPr id="354319" name="Group 15"/>
          <p:cNvGrpSpPr>
            <a:grpSpLocks/>
          </p:cNvGrpSpPr>
          <p:nvPr/>
        </p:nvGrpSpPr>
        <p:grpSpPr bwMode="auto">
          <a:xfrm rot="-5400000">
            <a:off x="7460456" y="3891757"/>
            <a:ext cx="1554163" cy="1454150"/>
            <a:chOff x="7917" y="2982"/>
            <a:chExt cx="1005" cy="1138"/>
          </a:xfrm>
        </p:grpSpPr>
        <p:grpSp>
          <p:nvGrpSpPr>
            <p:cNvPr id="354320" name="Group 16"/>
            <p:cNvGrpSpPr>
              <a:grpSpLocks/>
            </p:cNvGrpSpPr>
            <p:nvPr/>
          </p:nvGrpSpPr>
          <p:grpSpPr bwMode="auto">
            <a:xfrm>
              <a:off x="7917" y="2982"/>
              <a:ext cx="482" cy="191"/>
              <a:chOff x="6588" y="2285"/>
              <a:chExt cx="577" cy="229"/>
            </a:xfrm>
          </p:grpSpPr>
          <p:sp>
            <p:nvSpPr>
              <p:cNvPr id="354321" name="Line 17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22" name="AutoShape 18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4323" name="Group 19"/>
            <p:cNvGrpSpPr>
              <a:grpSpLocks/>
            </p:cNvGrpSpPr>
            <p:nvPr/>
          </p:nvGrpSpPr>
          <p:grpSpPr bwMode="auto">
            <a:xfrm>
              <a:off x="8155" y="3314"/>
              <a:ext cx="481" cy="190"/>
              <a:chOff x="6588" y="2285"/>
              <a:chExt cx="577" cy="229"/>
            </a:xfrm>
          </p:grpSpPr>
          <p:sp>
            <p:nvSpPr>
              <p:cNvPr id="354324" name="Line 20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25" name="AutoShape 21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4326" name="Group 22"/>
            <p:cNvGrpSpPr>
              <a:grpSpLocks/>
            </p:cNvGrpSpPr>
            <p:nvPr/>
          </p:nvGrpSpPr>
          <p:grpSpPr bwMode="auto">
            <a:xfrm>
              <a:off x="8440" y="3930"/>
              <a:ext cx="482" cy="190"/>
              <a:chOff x="6588" y="2285"/>
              <a:chExt cx="577" cy="229"/>
            </a:xfrm>
          </p:grpSpPr>
          <p:sp>
            <p:nvSpPr>
              <p:cNvPr id="354327" name="Line 23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28" name="AutoShape 24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54329" name="AutoShape 25"/>
          <p:cNvSpPr>
            <a:spLocks noChangeArrowheads="1"/>
          </p:cNvSpPr>
          <p:nvPr/>
        </p:nvSpPr>
        <p:spPr bwMode="auto">
          <a:xfrm>
            <a:off x="5748338" y="2205038"/>
            <a:ext cx="547687" cy="801687"/>
          </a:xfrm>
          <a:prstGeom prst="irregularSeal1">
            <a:avLst/>
          </a:prstGeom>
          <a:solidFill>
            <a:srgbClr val="FFFFFF"/>
          </a:solidFill>
          <a:ln w="1143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54330" name="Line 26"/>
          <p:cNvSpPr>
            <a:spLocks noChangeShapeType="1"/>
          </p:cNvSpPr>
          <p:nvPr/>
        </p:nvSpPr>
        <p:spPr bwMode="auto">
          <a:xfrm>
            <a:off x="6416675" y="2876550"/>
            <a:ext cx="1884363" cy="1208088"/>
          </a:xfrm>
          <a:prstGeom prst="line">
            <a:avLst/>
          </a:prstGeom>
          <a:noFill/>
          <a:ln w="1143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354331" name="Object 27"/>
          <p:cNvGraphicFramePr>
            <a:graphicFrameLocks noChangeAspect="1"/>
          </p:cNvGraphicFramePr>
          <p:nvPr/>
        </p:nvGraphicFramePr>
        <p:xfrm>
          <a:off x="7739063" y="5084763"/>
          <a:ext cx="155575" cy="288925"/>
        </p:xfrm>
        <a:graphic>
          <a:graphicData uri="http://schemas.openxmlformats.org/presentationml/2006/ole">
            <p:oleObj spid="_x0000_s354377" name="Equation" r:id="rId6" imgW="88707" imgH="164742" progId="Equation.3">
              <p:embed/>
            </p:oleObj>
          </a:graphicData>
        </a:graphic>
      </p:graphicFrame>
      <p:graphicFrame>
        <p:nvGraphicFramePr>
          <p:cNvPr id="354332" name="Object 28"/>
          <p:cNvGraphicFramePr>
            <a:graphicFrameLocks noChangeAspect="1"/>
          </p:cNvGraphicFramePr>
          <p:nvPr/>
        </p:nvGraphicFramePr>
        <p:xfrm>
          <a:off x="8137525" y="4868863"/>
          <a:ext cx="222250" cy="288925"/>
        </p:xfrm>
        <a:graphic>
          <a:graphicData uri="http://schemas.openxmlformats.org/presentationml/2006/ole">
            <p:oleObj spid="_x0000_s354378" name="Equation" r:id="rId7" imgW="126780" imgH="164814" progId="Equation.3">
              <p:embed/>
            </p:oleObj>
          </a:graphicData>
        </a:graphic>
      </p:graphicFrame>
      <p:sp>
        <p:nvSpPr>
          <p:cNvPr id="354333" name="Text Box 29"/>
          <p:cNvSpPr txBox="1">
            <a:spLocks noChangeArrowheads="1"/>
          </p:cNvSpPr>
          <p:nvPr/>
        </p:nvSpPr>
        <p:spPr bwMode="auto">
          <a:xfrm>
            <a:off x="6948488" y="5589588"/>
            <a:ext cx="18002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charset="0"/>
              </a:defRPr>
            </a:lvl1pPr>
            <a:lvl2pPr marL="3111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2pPr>
            <a:lvl3pPr marL="6159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3pPr>
            <a:lvl4pPr marL="9271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4pPr>
            <a:lvl5pPr marL="1231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5pPr>
            <a:lvl6pPr marL="16891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6pPr>
            <a:lvl7pPr marL="21463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7pPr>
            <a:lvl8pPr marL="26035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8pPr>
            <a:lvl9pPr marL="30607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altLang="en-US" sz="1800" b="0"/>
              <a:t>Receive </a:t>
            </a:r>
          </a:p>
          <a:p>
            <a:pPr>
              <a:lnSpc>
                <a:spcPct val="90000"/>
              </a:lnSpc>
            </a:pPr>
            <a:endParaRPr lang="en-AU" altLang="en-US" sz="1800">
              <a:solidFill>
                <a:schemeClr val="tx1"/>
              </a:solidFill>
            </a:endParaRPr>
          </a:p>
        </p:txBody>
      </p:sp>
      <p:graphicFrame>
        <p:nvGraphicFramePr>
          <p:cNvPr id="354334" name="Object 30"/>
          <p:cNvGraphicFramePr>
            <a:graphicFrameLocks noChangeAspect="1"/>
          </p:cNvGraphicFramePr>
          <p:nvPr/>
        </p:nvGraphicFramePr>
        <p:xfrm>
          <a:off x="6977063" y="2636838"/>
          <a:ext cx="450850" cy="504825"/>
        </p:xfrm>
        <a:graphic>
          <a:graphicData uri="http://schemas.openxmlformats.org/presentationml/2006/ole">
            <p:oleObj spid="_x0000_s354379" name="Equation" r:id="rId8" imgW="203112" imgH="228501" progId="Equation.3">
              <p:embed/>
            </p:oleObj>
          </a:graphicData>
        </a:graphic>
      </p:graphicFrame>
      <p:graphicFrame>
        <p:nvGraphicFramePr>
          <p:cNvPr id="354335" name="Object 3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419600" y="2384425"/>
          <a:ext cx="457200" cy="542925"/>
        </p:xfrm>
        <a:graphic>
          <a:graphicData uri="http://schemas.openxmlformats.org/presentationml/2006/ole">
            <p:oleObj spid="_x0000_s354380" name="Equation" r:id="rId9" imgW="177646" imgH="228402" progId="Equation.3">
              <p:embed/>
            </p:oleObj>
          </a:graphicData>
        </a:graphic>
      </p:graphicFrame>
      <p:grpSp>
        <p:nvGrpSpPr>
          <p:cNvPr id="354336" name="Group 32"/>
          <p:cNvGrpSpPr>
            <a:grpSpLocks/>
          </p:cNvGrpSpPr>
          <p:nvPr/>
        </p:nvGrpSpPr>
        <p:grpSpPr bwMode="auto">
          <a:xfrm>
            <a:off x="668338" y="2205038"/>
            <a:ext cx="2336800" cy="2833687"/>
            <a:chOff x="3234" y="1596"/>
            <a:chExt cx="1472" cy="1785"/>
          </a:xfrm>
        </p:grpSpPr>
        <p:graphicFrame>
          <p:nvGraphicFramePr>
            <p:cNvPr id="354337" name="Object 33"/>
            <p:cNvGraphicFramePr>
              <a:graphicFrameLocks noChangeAspect="1"/>
            </p:cNvGraphicFramePr>
            <p:nvPr/>
          </p:nvGraphicFramePr>
          <p:xfrm>
            <a:off x="3249" y="3164"/>
            <a:ext cx="357" cy="217"/>
          </p:xfrm>
          <a:graphic>
            <a:graphicData uri="http://schemas.openxmlformats.org/presentationml/2006/ole">
              <p:oleObj spid="_x0000_s354381" name="Equation" r:id="rId10" imgW="355292" imgH="215713" progId="Equation.3">
                <p:embed/>
              </p:oleObj>
            </a:graphicData>
          </a:graphic>
        </p:graphicFrame>
        <p:sp>
          <p:nvSpPr>
            <p:cNvPr id="354338" name="Freeform 34"/>
            <p:cNvSpPr>
              <a:spLocks/>
            </p:cNvSpPr>
            <p:nvPr/>
          </p:nvSpPr>
          <p:spPr bwMode="auto">
            <a:xfrm>
              <a:off x="3873" y="1596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4339" name="Freeform 35"/>
            <p:cNvSpPr>
              <a:spLocks/>
            </p:cNvSpPr>
            <p:nvPr/>
          </p:nvSpPr>
          <p:spPr bwMode="auto">
            <a:xfrm>
              <a:off x="3880" y="2172"/>
              <a:ext cx="91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4340" name="Group 36"/>
            <p:cNvGrpSpPr>
              <a:grpSpLocks/>
            </p:cNvGrpSpPr>
            <p:nvPr/>
          </p:nvGrpSpPr>
          <p:grpSpPr bwMode="auto">
            <a:xfrm>
              <a:off x="3651" y="1616"/>
              <a:ext cx="881" cy="187"/>
              <a:chOff x="3651" y="1842"/>
              <a:chExt cx="881" cy="187"/>
            </a:xfrm>
          </p:grpSpPr>
          <p:sp>
            <p:nvSpPr>
              <p:cNvPr id="354341" name="AutoShape 37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42" name="Line 38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54343" name="Freeform 39"/>
            <p:cNvSpPr>
              <a:spLocks/>
            </p:cNvSpPr>
            <p:nvPr/>
          </p:nvSpPr>
          <p:spPr bwMode="auto">
            <a:xfrm>
              <a:off x="3884" y="2024"/>
              <a:ext cx="90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4344" name="Freeform 40"/>
            <p:cNvSpPr>
              <a:spLocks/>
            </p:cNvSpPr>
            <p:nvPr/>
          </p:nvSpPr>
          <p:spPr bwMode="auto">
            <a:xfrm>
              <a:off x="3897" y="2699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4345" name="Rectangle 41"/>
            <p:cNvSpPr>
              <a:spLocks noChangeArrowheads="1"/>
            </p:cNvSpPr>
            <p:nvPr/>
          </p:nvSpPr>
          <p:spPr bwMode="auto">
            <a:xfrm>
              <a:off x="4705" y="2377"/>
              <a:ext cx="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US" alt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  <p:graphicFrame>
          <p:nvGraphicFramePr>
            <p:cNvPr id="354346" name="Object 42"/>
            <p:cNvGraphicFramePr>
              <a:graphicFrameLocks noChangeAspect="1"/>
            </p:cNvGraphicFramePr>
            <p:nvPr/>
          </p:nvGraphicFramePr>
          <p:xfrm>
            <a:off x="3238" y="1641"/>
            <a:ext cx="326" cy="230"/>
          </p:xfrm>
          <a:graphic>
            <a:graphicData uri="http://schemas.openxmlformats.org/presentationml/2006/ole">
              <p:oleObj spid="_x0000_s354382" name="Equation" r:id="rId11" imgW="304536" imgH="215713" progId="Equation.3">
                <p:embed/>
              </p:oleObj>
            </a:graphicData>
          </a:graphic>
        </p:graphicFrame>
        <p:graphicFrame>
          <p:nvGraphicFramePr>
            <p:cNvPr id="354347" name="Object 43"/>
            <p:cNvGraphicFramePr>
              <a:graphicFrameLocks noChangeAspect="1"/>
            </p:cNvGraphicFramePr>
            <p:nvPr/>
          </p:nvGraphicFramePr>
          <p:xfrm>
            <a:off x="3234" y="2160"/>
            <a:ext cx="381" cy="249"/>
          </p:xfrm>
          <a:graphic>
            <a:graphicData uri="http://schemas.openxmlformats.org/presentationml/2006/ole">
              <p:oleObj spid="_x0000_s354383" name="Equation" r:id="rId12" imgW="330057" imgH="215806" progId="Equation.3">
                <p:embed/>
              </p:oleObj>
            </a:graphicData>
          </a:graphic>
        </p:graphicFrame>
        <p:grpSp>
          <p:nvGrpSpPr>
            <p:cNvPr id="354348" name="Group 44"/>
            <p:cNvGrpSpPr>
              <a:grpSpLocks/>
            </p:cNvGrpSpPr>
            <p:nvPr/>
          </p:nvGrpSpPr>
          <p:grpSpPr bwMode="auto">
            <a:xfrm>
              <a:off x="3651" y="2205"/>
              <a:ext cx="881" cy="187"/>
              <a:chOff x="3651" y="1842"/>
              <a:chExt cx="881" cy="187"/>
            </a:xfrm>
          </p:grpSpPr>
          <p:sp>
            <p:nvSpPr>
              <p:cNvPr id="354349" name="AutoShape 45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50" name="Line 46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4351" name="Group 47"/>
            <p:cNvGrpSpPr>
              <a:grpSpLocks/>
            </p:cNvGrpSpPr>
            <p:nvPr/>
          </p:nvGrpSpPr>
          <p:grpSpPr bwMode="auto">
            <a:xfrm>
              <a:off x="3696" y="3158"/>
              <a:ext cx="881" cy="187"/>
              <a:chOff x="3651" y="1842"/>
              <a:chExt cx="881" cy="187"/>
            </a:xfrm>
          </p:grpSpPr>
          <p:sp>
            <p:nvSpPr>
              <p:cNvPr id="354352" name="AutoShape 48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4353" name="Line 49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35DEB7-1A2C-461C-A995-6FDF5F2AC829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55330" name="Text Box 2"/>
          <p:cNvSpPr txBox="1">
            <a:spLocks noChangeArrowheads="1"/>
          </p:cNvSpPr>
          <p:nvPr/>
        </p:nvSpPr>
        <p:spPr bwMode="auto">
          <a:xfrm>
            <a:off x="323850" y="5373688"/>
            <a:ext cx="2089150" cy="792162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Transmitter 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outputs</a:t>
            </a:r>
          </a:p>
        </p:txBody>
      </p:sp>
      <p:sp>
        <p:nvSpPr>
          <p:cNvPr id="355331" name="Rectangle 3"/>
          <p:cNvSpPr>
            <a:spLocks noChangeArrowheads="1"/>
          </p:cNvSpPr>
          <p:nvPr/>
        </p:nvSpPr>
        <p:spPr bwMode="auto">
          <a:xfrm>
            <a:off x="2339975" y="5229225"/>
            <a:ext cx="6637338" cy="11509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5334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5335" name="Rectangle 7"/>
          <p:cNvSpPr>
            <a:spLocks noChangeArrowheads="1"/>
          </p:cNvSpPr>
          <p:nvPr/>
        </p:nvSpPr>
        <p:spPr bwMode="auto">
          <a:xfrm>
            <a:off x="3805238" y="134143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5336" name="Text Box 8"/>
          <p:cNvSpPr txBox="1">
            <a:spLocks noChangeArrowheads="1"/>
          </p:cNvSpPr>
          <p:nvPr/>
        </p:nvSpPr>
        <p:spPr bwMode="auto">
          <a:xfrm>
            <a:off x="3995738" y="1341438"/>
            <a:ext cx="3455987" cy="431800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Transmit beam directions</a:t>
            </a:r>
          </a:p>
        </p:txBody>
      </p:sp>
      <p:grpSp>
        <p:nvGrpSpPr>
          <p:cNvPr id="355337" name="Group 9"/>
          <p:cNvGrpSpPr>
            <a:grpSpLocks/>
          </p:cNvGrpSpPr>
          <p:nvPr/>
        </p:nvGrpSpPr>
        <p:grpSpPr bwMode="auto">
          <a:xfrm>
            <a:off x="5724525" y="1412875"/>
            <a:ext cx="2663825" cy="3743325"/>
            <a:chOff x="3606" y="890"/>
            <a:chExt cx="1678" cy="2358"/>
          </a:xfrm>
        </p:grpSpPr>
        <p:sp>
          <p:nvSpPr>
            <p:cNvPr id="355338" name="Rectangle 10"/>
            <p:cNvSpPr>
              <a:spLocks noChangeArrowheads="1"/>
            </p:cNvSpPr>
            <p:nvPr/>
          </p:nvSpPr>
          <p:spPr bwMode="auto">
            <a:xfrm>
              <a:off x="4921" y="1253"/>
              <a:ext cx="363" cy="31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5339" name="Rectangle 11"/>
            <p:cNvSpPr>
              <a:spLocks noChangeArrowheads="1"/>
            </p:cNvSpPr>
            <p:nvPr/>
          </p:nvSpPr>
          <p:spPr bwMode="auto">
            <a:xfrm>
              <a:off x="4830" y="2840"/>
              <a:ext cx="363" cy="40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5340" name="Rectangle 12"/>
            <p:cNvSpPr>
              <a:spLocks noChangeArrowheads="1"/>
            </p:cNvSpPr>
            <p:nvPr/>
          </p:nvSpPr>
          <p:spPr bwMode="auto">
            <a:xfrm>
              <a:off x="4785" y="890"/>
              <a:ext cx="318" cy="3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5341" name="Rectangle 13"/>
            <p:cNvSpPr>
              <a:spLocks noChangeArrowheads="1"/>
            </p:cNvSpPr>
            <p:nvPr/>
          </p:nvSpPr>
          <p:spPr bwMode="auto">
            <a:xfrm>
              <a:off x="3661" y="2125"/>
              <a:ext cx="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US" alt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  <p:pic>
          <p:nvPicPr>
            <p:cNvPr id="355342" name="Picture 14" descr="OverlappingBeam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1253"/>
              <a:ext cx="1440" cy="1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355343" name="Object 15"/>
            <p:cNvGraphicFramePr>
              <a:graphicFrameLocks noChangeAspect="1"/>
            </p:cNvGraphicFramePr>
            <p:nvPr/>
          </p:nvGraphicFramePr>
          <p:xfrm>
            <a:off x="4967" y="1207"/>
            <a:ext cx="301" cy="354"/>
          </p:xfrm>
          <a:graphic>
            <a:graphicData uri="http://schemas.openxmlformats.org/presentationml/2006/ole">
              <p:oleObj spid="_x0000_s355406" name="Equation" r:id="rId4" imgW="215713" imgH="253780" progId="Equation.3">
                <p:embed/>
              </p:oleObj>
            </a:graphicData>
          </a:graphic>
        </p:graphicFrame>
        <p:graphicFrame>
          <p:nvGraphicFramePr>
            <p:cNvPr id="355344" name="Object 16"/>
            <p:cNvGraphicFramePr>
              <a:graphicFrameLocks noChangeAspect="1"/>
            </p:cNvGraphicFramePr>
            <p:nvPr/>
          </p:nvGraphicFramePr>
          <p:xfrm>
            <a:off x="4823" y="2886"/>
            <a:ext cx="336" cy="354"/>
          </p:xfrm>
          <a:graphic>
            <a:graphicData uri="http://schemas.openxmlformats.org/presentationml/2006/ole">
              <p:oleObj spid="_x0000_s355407" name="Equation" r:id="rId5" imgW="241195" imgH="253890" progId="Equation.3">
                <p:embed/>
              </p:oleObj>
            </a:graphicData>
          </a:graphic>
        </p:graphicFrame>
        <p:graphicFrame>
          <p:nvGraphicFramePr>
            <p:cNvPr id="355345" name="Object 17"/>
            <p:cNvGraphicFramePr>
              <a:graphicFrameLocks noChangeAspect="1"/>
            </p:cNvGraphicFramePr>
            <p:nvPr/>
          </p:nvGraphicFramePr>
          <p:xfrm>
            <a:off x="4785" y="890"/>
            <a:ext cx="284" cy="354"/>
          </p:xfrm>
          <a:graphic>
            <a:graphicData uri="http://schemas.openxmlformats.org/presentationml/2006/ole">
              <p:oleObj spid="_x0000_s355408" name="Equation" r:id="rId6" imgW="203024" imgH="253780" progId="Equation.3">
                <p:embed/>
              </p:oleObj>
            </a:graphicData>
          </a:graphic>
        </p:graphicFrame>
      </p:grpSp>
      <p:grpSp>
        <p:nvGrpSpPr>
          <p:cNvPr id="355346" name="Group 18"/>
          <p:cNvGrpSpPr>
            <a:grpSpLocks/>
          </p:cNvGrpSpPr>
          <p:nvPr/>
        </p:nvGrpSpPr>
        <p:grpSpPr bwMode="auto">
          <a:xfrm>
            <a:off x="250825" y="1916113"/>
            <a:ext cx="5070475" cy="2881312"/>
            <a:chOff x="158" y="1207"/>
            <a:chExt cx="3194" cy="1815"/>
          </a:xfrm>
        </p:grpSpPr>
        <p:grpSp>
          <p:nvGrpSpPr>
            <p:cNvPr id="355347" name="Group 19"/>
            <p:cNvGrpSpPr>
              <a:grpSpLocks/>
            </p:cNvGrpSpPr>
            <p:nvPr/>
          </p:nvGrpSpPr>
          <p:grpSpPr bwMode="auto">
            <a:xfrm>
              <a:off x="158" y="1207"/>
              <a:ext cx="1225" cy="545"/>
              <a:chOff x="340" y="1389"/>
              <a:chExt cx="1587" cy="907"/>
            </a:xfrm>
          </p:grpSpPr>
          <p:sp>
            <p:nvSpPr>
              <p:cNvPr id="355348" name="Rectangle 20"/>
              <p:cNvSpPr>
                <a:spLocks noChangeArrowheads="1"/>
              </p:cNvSpPr>
              <p:nvPr/>
            </p:nvSpPr>
            <p:spPr bwMode="auto">
              <a:xfrm>
                <a:off x="340" y="1389"/>
                <a:ext cx="1587" cy="90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aphicFrame>
            <p:nvGraphicFramePr>
              <p:cNvPr id="355349" name="Object 21"/>
              <p:cNvGraphicFramePr>
                <a:graphicFrameLocks noChangeAspect="1"/>
              </p:cNvGraphicFramePr>
              <p:nvPr/>
            </p:nvGraphicFramePr>
            <p:xfrm>
              <a:off x="552" y="1709"/>
              <a:ext cx="254" cy="231"/>
            </p:xfrm>
            <a:graphic>
              <a:graphicData uri="http://schemas.openxmlformats.org/presentationml/2006/ole">
                <p:oleObj spid="_x0000_s355409" name="Equation" r:id="rId7" imgW="304536" imgH="215713" progId="Equation.3">
                  <p:embed/>
                </p:oleObj>
              </a:graphicData>
            </a:graphic>
          </p:graphicFrame>
          <p:graphicFrame>
            <p:nvGraphicFramePr>
              <p:cNvPr id="355350" name="Object 22"/>
              <p:cNvGraphicFramePr>
                <a:graphicFrameLocks noChangeAspect="1"/>
              </p:cNvGraphicFramePr>
              <p:nvPr/>
            </p:nvGraphicFramePr>
            <p:xfrm>
              <a:off x="1195" y="1661"/>
              <a:ext cx="514" cy="354"/>
            </p:xfrm>
            <a:graphic>
              <a:graphicData uri="http://schemas.openxmlformats.org/presentationml/2006/ole">
                <p:oleObj spid="_x0000_s355410" name="Equation" r:id="rId8" imgW="368140" imgH="253890" progId="Equation.3">
                  <p:embed/>
                </p:oleObj>
              </a:graphicData>
            </a:graphic>
          </p:graphicFrame>
          <p:sp>
            <p:nvSpPr>
              <p:cNvPr id="355351" name="Line 23"/>
              <p:cNvSpPr>
                <a:spLocks noChangeShapeType="1"/>
              </p:cNvSpPr>
              <p:nvPr/>
            </p:nvSpPr>
            <p:spPr bwMode="auto">
              <a:xfrm>
                <a:off x="885" y="1843"/>
                <a:ext cx="22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5352" name="Rectangle 24"/>
              <p:cNvSpPr>
                <a:spLocks noChangeArrowheads="1"/>
              </p:cNvSpPr>
              <p:nvPr/>
            </p:nvSpPr>
            <p:spPr bwMode="auto">
              <a:xfrm>
                <a:off x="1111" y="1571"/>
                <a:ext cx="635" cy="589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355353" name="Group 25"/>
            <p:cNvGrpSpPr>
              <a:grpSpLocks/>
            </p:cNvGrpSpPr>
            <p:nvPr/>
          </p:nvGrpSpPr>
          <p:grpSpPr bwMode="auto">
            <a:xfrm>
              <a:off x="282" y="1706"/>
              <a:ext cx="1283" cy="545"/>
              <a:chOff x="264" y="1389"/>
              <a:chExt cx="1663" cy="907"/>
            </a:xfrm>
          </p:grpSpPr>
          <p:sp>
            <p:nvSpPr>
              <p:cNvPr id="355354" name="Rectangle 26"/>
              <p:cNvSpPr>
                <a:spLocks noChangeArrowheads="1"/>
              </p:cNvSpPr>
              <p:nvPr/>
            </p:nvSpPr>
            <p:spPr bwMode="auto">
              <a:xfrm>
                <a:off x="340" y="1389"/>
                <a:ext cx="1587" cy="90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aphicFrame>
            <p:nvGraphicFramePr>
              <p:cNvPr id="355355" name="Object 27"/>
              <p:cNvGraphicFramePr>
                <a:graphicFrameLocks noChangeAspect="1"/>
              </p:cNvGraphicFramePr>
              <p:nvPr/>
            </p:nvGraphicFramePr>
            <p:xfrm>
              <a:off x="264" y="1635"/>
              <a:ext cx="296" cy="248"/>
            </p:xfrm>
            <a:graphic>
              <a:graphicData uri="http://schemas.openxmlformats.org/presentationml/2006/ole">
                <p:oleObj spid="_x0000_s355411" name="Equation" r:id="rId9" imgW="330057" imgH="215806" progId="Equation.3">
                  <p:embed/>
                </p:oleObj>
              </a:graphicData>
            </a:graphic>
          </p:graphicFrame>
          <p:graphicFrame>
            <p:nvGraphicFramePr>
              <p:cNvPr id="355356" name="Object 28"/>
              <p:cNvGraphicFramePr>
                <a:graphicFrameLocks noChangeAspect="1"/>
              </p:cNvGraphicFramePr>
              <p:nvPr/>
            </p:nvGraphicFramePr>
            <p:xfrm>
              <a:off x="1187" y="1661"/>
              <a:ext cx="531" cy="354"/>
            </p:xfrm>
            <a:graphic>
              <a:graphicData uri="http://schemas.openxmlformats.org/presentationml/2006/ole">
                <p:oleObj spid="_x0000_s355412" name="Equation" r:id="rId10" imgW="380835" imgH="253890" progId="Equation.3">
                  <p:embed/>
                </p:oleObj>
              </a:graphicData>
            </a:graphic>
          </p:graphicFrame>
          <p:sp>
            <p:nvSpPr>
              <p:cNvPr id="355357" name="Line 29"/>
              <p:cNvSpPr>
                <a:spLocks noChangeShapeType="1"/>
              </p:cNvSpPr>
              <p:nvPr/>
            </p:nvSpPr>
            <p:spPr bwMode="auto">
              <a:xfrm>
                <a:off x="885" y="1843"/>
                <a:ext cx="22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5358" name="Rectangle 30"/>
              <p:cNvSpPr>
                <a:spLocks noChangeArrowheads="1"/>
              </p:cNvSpPr>
              <p:nvPr/>
            </p:nvSpPr>
            <p:spPr bwMode="auto">
              <a:xfrm>
                <a:off x="1111" y="1571"/>
                <a:ext cx="635" cy="589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355359" name="Group 31"/>
            <p:cNvGrpSpPr>
              <a:grpSpLocks/>
            </p:cNvGrpSpPr>
            <p:nvPr/>
          </p:nvGrpSpPr>
          <p:grpSpPr bwMode="auto">
            <a:xfrm>
              <a:off x="531" y="2387"/>
              <a:ext cx="1261" cy="635"/>
              <a:chOff x="294" y="1389"/>
              <a:chExt cx="1633" cy="907"/>
            </a:xfrm>
          </p:grpSpPr>
          <p:sp>
            <p:nvSpPr>
              <p:cNvPr id="355360" name="Rectangle 32"/>
              <p:cNvSpPr>
                <a:spLocks noChangeArrowheads="1"/>
              </p:cNvSpPr>
              <p:nvPr/>
            </p:nvSpPr>
            <p:spPr bwMode="auto">
              <a:xfrm>
                <a:off x="340" y="1389"/>
                <a:ext cx="1587" cy="90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aphicFrame>
            <p:nvGraphicFramePr>
              <p:cNvPr id="355361" name="Object 33"/>
              <p:cNvGraphicFramePr>
                <a:graphicFrameLocks noChangeAspect="1"/>
              </p:cNvGraphicFramePr>
              <p:nvPr/>
            </p:nvGraphicFramePr>
            <p:xfrm>
              <a:off x="294" y="1748"/>
              <a:ext cx="290" cy="205"/>
            </p:xfrm>
            <a:graphic>
              <a:graphicData uri="http://schemas.openxmlformats.org/presentationml/2006/ole">
                <p:oleObj spid="_x0000_s355413" name="Equation" r:id="rId11" imgW="355446" imgH="228501" progId="Equation.3">
                  <p:embed/>
                </p:oleObj>
              </a:graphicData>
            </a:graphic>
          </p:graphicFrame>
          <p:graphicFrame>
            <p:nvGraphicFramePr>
              <p:cNvPr id="355362" name="Object 34"/>
              <p:cNvGraphicFramePr>
                <a:graphicFrameLocks noChangeAspect="1"/>
              </p:cNvGraphicFramePr>
              <p:nvPr/>
            </p:nvGraphicFramePr>
            <p:xfrm>
              <a:off x="1161" y="1660"/>
              <a:ext cx="585" cy="356"/>
            </p:xfrm>
            <a:graphic>
              <a:graphicData uri="http://schemas.openxmlformats.org/presentationml/2006/ole">
                <p:oleObj spid="_x0000_s355414" name="Equation" r:id="rId12" imgW="418918" imgH="253890" progId="Equation.3">
                  <p:embed/>
                </p:oleObj>
              </a:graphicData>
            </a:graphic>
          </p:graphicFrame>
          <p:sp>
            <p:nvSpPr>
              <p:cNvPr id="355363" name="Line 35"/>
              <p:cNvSpPr>
                <a:spLocks noChangeShapeType="1"/>
              </p:cNvSpPr>
              <p:nvPr/>
            </p:nvSpPr>
            <p:spPr bwMode="auto">
              <a:xfrm>
                <a:off x="885" y="1843"/>
                <a:ext cx="22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5364" name="Rectangle 36"/>
              <p:cNvSpPr>
                <a:spLocks noChangeArrowheads="1"/>
              </p:cNvSpPr>
              <p:nvPr/>
            </p:nvSpPr>
            <p:spPr bwMode="auto">
              <a:xfrm>
                <a:off x="1111" y="1571"/>
                <a:ext cx="635" cy="589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55365" name="Freeform 37"/>
            <p:cNvSpPr>
              <a:spLocks/>
            </p:cNvSpPr>
            <p:nvPr/>
          </p:nvSpPr>
          <p:spPr bwMode="auto">
            <a:xfrm>
              <a:off x="2829" y="1344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66" name="Freeform 38"/>
            <p:cNvSpPr>
              <a:spLocks/>
            </p:cNvSpPr>
            <p:nvPr/>
          </p:nvSpPr>
          <p:spPr bwMode="auto">
            <a:xfrm>
              <a:off x="2836" y="1920"/>
              <a:ext cx="91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67" name="AutoShape 39"/>
            <p:cNvSpPr>
              <a:spLocks noChangeArrowheads="1"/>
            </p:cNvSpPr>
            <p:nvPr/>
          </p:nvSpPr>
          <p:spPr bwMode="auto">
            <a:xfrm rot="16200000" flipH="1">
              <a:off x="3158" y="1383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68" name="Line 40"/>
            <p:cNvSpPr>
              <a:spLocks noChangeShapeType="1"/>
            </p:cNvSpPr>
            <p:nvPr/>
          </p:nvSpPr>
          <p:spPr bwMode="auto">
            <a:xfrm>
              <a:off x="2109" y="1480"/>
              <a:ext cx="104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69" name="Freeform 41"/>
            <p:cNvSpPr>
              <a:spLocks/>
            </p:cNvSpPr>
            <p:nvPr/>
          </p:nvSpPr>
          <p:spPr bwMode="auto">
            <a:xfrm>
              <a:off x="2840" y="1772"/>
              <a:ext cx="90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0" name="Freeform 42"/>
            <p:cNvSpPr>
              <a:spLocks/>
            </p:cNvSpPr>
            <p:nvPr/>
          </p:nvSpPr>
          <p:spPr bwMode="auto">
            <a:xfrm>
              <a:off x="2853" y="2447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1" name="Line 43"/>
            <p:cNvSpPr>
              <a:spLocks noChangeShapeType="1"/>
            </p:cNvSpPr>
            <p:nvPr/>
          </p:nvSpPr>
          <p:spPr bwMode="auto">
            <a:xfrm flipV="1">
              <a:off x="2154" y="1480"/>
              <a:ext cx="998" cy="4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2" name="Line 44"/>
            <p:cNvSpPr>
              <a:spLocks noChangeShapeType="1"/>
            </p:cNvSpPr>
            <p:nvPr/>
          </p:nvSpPr>
          <p:spPr bwMode="auto">
            <a:xfrm>
              <a:off x="2154" y="1480"/>
              <a:ext cx="999" cy="12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3" name="Line 45"/>
            <p:cNvSpPr>
              <a:spLocks noChangeShapeType="1"/>
            </p:cNvSpPr>
            <p:nvPr/>
          </p:nvSpPr>
          <p:spPr bwMode="auto">
            <a:xfrm>
              <a:off x="2109" y="1480"/>
              <a:ext cx="998" cy="3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4" name="AutoShape 46"/>
            <p:cNvSpPr>
              <a:spLocks noChangeArrowheads="1"/>
            </p:cNvSpPr>
            <p:nvPr/>
          </p:nvSpPr>
          <p:spPr bwMode="auto">
            <a:xfrm rot="16200000" flipH="1">
              <a:off x="3158" y="2608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5" name="AutoShape 47"/>
            <p:cNvSpPr>
              <a:spLocks noChangeArrowheads="1"/>
            </p:cNvSpPr>
            <p:nvPr/>
          </p:nvSpPr>
          <p:spPr bwMode="auto">
            <a:xfrm rot="16200000" flipH="1">
              <a:off x="3158" y="1746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6" name="Line 48"/>
            <p:cNvSpPr>
              <a:spLocks noChangeShapeType="1"/>
            </p:cNvSpPr>
            <p:nvPr/>
          </p:nvSpPr>
          <p:spPr bwMode="auto">
            <a:xfrm flipV="1">
              <a:off x="2154" y="2704"/>
              <a:ext cx="99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7" name="Line 49"/>
            <p:cNvSpPr>
              <a:spLocks noChangeShapeType="1"/>
            </p:cNvSpPr>
            <p:nvPr/>
          </p:nvSpPr>
          <p:spPr bwMode="auto">
            <a:xfrm flipV="1">
              <a:off x="2154" y="1842"/>
              <a:ext cx="999" cy="8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8" name="Line 50"/>
            <p:cNvSpPr>
              <a:spLocks noChangeShapeType="1"/>
            </p:cNvSpPr>
            <p:nvPr/>
          </p:nvSpPr>
          <p:spPr bwMode="auto">
            <a:xfrm flipV="1">
              <a:off x="2154" y="1842"/>
              <a:ext cx="953" cy="1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79" name="Line 51"/>
            <p:cNvSpPr>
              <a:spLocks noChangeShapeType="1"/>
            </p:cNvSpPr>
            <p:nvPr/>
          </p:nvSpPr>
          <p:spPr bwMode="auto">
            <a:xfrm>
              <a:off x="2154" y="1979"/>
              <a:ext cx="998" cy="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80" name="Line 52"/>
            <p:cNvSpPr>
              <a:spLocks noChangeShapeType="1"/>
            </p:cNvSpPr>
            <p:nvPr/>
          </p:nvSpPr>
          <p:spPr bwMode="auto">
            <a:xfrm flipV="1">
              <a:off x="2154" y="1480"/>
              <a:ext cx="998" cy="12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5381" name="AutoShape 53"/>
            <p:cNvSpPr>
              <a:spLocks noChangeArrowheads="1"/>
            </p:cNvSpPr>
            <p:nvPr/>
          </p:nvSpPr>
          <p:spPr bwMode="auto">
            <a:xfrm>
              <a:off x="1383" y="1389"/>
              <a:ext cx="771" cy="181"/>
            </a:xfrm>
            <a:prstGeom prst="rightArrow">
              <a:avLst>
                <a:gd name="adj1" fmla="val 50000"/>
                <a:gd name="adj2" fmla="val 106492"/>
              </a:avLst>
            </a:prstGeom>
            <a:solidFill>
              <a:srgbClr val="0066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5382" name="AutoShape 54"/>
            <p:cNvSpPr>
              <a:spLocks noChangeArrowheads="1"/>
            </p:cNvSpPr>
            <p:nvPr/>
          </p:nvSpPr>
          <p:spPr bwMode="auto">
            <a:xfrm>
              <a:off x="1565" y="1888"/>
              <a:ext cx="589" cy="181"/>
            </a:xfrm>
            <a:prstGeom prst="rightArrow">
              <a:avLst>
                <a:gd name="adj1" fmla="val 50000"/>
                <a:gd name="adj2" fmla="val 81354"/>
              </a:avLst>
            </a:prstGeom>
            <a:solidFill>
              <a:srgbClr val="0066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5383" name="AutoShape 55"/>
            <p:cNvSpPr>
              <a:spLocks noChangeArrowheads="1"/>
            </p:cNvSpPr>
            <p:nvPr/>
          </p:nvSpPr>
          <p:spPr bwMode="auto">
            <a:xfrm>
              <a:off x="1791" y="2614"/>
              <a:ext cx="363" cy="181"/>
            </a:xfrm>
            <a:prstGeom prst="rightArrow">
              <a:avLst>
                <a:gd name="adj1" fmla="val 50000"/>
                <a:gd name="adj2" fmla="val 50138"/>
              </a:avLst>
            </a:prstGeom>
            <a:solidFill>
              <a:srgbClr val="0066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355384" name="Text Box 56"/>
          <p:cNvSpPr txBox="1">
            <a:spLocks noGrp="1" noChangeArrowheads="1"/>
          </p:cNvSpPr>
          <p:nvPr>
            <p:ph type="title"/>
          </p:nvPr>
        </p:nvSpPr>
        <p:spPr>
          <a:xfrm>
            <a:off x="255588" y="552450"/>
            <a:ext cx="5359400" cy="471488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Multiple waveforms – beam space </a:t>
            </a:r>
          </a:p>
        </p:txBody>
      </p:sp>
      <p:graphicFrame>
        <p:nvGraphicFramePr>
          <p:cNvPr id="355385" name="Object 57"/>
          <p:cNvGraphicFramePr>
            <a:graphicFrameLocks noChangeAspect="1"/>
          </p:cNvGraphicFramePr>
          <p:nvPr/>
        </p:nvGraphicFramePr>
        <p:xfrm>
          <a:off x="2751138" y="5300663"/>
          <a:ext cx="5961062" cy="1003300"/>
        </p:xfrm>
        <a:graphic>
          <a:graphicData uri="http://schemas.openxmlformats.org/presentationml/2006/ole">
            <p:oleObj spid="_x0000_s355415" name="Equation" r:id="rId13" imgW="3086100" imgH="44450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3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5DF81-7717-42D0-A951-AECE446942C5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56354" name="Text Box 2"/>
          <p:cNvSpPr txBox="1">
            <a:spLocks noGrp="1" noChangeArrowheads="1"/>
          </p:cNvSpPr>
          <p:nvPr>
            <p:ph type="body" sz="half" idx="1"/>
          </p:nvPr>
        </p:nvSpPr>
        <p:spPr>
          <a:xfrm>
            <a:off x="819150" y="1395413"/>
            <a:ext cx="1884363" cy="503237"/>
          </a:xfrm>
          <a:noFill/>
          <a:ln/>
        </p:spPr>
        <p:txBody>
          <a:bodyPr lIns="92075" tIns="46038" rIns="92075" bIns="46038"/>
          <a:lstStyle/>
          <a:p>
            <a:pPr defTabSz="615950">
              <a:buFont typeface="Wingdings" pitchFamily="2" charset="2"/>
              <a:buNone/>
            </a:pPr>
            <a:r>
              <a:rPr lang="en-AU" altLang="en-US" sz="1800" b="0"/>
              <a:t>Transmit</a:t>
            </a:r>
            <a:r>
              <a:rPr lang="en-AU" altLang="en-US" sz="1800"/>
              <a:t> </a:t>
            </a:r>
          </a:p>
          <a:p>
            <a:pPr defTabSz="615950"/>
            <a:endParaRPr lang="en-AU" altLang="en-US" sz="1800"/>
          </a:p>
          <a:p>
            <a:pPr defTabSz="615950"/>
            <a:endParaRPr lang="en-AU" altLang="en-US" sz="1800">
              <a:solidFill>
                <a:schemeClr val="tx1"/>
              </a:solidFill>
            </a:endParaRPr>
          </a:p>
        </p:txBody>
      </p:sp>
      <p:sp>
        <p:nvSpPr>
          <p:cNvPr id="356355" name="Rectangle 3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6357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6358" name="Rectangle 6"/>
          <p:cNvSpPr>
            <a:spLocks noChangeArrowheads="1"/>
          </p:cNvSpPr>
          <p:nvPr/>
        </p:nvSpPr>
        <p:spPr bwMode="auto">
          <a:xfrm>
            <a:off x="3805238" y="134143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grpSp>
        <p:nvGrpSpPr>
          <p:cNvPr id="356359" name="Group 7"/>
          <p:cNvGrpSpPr>
            <a:grpSpLocks/>
          </p:cNvGrpSpPr>
          <p:nvPr/>
        </p:nvGrpSpPr>
        <p:grpSpPr bwMode="auto">
          <a:xfrm>
            <a:off x="368300" y="2587625"/>
            <a:ext cx="3063875" cy="1944688"/>
            <a:chOff x="368" y="1298"/>
            <a:chExt cx="2712" cy="1452"/>
          </a:xfrm>
        </p:grpSpPr>
        <p:sp>
          <p:nvSpPr>
            <p:cNvPr id="356360" name="Rectangle 8"/>
            <p:cNvSpPr>
              <a:spLocks noChangeArrowheads="1"/>
            </p:cNvSpPr>
            <p:nvPr/>
          </p:nvSpPr>
          <p:spPr bwMode="auto">
            <a:xfrm>
              <a:off x="1020" y="1298"/>
              <a:ext cx="1679" cy="145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aphicFrame>
          <p:nvGraphicFramePr>
            <p:cNvPr id="356361" name="Object 9"/>
            <p:cNvGraphicFramePr>
              <a:graphicFrameLocks noChangeAspect="1"/>
            </p:cNvGraphicFramePr>
            <p:nvPr/>
          </p:nvGraphicFramePr>
          <p:xfrm>
            <a:off x="1066" y="1661"/>
            <a:ext cx="1573" cy="425"/>
          </p:xfrm>
          <a:graphic>
            <a:graphicData uri="http://schemas.openxmlformats.org/presentationml/2006/ole">
              <p:oleObj spid="_x0000_s356401" name="Equation" r:id="rId3" imgW="1066337" imgH="253890" progId="Equation.3">
                <p:embed/>
              </p:oleObj>
            </a:graphicData>
          </a:graphic>
        </p:graphicFrame>
        <p:grpSp>
          <p:nvGrpSpPr>
            <p:cNvPr id="356362" name="Group 10"/>
            <p:cNvGrpSpPr>
              <a:grpSpLocks/>
            </p:cNvGrpSpPr>
            <p:nvPr/>
          </p:nvGrpSpPr>
          <p:grpSpPr bwMode="auto">
            <a:xfrm>
              <a:off x="377" y="1376"/>
              <a:ext cx="635" cy="214"/>
              <a:chOff x="339" y="1623"/>
              <a:chExt cx="635" cy="214"/>
            </a:xfrm>
          </p:grpSpPr>
          <p:graphicFrame>
            <p:nvGraphicFramePr>
              <p:cNvPr id="356363" name="Object 11"/>
              <p:cNvGraphicFramePr>
                <a:graphicFrameLocks noChangeAspect="1"/>
              </p:cNvGraphicFramePr>
              <p:nvPr/>
            </p:nvGraphicFramePr>
            <p:xfrm>
              <a:off x="339" y="1623"/>
              <a:ext cx="357" cy="214"/>
            </p:xfrm>
            <a:graphic>
              <a:graphicData uri="http://schemas.openxmlformats.org/presentationml/2006/ole">
                <p:oleObj spid="_x0000_s356402" name="Equation" r:id="rId4" imgW="304536" imgH="215713" progId="Equation.3">
                  <p:embed/>
                </p:oleObj>
              </a:graphicData>
            </a:graphic>
          </p:graphicFrame>
          <p:sp>
            <p:nvSpPr>
              <p:cNvPr id="356364" name="Line 12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56365" name="Freeform 13"/>
            <p:cNvSpPr>
              <a:spLocks/>
            </p:cNvSpPr>
            <p:nvPr/>
          </p:nvSpPr>
          <p:spPr bwMode="auto">
            <a:xfrm>
              <a:off x="2829" y="1344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66" name="Freeform 14"/>
            <p:cNvSpPr>
              <a:spLocks/>
            </p:cNvSpPr>
            <p:nvPr/>
          </p:nvSpPr>
          <p:spPr bwMode="auto">
            <a:xfrm>
              <a:off x="2836" y="1920"/>
              <a:ext cx="91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67" name="AutoShape 15"/>
            <p:cNvSpPr>
              <a:spLocks noChangeArrowheads="1"/>
            </p:cNvSpPr>
            <p:nvPr/>
          </p:nvSpPr>
          <p:spPr bwMode="auto">
            <a:xfrm rot="16200000" flipH="1">
              <a:off x="2886" y="1428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68" name="Freeform 16"/>
            <p:cNvSpPr>
              <a:spLocks/>
            </p:cNvSpPr>
            <p:nvPr/>
          </p:nvSpPr>
          <p:spPr bwMode="auto">
            <a:xfrm>
              <a:off x="2840" y="1772"/>
              <a:ext cx="90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69" name="Freeform 17"/>
            <p:cNvSpPr>
              <a:spLocks/>
            </p:cNvSpPr>
            <p:nvPr/>
          </p:nvSpPr>
          <p:spPr bwMode="auto">
            <a:xfrm>
              <a:off x="2853" y="2447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70" name="AutoShape 18"/>
            <p:cNvSpPr>
              <a:spLocks noChangeArrowheads="1"/>
            </p:cNvSpPr>
            <p:nvPr/>
          </p:nvSpPr>
          <p:spPr bwMode="auto">
            <a:xfrm rot="16200000" flipH="1">
              <a:off x="2886" y="2426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71" name="AutoShape 19"/>
            <p:cNvSpPr>
              <a:spLocks noChangeArrowheads="1"/>
            </p:cNvSpPr>
            <p:nvPr/>
          </p:nvSpPr>
          <p:spPr bwMode="auto">
            <a:xfrm rot="16200000" flipH="1">
              <a:off x="2886" y="1700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72" name="Line 20"/>
            <p:cNvSpPr>
              <a:spLocks noChangeShapeType="1"/>
            </p:cNvSpPr>
            <p:nvPr/>
          </p:nvSpPr>
          <p:spPr bwMode="auto">
            <a:xfrm>
              <a:off x="2699" y="1525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73" name="Line 21"/>
            <p:cNvSpPr>
              <a:spLocks noChangeShapeType="1"/>
            </p:cNvSpPr>
            <p:nvPr/>
          </p:nvSpPr>
          <p:spPr bwMode="auto">
            <a:xfrm>
              <a:off x="2699" y="1797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6374" name="Line 22"/>
            <p:cNvSpPr>
              <a:spLocks noChangeShapeType="1"/>
            </p:cNvSpPr>
            <p:nvPr/>
          </p:nvSpPr>
          <p:spPr bwMode="auto">
            <a:xfrm>
              <a:off x="2699" y="2523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6375" name="Group 23"/>
            <p:cNvGrpSpPr>
              <a:grpSpLocks/>
            </p:cNvGrpSpPr>
            <p:nvPr/>
          </p:nvGrpSpPr>
          <p:grpSpPr bwMode="auto">
            <a:xfrm>
              <a:off x="368" y="1651"/>
              <a:ext cx="644" cy="207"/>
              <a:chOff x="330" y="1626"/>
              <a:chExt cx="644" cy="207"/>
            </a:xfrm>
          </p:grpSpPr>
          <p:graphicFrame>
            <p:nvGraphicFramePr>
              <p:cNvPr id="356376" name="Object 24"/>
              <p:cNvGraphicFramePr>
                <a:graphicFrameLocks noChangeAspect="1"/>
              </p:cNvGraphicFramePr>
              <p:nvPr/>
            </p:nvGraphicFramePr>
            <p:xfrm>
              <a:off x="330" y="1626"/>
              <a:ext cx="374" cy="207"/>
            </p:xfrm>
            <a:graphic>
              <a:graphicData uri="http://schemas.openxmlformats.org/presentationml/2006/ole">
                <p:oleObj spid="_x0000_s356403" name="Equation" r:id="rId5" imgW="330057" imgH="215806" progId="Equation.3">
                  <p:embed/>
                </p:oleObj>
              </a:graphicData>
            </a:graphic>
          </p:graphicFrame>
          <p:sp>
            <p:nvSpPr>
              <p:cNvPr id="356377" name="Line 25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6378" name="Group 26"/>
            <p:cNvGrpSpPr>
              <a:grpSpLocks/>
            </p:cNvGrpSpPr>
            <p:nvPr/>
          </p:nvGrpSpPr>
          <p:grpSpPr bwMode="auto">
            <a:xfrm>
              <a:off x="377" y="2338"/>
              <a:ext cx="635" cy="193"/>
              <a:chOff x="339" y="1633"/>
              <a:chExt cx="635" cy="193"/>
            </a:xfrm>
          </p:grpSpPr>
          <p:graphicFrame>
            <p:nvGraphicFramePr>
              <p:cNvPr id="356379" name="Object 27"/>
              <p:cNvGraphicFramePr>
                <a:graphicFrameLocks noChangeAspect="1"/>
              </p:cNvGraphicFramePr>
              <p:nvPr/>
            </p:nvGraphicFramePr>
            <p:xfrm>
              <a:off x="339" y="1633"/>
              <a:ext cx="357" cy="193"/>
            </p:xfrm>
            <a:graphic>
              <a:graphicData uri="http://schemas.openxmlformats.org/presentationml/2006/ole">
                <p:oleObj spid="_x0000_s356404" name="Equation" r:id="rId6" imgW="355446" imgH="228501" progId="Equation.3">
                  <p:embed/>
                </p:oleObj>
              </a:graphicData>
            </a:graphic>
          </p:graphicFrame>
          <p:sp>
            <p:nvSpPr>
              <p:cNvPr id="356380" name="Line 28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56381" name="Text Box 29"/>
          <p:cNvSpPr txBox="1">
            <a:spLocks noChangeArrowheads="1"/>
          </p:cNvSpPr>
          <p:nvPr/>
        </p:nvSpPr>
        <p:spPr bwMode="auto">
          <a:xfrm>
            <a:off x="250825" y="260350"/>
            <a:ext cx="748982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Beam Space </a:t>
            </a:r>
            <a:r>
              <a:rPr lang="en-AU" altLang="en-US" dirty="0" err="1">
                <a:effectLst/>
              </a:rPr>
              <a:t>Tx</a:t>
            </a:r>
            <a:r>
              <a:rPr lang="en-AU" altLang="en-US" dirty="0">
                <a:effectLst/>
              </a:rPr>
              <a:t> CSM</a:t>
            </a:r>
            <a:r>
              <a:rPr lang="en-AU" altLang="en-US" sz="2400" dirty="0">
                <a:effectLst/>
              </a:rPr>
              <a:t> </a:t>
            </a:r>
            <a:r>
              <a:rPr lang="en-AU" altLang="en-US" dirty="0">
                <a:effectLst/>
              </a:rPr>
              <a:t> </a:t>
            </a:r>
          </a:p>
        </p:txBody>
      </p:sp>
      <p:sp>
        <p:nvSpPr>
          <p:cNvPr id="356382" name="Rectangle 30"/>
          <p:cNvSpPr>
            <a:spLocks noChangeArrowheads="1"/>
          </p:cNvSpPr>
          <p:nvPr/>
        </p:nvSpPr>
        <p:spPr bwMode="auto">
          <a:xfrm>
            <a:off x="5389563" y="224948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6383" name="Text Box 31"/>
          <p:cNvSpPr txBox="1">
            <a:spLocks noChangeArrowheads="1"/>
          </p:cNvSpPr>
          <p:nvPr/>
        </p:nvSpPr>
        <p:spPr bwMode="auto">
          <a:xfrm>
            <a:off x="3976688" y="1368425"/>
            <a:ext cx="3313112" cy="79057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Transmit Cross-spectral Matrix</a:t>
            </a:r>
          </a:p>
        </p:txBody>
      </p:sp>
      <p:graphicFrame>
        <p:nvGraphicFramePr>
          <p:cNvPr id="356384" name="Object 32"/>
          <p:cNvGraphicFramePr>
            <a:graphicFrameLocks noChangeAspect="1"/>
          </p:cNvGraphicFramePr>
          <p:nvPr/>
        </p:nvGraphicFramePr>
        <p:xfrm>
          <a:off x="4856163" y="2330450"/>
          <a:ext cx="2132012" cy="601663"/>
        </p:xfrm>
        <a:graphic>
          <a:graphicData uri="http://schemas.openxmlformats.org/presentationml/2006/ole">
            <p:oleObj spid="_x0000_s356405" name="Equation" r:id="rId7" imgW="1117115" imgH="266584" progId="Equation.3">
              <p:embed/>
            </p:oleObj>
          </a:graphicData>
        </a:graphic>
      </p:graphicFrame>
      <p:sp>
        <p:nvSpPr>
          <p:cNvPr id="356385" name="Text Box 33"/>
          <p:cNvSpPr txBox="1">
            <a:spLocks noChangeArrowheads="1"/>
          </p:cNvSpPr>
          <p:nvPr/>
        </p:nvSpPr>
        <p:spPr bwMode="auto">
          <a:xfrm>
            <a:off x="4183063" y="3195638"/>
            <a:ext cx="3313112" cy="792162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Independent beams spanning the total space</a:t>
            </a:r>
          </a:p>
        </p:txBody>
      </p:sp>
      <p:graphicFrame>
        <p:nvGraphicFramePr>
          <p:cNvPr id="356386" name="Object 34"/>
          <p:cNvGraphicFramePr>
            <a:graphicFrameLocks noChangeAspect="1"/>
          </p:cNvGraphicFramePr>
          <p:nvPr/>
        </p:nvGraphicFramePr>
        <p:xfrm>
          <a:off x="5300663" y="4246563"/>
          <a:ext cx="1187450" cy="573087"/>
        </p:xfrm>
        <a:graphic>
          <a:graphicData uri="http://schemas.openxmlformats.org/presentationml/2006/ole">
            <p:oleObj spid="_x0000_s356406" name="Equation" r:id="rId8" imgW="622030" imgH="253890" progId="Equation.3">
              <p:embed/>
            </p:oleObj>
          </a:graphicData>
        </a:graphic>
      </p:graphicFrame>
      <p:sp>
        <p:nvSpPr>
          <p:cNvPr id="356387" name="Text Box 35"/>
          <p:cNvSpPr txBox="1">
            <a:spLocks noChangeArrowheads="1"/>
          </p:cNvSpPr>
          <p:nvPr/>
        </p:nvSpPr>
        <p:spPr bwMode="auto">
          <a:xfrm>
            <a:off x="4264025" y="5051425"/>
            <a:ext cx="3679825" cy="1023938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array outputs are uncorrelated as in element space </a:t>
            </a:r>
          </a:p>
        </p:txBody>
      </p:sp>
      <p:sp>
        <p:nvSpPr>
          <p:cNvPr id="356388" name="Text Box 36"/>
          <p:cNvSpPr txBox="1">
            <a:spLocks noChangeArrowheads="1"/>
          </p:cNvSpPr>
          <p:nvPr/>
        </p:nvSpPr>
        <p:spPr bwMode="auto">
          <a:xfrm>
            <a:off x="523875" y="4995863"/>
            <a:ext cx="3554413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charset="0"/>
              </a:defRPr>
            </a:lvl1pPr>
            <a:lvl2pPr marL="3111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2pPr>
            <a:lvl3pPr marL="6159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3pPr>
            <a:lvl4pPr marL="9271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4pPr>
            <a:lvl5pPr marL="1231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5pPr>
            <a:lvl6pPr marL="16891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6pPr>
            <a:lvl7pPr marL="21463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7pPr>
            <a:lvl8pPr marL="26035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8pPr>
            <a:lvl9pPr marL="30607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 sz="1600" b="0"/>
              <a:t>Note number of beams may be less than number of receivers</a:t>
            </a:r>
            <a:r>
              <a:rPr lang="en-AU" altLang="en-US" sz="1800"/>
              <a:t>  </a:t>
            </a:r>
            <a:endParaRPr lang="en-AU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4CA248-EC90-4CBC-9CDB-E378F9BA2684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68642" name="Rectangle 2"/>
          <p:cNvSpPr>
            <a:spLocks noChangeArrowheads="1"/>
          </p:cNvSpPr>
          <p:nvPr/>
        </p:nvSpPr>
        <p:spPr bwMode="auto">
          <a:xfrm>
            <a:off x="204788" y="315913"/>
            <a:ext cx="5867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AU" altLang="en-US" sz="2800" b="1" dirty="0">
                <a:solidFill>
                  <a:schemeClr val="bg2"/>
                </a:solidFill>
                <a:latin typeface="Comic Sans MS" pitchFamily="66" charset="0"/>
              </a:rPr>
              <a:t>Interesting Example</a:t>
            </a:r>
          </a:p>
          <a:p>
            <a:pPr algn="ctr" eaLnBrk="0" hangingPunct="0">
              <a:lnSpc>
                <a:spcPct val="85000"/>
              </a:lnSpc>
            </a:pPr>
            <a:endParaRPr kumimoji="0" lang="en-US" altLang="en-US" sz="10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8643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7921625" cy="431800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Single antenna beamforming on receive – monostatic example</a:t>
            </a:r>
          </a:p>
        </p:txBody>
      </p:sp>
      <p:sp>
        <p:nvSpPr>
          <p:cNvPr id="368644" name="Rectangle 4"/>
          <p:cNvSpPr>
            <a:spLocks noChangeArrowheads="1"/>
          </p:cNvSpPr>
          <p:nvPr/>
        </p:nvSpPr>
        <p:spPr bwMode="auto">
          <a:xfrm>
            <a:off x="3805238" y="134143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grpSp>
        <p:nvGrpSpPr>
          <p:cNvPr id="368645" name="Group 5"/>
          <p:cNvGrpSpPr>
            <a:grpSpLocks/>
          </p:cNvGrpSpPr>
          <p:nvPr/>
        </p:nvGrpSpPr>
        <p:grpSpPr bwMode="auto">
          <a:xfrm>
            <a:off x="3419475" y="1844675"/>
            <a:ext cx="1800225" cy="2951163"/>
            <a:chOff x="3606" y="890"/>
            <a:chExt cx="1678" cy="2358"/>
          </a:xfrm>
        </p:grpSpPr>
        <p:sp>
          <p:nvSpPr>
            <p:cNvPr id="368646" name="Rectangle 6"/>
            <p:cNvSpPr>
              <a:spLocks noChangeArrowheads="1"/>
            </p:cNvSpPr>
            <p:nvPr/>
          </p:nvSpPr>
          <p:spPr bwMode="auto">
            <a:xfrm>
              <a:off x="4921" y="1253"/>
              <a:ext cx="363" cy="31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8647" name="Rectangle 7"/>
            <p:cNvSpPr>
              <a:spLocks noChangeArrowheads="1"/>
            </p:cNvSpPr>
            <p:nvPr/>
          </p:nvSpPr>
          <p:spPr bwMode="auto">
            <a:xfrm>
              <a:off x="4830" y="2840"/>
              <a:ext cx="363" cy="40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8648" name="Rectangle 8"/>
            <p:cNvSpPr>
              <a:spLocks noChangeArrowheads="1"/>
            </p:cNvSpPr>
            <p:nvPr/>
          </p:nvSpPr>
          <p:spPr bwMode="auto">
            <a:xfrm>
              <a:off x="4785" y="890"/>
              <a:ext cx="318" cy="3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8649" name="Rectangle 9"/>
            <p:cNvSpPr>
              <a:spLocks noChangeArrowheads="1"/>
            </p:cNvSpPr>
            <p:nvPr/>
          </p:nvSpPr>
          <p:spPr bwMode="auto">
            <a:xfrm>
              <a:off x="3661" y="2125"/>
              <a:ext cx="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US" alt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  <p:pic>
          <p:nvPicPr>
            <p:cNvPr id="368650" name="Picture 10" descr="OverlappingBeam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1253"/>
              <a:ext cx="1440" cy="1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368651" name="Object 11"/>
            <p:cNvGraphicFramePr>
              <a:graphicFrameLocks noChangeAspect="1"/>
            </p:cNvGraphicFramePr>
            <p:nvPr/>
          </p:nvGraphicFramePr>
          <p:xfrm>
            <a:off x="4967" y="1207"/>
            <a:ext cx="301" cy="354"/>
          </p:xfrm>
          <a:graphic>
            <a:graphicData uri="http://schemas.openxmlformats.org/presentationml/2006/ole">
              <p:oleObj spid="_x0000_s368709" name="Equation" r:id="rId4" imgW="215713" imgH="253780" progId="Equation.3">
                <p:embed/>
              </p:oleObj>
            </a:graphicData>
          </a:graphic>
        </p:graphicFrame>
        <p:graphicFrame>
          <p:nvGraphicFramePr>
            <p:cNvPr id="368652" name="Object 12"/>
            <p:cNvGraphicFramePr>
              <a:graphicFrameLocks noChangeAspect="1"/>
            </p:cNvGraphicFramePr>
            <p:nvPr/>
          </p:nvGraphicFramePr>
          <p:xfrm>
            <a:off x="4823" y="2886"/>
            <a:ext cx="336" cy="354"/>
          </p:xfrm>
          <a:graphic>
            <a:graphicData uri="http://schemas.openxmlformats.org/presentationml/2006/ole">
              <p:oleObj spid="_x0000_s368710" name="Equation" r:id="rId5" imgW="241195" imgH="253890" progId="Equation.3">
                <p:embed/>
              </p:oleObj>
            </a:graphicData>
          </a:graphic>
        </p:graphicFrame>
        <p:graphicFrame>
          <p:nvGraphicFramePr>
            <p:cNvPr id="368653" name="Object 13"/>
            <p:cNvGraphicFramePr>
              <a:graphicFrameLocks noChangeAspect="1"/>
            </p:cNvGraphicFramePr>
            <p:nvPr/>
          </p:nvGraphicFramePr>
          <p:xfrm>
            <a:off x="4785" y="890"/>
            <a:ext cx="284" cy="354"/>
          </p:xfrm>
          <a:graphic>
            <a:graphicData uri="http://schemas.openxmlformats.org/presentationml/2006/ole">
              <p:oleObj spid="_x0000_s368711" name="Equation" r:id="rId6" imgW="203024" imgH="253780" progId="Equation.3">
                <p:embed/>
              </p:oleObj>
            </a:graphicData>
          </a:graphic>
        </p:graphicFrame>
      </p:grpSp>
      <p:grpSp>
        <p:nvGrpSpPr>
          <p:cNvPr id="368654" name="Group 14"/>
          <p:cNvGrpSpPr>
            <a:grpSpLocks/>
          </p:cNvGrpSpPr>
          <p:nvPr/>
        </p:nvGrpSpPr>
        <p:grpSpPr bwMode="auto">
          <a:xfrm>
            <a:off x="323850" y="2349500"/>
            <a:ext cx="3095625" cy="1944688"/>
            <a:chOff x="340" y="1298"/>
            <a:chExt cx="2740" cy="1452"/>
          </a:xfrm>
        </p:grpSpPr>
        <p:sp>
          <p:nvSpPr>
            <p:cNvPr id="368655" name="Rectangle 15"/>
            <p:cNvSpPr>
              <a:spLocks noChangeArrowheads="1"/>
            </p:cNvSpPr>
            <p:nvPr/>
          </p:nvSpPr>
          <p:spPr bwMode="auto">
            <a:xfrm>
              <a:off x="1020" y="1298"/>
              <a:ext cx="1679" cy="145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aphicFrame>
          <p:nvGraphicFramePr>
            <p:cNvPr id="368656" name="Object 16"/>
            <p:cNvGraphicFramePr>
              <a:graphicFrameLocks noChangeAspect="1"/>
            </p:cNvGraphicFramePr>
            <p:nvPr/>
          </p:nvGraphicFramePr>
          <p:xfrm>
            <a:off x="1066" y="1661"/>
            <a:ext cx="1573" cy="425"/>
          </p:xfrm>
          <a:graphic>
            <a:graphicData uri="http://schemas.openxmlformats.org/presentationml/2006/ole">
              <p:oleObj spid="_x0000_s368712" name="Equation" r:id="rId7" imgW="1066337" imgH="253890" progId="Equation.3">
                <p:embed/>
              </p:oleObj>
            </a:graphicData>
          </a:graphic>
        </p:graphicFrame>
        <p:grpSp>
          <p:nvGrpSpPr>
            <p:cNvPr id="368657" name="Group 17"/>
            <p:cNvGrpSpPr>
              <a:grpSpLocks/>
            </p:cNvGrpSpPr>
            <p:nvPr/>
          </p:nvGrpSpPr>
          <p:grpSpPr bwMode="auto">
            <a:xfrm>
              <a:off x="340" y="1354"/>
              <a:ext cx="672" cy="257"/>
              <a:chOff x="302" y="1601"/>
              <a:chExt cx="672" cy="257"/>
            </a:xfrm>
          </p:grpSpPr>
          <p:graphicFrame>
            <p:nvGraphicFramePr>
              <p:cNvPr id="368658" name="Object 18"/>
              <p:cNvGraphicFramePr>
                <a:graphicFrameLocks noChangeAspect="1"/>
              </p:cNvGraphicFramePr>
              <p:nvPr/>
            </p:nvGraphicFramePr>
            <p:xfrm>
              <a:off x="302" y="1601"/>
              <a:ext cx="432" cy="257"/>
            </p:xfrm>
            <a:graphic>
              <a:graphicData uri="http://schemas.openxmlformats.org/presentationml/2006/ole">
                <p:oleObj spid="_x0000_s368713" name="Equation" r:id="rId8" imgW="304536" imgH="215713" progId="Equation.3">
                  <p:embed/>
                </p:oleObj>
              </a:graphicData>
            </a:graphic>
          </p:graphicFrame>
          <p:sp>
            <p:nvSpPr>
              <p:cNvPr id="368659" name="Line 19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68660" name="Freeform 20"/>
            <p:cNvSpPr>
              <a:spLocks/>
            </p:cNvSpPr>
            <p:nvPr/>
          </p:nvSpPr>
          <p:spPr bwMode="auto">
            <a:xfrm>
              <a:off x="2829" y="1344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1" name="Freeform 21"/>
            <p:cNvSpPr>
              <a:spLocks/>
            </p:cNvSpPr>
            <p:nvPr/>
          </p:nvSpPr>
          <p:spPr bwMode="auto">
            <a:xfrm>
              <a:off x="2836" y="1920"/>
              <a:ext cx="91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2" name="AutoShape 22"/>
            <p:cNvSpPr>
              <a:spLocks noChangeArrowheads="1"/>
            </p:cNvSpPr>
            <p:nvPr/>
          </p:nvSpPr>
          <p:spPr bwMode="auto">
            <a:xfrm rot="16200000" flipH="1">
              <a:off x="2886" y="1428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3" name="Freeform 23"/>
            <p:cNvSpPr>
              <a:spLocks/>
            </p:cNvSpPr>
            <p:nvPr/>
          </p:nvSpPr>
          <p:spPr bwMode="auto">
            <a:xfrm>
              <a:off x="2840" y="1772"/>
              <a:ext cx="90" cy="140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4" name="Freeform 24"/>
            <p:cNvSpPr>
              <a:spLocks/>
            </p:cNvSpPr>
            <p:nvPr/>
          </p:nvSpPr>
          <p:spPr bwMode="auto">
            <a:xfrm>
              <a:off x="2853" y="2447"/>
              <a:ext cx="90" cy="138"/>
            </a:xfrm>
            <a:custGeom>
              <a:avLst/>
              <a:gdLst>
                <a:gd name="T0" fmla="*/ 11 w 11"/>
                <a:gd name="T1" fmla="*/ 2 h 14"/>
                <a:gd name="T2" fmla="*/ 6 w 11"/>
                <a:gd name="T3" fmla="*/ 1 h 14"/>
                <a:gd name="T4" fmla="*/ 0 w 11"/>
                <a:gd name="T5" fmla="*/ 2 h 14"/>
                <a:gd name="T6" fmla="*/ 6 w 11"/>
                <a:gd name="T7" fmla="*/ 14 h 14"/>
                <a:gd name="T8" fmla="*/ 11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5" name="AutoShape 25"/>
            <p:cNvSpPr>
              <a:spLocks noChangeArrowheads="1"/>
            </p:cNvSpPr>
            <p:nvPr/>
          </p:nvSpPr>
          <p:spPr bwMode="auto">
            <a:xfrm rot="16200000" flipH="1">
              <a:off x="2886" y="2426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6" name="AutoShape 26"/>
            <p:cNvSpPr>
              <a:spLocks noChangeArrowheads="1"/>
            </p:cNvSpPr>
            <p:nvPr/>
          </p:nvSpPr>
          <p:spPr bwMode="auto">
            <a:xfrm rot="16200000" flipH="1">
              <a:off x="2886" y="1700"/>
              <a:ext cx="187" cy="2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7" name="Line 27"/>
            <p:cNvSpPr>
              <a:spLocks noChangeShapeType="1"/>
            </p:cNvSpPr>
            <p:nvPr/>
          </p:nvSpPr>
          <p:spPr bwMode="auto">
            <a:xfrm>
              <a:off x="2699" y="1525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8" name="Line 28"/>
            <p:cNvSpPr>
              <a:spLocks noChangeShapeType="1"/>
            </p:cNvSpPr>
            <p:nvPr/>
          </p:nvSpPr>
          <p:spPr bwMode="auto">
            <a:xfrm>
              <a:off x="2699" y="1797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69" name="Line 29"/>
            <p:cNvSpPr>
              <a:spLocks noChangeShapeType="1"/>
            </p:cNvSpPr>
            <p:nvPr/>
          </p:nvSpPr>
          <p:spPr bwMode="auto">
            <a:xfrm>
              <a:off x="2699" y="2523"/>
              <a:ext cx="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8670" name="Group 30"/>
            <p:cNvGrpSpPr>
              <a:grpSpLocks/>
            </p:cNvGrpSpPr>
            <p:nvPr/>
          </p:nvGrpSpPr>
          <p:grpSpPr bwMode="auto">
            <a:xfrm>
              <a:off x="340" y="1636"/>
              <a:ext cx="672" cy="237"/>
              <a:chOff x="302" y="1611"/>
              <a:chExt cx="672" cy="237"/>
            </a:xfrm>
          </p:grpSpPr>
          <p:graphicFrame>
            <p:nvGraphicFramePr>
              <p:cNvPr id="368671" name="Object 31"/>
              <p:cNvGraphicFramePr>
                <a:graphicFrameLocks noChangeAspect="1"/>
              </p:cNvGraphicFramePr>
              <p:nvPr/>
            </p:nvGraphicFramePr>
            <p:xfrm>
              <a:off x="302" y="1611"/>
              <a:ext cx="430" cy="237"/>
            </p:xfrm>
            <a:graphic>
              <a:graphicData uri="http://schemas.openxmlformats.org/presentationml/2006/ole">
                <p:oleObj spid="_x0000_s368714" name="Equation" r:id="rId9" imgW="330057" imgH="215806" progId="Equation.3">
                  <p:embed/>
                </p:oleObj>
              </a:graphicData>
            </a:graphic>
          </p:graphicFrame>
          <p:sp>
            <p:nvSpPr>
              <p:cNvPr id="368672" name="Line 32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68673" name="Group 33"/>
            <p:cNvGrpSpPr>
              <a:grpSpLocks/>
            </p:cNvGrpSpPr>
            <p:nvPr/>
          </p:nvGrpSpPr>
          <p:grpSpPr bwMode="auto">
            <a:xfrm>
              <a:off x="344" y="2327"/>
              <a:ext cx="668" cy="216"/>
              <a:chOff x="306" y="1622"/>
              <a:chExt cx="668" cy="216"/>
            </a:xfrm>
          </p:grpSpPr>
          <p:graphicFrame>
            <p:nvGraphicFramePr>
              <p:cNvPr id="368674" name="Object 34"/>
              <p:cNvGraphicFramePr>
                <a:graphicFrameLocks noChangeAspect="1"/>
              </p:cNvGraphicFramePr>
              <p:nvPr/>
            </p:nvGraphicFramePr>
            <p:xfrm>
              <a:off x="306" y="1622"/>
              <a:ext cx="422" cy="216"/>
            </p:xfrm>
            <a:graphic>
              <a:graphicData uri="http://schemas.openxmlformats.org/presentationml/2006/ole">
                <p:oleObj spid="_x0000_s368715" name="Equation" r:id="rId10" imgW="355292" imgH="215713" progId="Equation.3">
                  <p:embed/>
                </p:oleObj>
              </a:graphicData>
            </a:graphic>
          </p:graphicFrame>
          <p:sp>
            <p:nvSpPr>
              <p:cNvPr id="368675" name="Line 35"/>
              <p:cNvSpPr>
                <a:spLocks noChangeShapeType="1"/>
              </p:cNvSpPr>
              <p:nvPr/>
            </p:nvSpPr>
            <p:spPr bwMode="auto">
              <a:xfrm>
                <a:off x="735" y="1752"/>
                <a:ext cx="2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68676" name="Rectangle 36"/>
          <p:cNvSpPr>
            <a:spLocks noChangeArrowheads="1"/>
          </p:cNvSpPr>
          <p:nvPr/>
        </p:nvSpPr>
        <p:spPr bwMode="auto">
          <a:xfrm>
            <a:off x="5389563" y="224948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68677" name="Line 37"/>
          <p:cNvSpPr>
            <a:spLocks noChangeShapeType="1"/>
          </p:cNvSpPr>
          <p:nvPr/>
        </p:nvSpPr>
        <p:spPr bwMode="auto">
          <a:xfrm>
            <a:off x="3563938" y="3357563"/>
            <a:ext cx="4679950" cy="935037"/>
          </a:xfrm>
          <a:prstGeom prst="line">
            <a:avLst/>
          </a:prstGeom>
          <a:noFill/>
          <a:ln w="1143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368678" name="Object 38"/>
          <p:cNvGraphicFramePr>
            <a:graphicFrameLocks noChangeAspect="1"/>
          </p:cNvGraphicFramePr>
          <p:nvPr/>
        </p:nvGraphicFramePr>
        <p:xfrm>
          <a:off x="6011863" y="3500438"/>
          <a:ext cx="282575" cy="352425"/>
        </p:xfrm>
        <a:graphic>
          <a:graphicData uri="http://schemas.openxmlformats.org/presentationml/2006/ole">
            <p:oleObj spid="_x0000_s368716" name="Equation" r:id="rId11" imgW="177646" imgH="228402" progId="Equation.3">
              <p:embed/>
            </p:oleObj>
          </a:graphicData>
        </a:graphic>
      </p:graphicFrame>
      <p:sp>
        <p:nvSpPr>
          <p:cNvPr id="368679" name="Text Box 39"/>
          <p:cNvSpPr txBox="1">
            <a:spLocks noChangeArrowheads="1"/>
          </p:cNvSpPr>
          <p:nvPr/>
        </p:nvSpPr>
        <p:spPr bwMode="auto">
          <a:xfrm>
            <a:off x="7235825" y="3429000"/>
            <a:ext cx="1498600" cy="406400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Scatterer</a:t>
            </a:r>
          </a:p>
        </p:txBody>
      </p:sp>
      <p:grpSp>
        <p:nvGrpSpPr>
          <p:cNvPr id="368680" name="Group 40"/>
          <p:cNvGrpSpPr>
            <a:grpSpLocks/>
          </p:cNvGrpSpPr>
          <p:nvPr/>
        </p:nvGrpSpPr>
        <p:grpSpPr bwMode="auto">
          <a:xfrm rot="-5400000">
            <a:off x="2945606" y="3399632"/>
            <a:ext cx="561975" cy="188912"/>
            <a:chOff x="6588" y="2285"/>
            <a:chExt cx="577" cy="229"/>
          </a:xfrm>
        </p:grpSpPr>
        <p:sp>
          <p:nvSpPr>
            <p:cNvPr id="368681" name="Line 41"/>
            <p:cNvSpPr>
              <a:spLocks noChangeShapeType="1"/>
            </p:cNvSpPr>
            <p:nvPr/>
          </p:nvSpPr>
          <p:spPr bwMode="auto">
            <a:xfrm flipV="1">
              <a:off x="6588" y="2406"/>
              <a:ext cx="543" cy="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8682" name="AutoShape 42"/>
            <p:cNvSpPr>
              <a:spLocks noChangeArrowheads="1"/>
            </p:cNvSpPr>
            <p:nvPr/>
          </p:nvSpPr>
          <p:spPr bwMode="auto">
            <a:xfrm rot="16200000" flipH="1">
              <a:off x="6901" y="2251"/>
              <a:ext cx="229" cy="29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68683" name="AutoShape 43"/>
          <p:cNvSpPr>
            <a:spLocks noChangeArrowheads="1"/>
          </p:cNvSpPr>
          <p:nvPr/>
        </p:nvSpPr>
        <p:spPr bwMode="auto">
          <a:xfrm>
            <a:off x="8243888" y="3933825"/>
            <a:ext cx="425450" cy="604838"/>
          </a:xfrm>
          <a:prstGeom prst="irregularSeal1">
            <a:avLst/>
          </a:prstGeom>
          <a:solidFill>
            <a:srgbClr val="FFFFFF"/>
          </a:solidFill>
          <a:ln w="1143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68684" name="Line 44"/>
          <p:cNvSpPr>
            <a:spLocks noChangeShapeType="1"/>
          </p:cNvSpPr>
          <p:nvPr/>
        </p:nvSpPr>
        <p:spPr bwMode="auto">
          <a:xfrm flipH="1" flipV="1">
            <a:off x="3924300" y="3429000"/>
            <a:ext cx="4319588" cy="792163"/>
          </a:xfrm>
          <a:prstGeom prst="line">
            <a:avLst/>
          </a:prstGeom>
          <a:noFill/>
          <a:ln w="1143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368685" name="Object 45"/>
          <p:cNvGraphicFramePr>
            <a:graphicFrameLocks noChangeAspect="1"/>
          </p:cNvGraphicFramePr>
          <p:nvPr/>
        </p:nvGraphicFramePr>
        <p:xfrm>
          <a:off x="6732588" y="4149725"/>
          <a:ext cx="441325" cy="350838"/>
        </p:xfrm>
        <a:graphic>
          <a:graphicData uri="http://schemas.openxmlformats.org/presentationml/2006/ole">
            <p:oleObj spid="_x0000_s368717" name="Equation" r:id="rId12" imgW="279400" imgH="228600" progId="Equation.3">
              <p:embed/>
            </p:oleObj>
          </a:graphicData>
        </a:graphic>
      </p:graphicFrame>
      <p:sp>
        <p:nvSpPr>
          <p:cNvPr id="368686" name="Text Box 46"/>
          <p:cNvSpPr txBox="1">
            <a:spLocks noChangeArrowheads="1"/>
          </p:cNvSpPr>
          <p:nvPr/>
        </p:nvSpPr>
        <p:spPr bwMode="auto">
          <a:xfrm>
            <a:off x="250825" y="4797425"/>
            <a:ext cx="2663825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b="1">
                <a:solidFill>
                  <a:schemeClr val="bg2"/>
                </a:solidFill>
                <a:latin typeface="Arial" charset="0"/>
              </a:defRPr>
            </a:lvl1pPr>
            <a:lvl2pPr marL="3111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2pPr>
            <a:lvl3pPr marL="61595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3pPr>
            <a:lvl4pPr marL="9271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400" b="1">
                <a:solidFill>
                  <a:schemeClr val="bg2"/>
                </a:solidFill>
                <a:latin typeface="Arial" charset="0"/>
              </a:defRPr>
            </a:lvl4pPr>
            <a:lvl5pPr marL="1231900" defTabSz="6159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5pPr>
            <a:lvl6pPr marL="16891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6pPr>
            <a:lvl7pPr marL="21463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7pPr>
            <a:lvl8pPr marL="26035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8pPr>
            <a:lvl9pPr marL="3060700" defTabSz="61595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AU" altLang="en-US" sz="1400" b="0"/>
              <a:t>single receive antenna</a:t>
            </a:r>
          </a:p>
          <a:p>
            <a:pPr>
              <a:lnSpc>
                <a:spcPct val="90000"/>
              </a:lnSpc>
            </a:pPr>
            <a:endParaRPr lang="en-AU" altLang="en-US" sz="1800">
              <a:solidFill>
                <a:schemeClr val="tx1"/>
              </a:solidFill>
            </a:endParaRPr>
          </a:p>
        </p:txBody>
      </p:sp>
      <p:graphicFrame>
        <p:nvGraphicFramePr>
          <p:cNvPr id="368687" name="Object 47"/>
          <p:cNvGraphicFramePr>
            <a:graphicFrameLocks noChangeAspect="1"/>
          </p:cNvGraphicFramePr>
          <p:nvPr/>
        </p:nvGraphicFramePr>
        <p:xfrm>
          <a:off x="571500" y="5300663"/>
          <a:ext cx="7475538" cy="1038225"/>
        </p:xfrm>
        <a:graphic>
          <a:graphicData uri="http://schemas.openxmlformats.org/presentationml/2006/ole">
            <p:oleObj spid="_x0000_s368718" name="Equation" r:id="rId13" imgW="3365500" imgH="482600" progId="Equation.3">
              <p:embed/>
            </p:oleObj>
          </a:graphicData>
        </a:graphic>
      </p:graphicFrame>
      <p:sp>
        <p:nvSpPr>
          <p:cNvPr id="368688" name="Line 48"/>
          <p:cNvSpPr>
            <a:spLocks noChangeShapeType="1"/>
          </p:cNvSpPr>
          <p:nvPr/>
        </p:nvSpPr>
        <p:spPr bwMode="auto">
          <a:xfrm flipV="1">
            <a:off x="2700338" y="3716338"/>
            <a:ext cx="503237" cy="1081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33F06-1A4F-4E05-85BA-2BCD51A3F0D6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357378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7381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Transmit </a:t>
            </a:r>
            <a:r>
              <a:rPr lang="en-AU" altLang="en-US" dirty="0" err="1">
                <a:effectLst/>
              </a:rPr>
              <a:t>Wavenumber</a:t>
            </a:r>
            <a:r>
              <a:rPr lang="en-AU" altLang="en-US" dirty="0">
                <a:effectLst/>
              </a:rPr>
              <a:t> Spectra </a:t>
            </a:r>
          </a:p>
        </p:txBody>
      </p:sp>
      <p:sp>
        <p:nvSpPr>
          <p:cNvPr id="357382" name="Text Box 6"/>
          <p:cNvSpPr txBox="1">
            <a:spLocks noChangeArrowheads="1"/>
          </p:cNvSpPr>
          <p:nvPr/>
        </p:nvSpPr>
        <p:spPr bwMode="auto">
          <a:xfrm>
            <a:off x="539750" y="1268413"/>
            <a:ext cx="7940675" cy="3929062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Wideband signal transmission eg HF radar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Array not at                   for all frequencies</a:t>
            </a:r>
            <a:endParaRPr lang="en-US" altLang="en-US" sz="1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/>
            <a:endParaRPr lang="en-US" altLang="en-US" sz="1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Key Issues</a:t>
            </a:r>
            <a:endParaRPr lang="en-US" altLang="en-US" sz="36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(a)	Constant beam width coverage over a sector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Correlated transmit signals and convex 				optimisation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</a:t>
            </a:r>
            <a:r>
              <a:rPr lang="en-US" altLang="en-US" sz="16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(Fuhrmann et al)</a:t>
            </a:r>
          </a:p>
          <a:p>
            <a:pPr eaLnBrk="0" hangingPunct="0"/>
            <a:endParaRPr lang="en-US" altLang="en-US" sz="20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(b) 	Restrict reactive power of array 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Slepian beams – eigen based approach 		</a:t>
            </a:r>
          </a:p>
          <a:p>
            <a:pPr lvl="3"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</a:t>
            </a:r>
            <a:r>
              <a:rPr lang="en-US" altLang="en-US" sz="16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(Johnson,Abramovich and Frazer 2007)</a:t>
            </a:r>
            <a:endParaRPr lang="en-US" altLang="en-US" sz="20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 </a:t>
            </a:r>
          </a:p>
        </p:txBody>
      </p:sp>
      <p:sp>
        <p:nvSpPr>
          <p:cNvPr id="357383" name="Text Box 7"/>
          <p:cNvSpPr txBox="1">
            <a:spLocks noChangeArrowheads="1"/>
          </p:cNvSpPr>
          <p:nvPr/>
        </p:nvSpPr>
        <p:spPr bwMode="auto">
          <a:xfrm>
            <a:off x="554038" y="5505450"/>
            <a:ext cx="2447925" cy="43497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Beam space</a:t>
            </a:r>
          </a:p>
        </p:txBody>
      </p:sp>
      <p:graphicFrame>
        <p:nvGraphicFramePr>
          <p:cNvPr id="357384" name="Object 8"/>
          <p:cNvGraphicFramePr>
            <a:graphicFrameLocks noGrp="1" noChangeAspect="1"/>
          </p:cNvGraphicFramePr>
          <p:nvPr>
            <p:ph/>
          </p:nvPr>
        </p:nvGraphicFramePr>
        <p:xfrm>
          <a:off x="2152650" y="1847850"/>
          <a:ext cx="1262063" cy="612775"/>
        </p:xfrm>
        <a:graphic>
          <a:graphicData uri="http://schemas.openxmlformats.org/presentationml/2006/ole">
            <p:oleObj spid="_x0000_s357387" name="Equation" r:id="rId3" imgW="596641" imgH="304668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90F44B-C7E6-4B93-8AF5-4C972DC5ECF9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8405" name="Object 5"/>
          <p:cNvGraphicFramePr>
            <a:graphicFrameLocks noChangeAspect="1"/>
          </p:cNvGraphicFramePr>
          <p:nvPr/>
        </p:nvGraphicFramePr>
        <p:xfrm>
          <a:off x="219075" y="1573213"/>
          <a:ext cx="8293100" cy="976312"/>
        </p:xfrm>
        <a:graphic>
          <a:graphicData uri="http://schemas.openxmlformats.org/presentationml/2006/ole">
            <p:oleObj spid="_x0000_s358419" name="Equation" r:id="rId3" imgW="3238500" imgH="431800" progId="Equation.3">
              <p:embed/>
            </p:oleObj>
          </a:graphicData>
        </a:graphic>
      </p:graphicFrame>
      <p:sp>
        <p:nvSpPr>
          <p:cNvPr id="358406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Transmit </a:t>
            </a:r>
            <a:r>
              <a:rPr lang="en-AU" altLang="en-US" dirty="0" err="1">
                <a:effectLst/>
              </a:rPr>
              <a:t>Wavenumber</a:t>
            </a:r>
            <a:r>
              <a:rPr lang="en-AU" altLang="en-US" dirty="0">
                <a:effectLst/>
              </a:rPr>
              <a:t> Spectra </a:t>
            </a:r>
          </a:p>
        </p:txBody>
      </p:sp>
      <p:sp>
        <p:nvSpPr>
          <p:cNvPr id="358407" name="Rectangle 7"/>
          <p:cNvSpPr>
            <a:spLocks noChangeArrowheads="1"/>
          </p:cNvSpPr>
          <p:nvPr/>
        </p:nvSpPr>
        <p:spPr bwMode="auto">
          <a:xfrm>
            <a:off x="5389563" y="224948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8408" name="Text Box 8"/>
          <p:cNvSpPr txBox="1">
            <a:spLocks noChangeArrowheads="1"/>
          </p:cNvSpPr>
          <p:nvPr/>
        </p:nvSpPr>
        <p:spPr bwMode="auto">
          <a:xfrm>
            <a:off x="488950" y="1141413"/>
            <a:ext cx="4608513" cy="43497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Beam space</a:t>
            </a:r>
          </a:p>
        </p:txBody>
      </p:sp>
      <p:sp>
        <p:nvSpPr>
          <p:cNvPr id="358409" name="Text Box 9"/>
          <p:cNvSpPr txBox="1">
            <a:spLocks noChangeArrowheads="1"/>
          </p:cNvSpPr>
          <p:nvPr/>
        </p:nvSpPr>
        <p:spPr bwMode="auto">
          <a:xfrm>
            <a:off x="539750" y="2708275"/>
            <a:ext cx="2447925" cy="43497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Element space</a:t>
            </a:r>
          </a:p>
        </p:txBody>
      </p:sp>
      <p:graphicFrame>
        <p:nvGraphicFramePr>
          <p:cNvPr id="358410" name="Object 10"/>
          <p:cNvGraphicFramePr>
            <a:graphicFrameLocks noChangeAspect="1"/>
          </p:cNvGraphicFramePr>
          <p:nvPr/>
        </p:nvGraphicFramePr>
        <p:xfrm>
          <a:off x="760413" y="3284538"/>
          <a:ext cx="1854200" cy="546100"/>
        </p:xfrm>
        <a:graphic>
          <a:graphicData uri="http://schemas.openxmlformats.org/presentationml/2006/ole">
            <p:oleObj spid="_x0000_s358420" name="Equation" r:id="rId4" imgW="723586" imgH="241195" progId="Equation.3">
              <p:embed/>
            </p:oleObj>
          </a:graphicData>
        </a:graphic>
      </p:graphicFrame>
      <p:grpSp>
        <p:nvGrpSpPr>
          <p:cNvPr id="358411" name="Group 11"/>
          <p:cNvGrpSpPr>
            <a:grpSpLocks/>
          </p:cNvGrpSpPr>
          <p:nvPr/>
        </p:nvGrpSpPr>
        <p:grpSpPr bwMode="auto">
          <a:xfrm>
            <a:off x="3362325" y="2516188"/>
            <a:ext cx="5256213" cy="3946525"/>
            <a:chOff x="2093" y="1482"/>
            <a:chExt cx="3311" cy="2486"/>
          </a:xfrm>
        </p:grpSpPr>
        <p:pic>
          <p:nvPicPr>
            <p:cNvPr id="358412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" y="1482"/>
              <a:ext cx="3311" cy="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13" name="Rectangle 13"/>
            <p:cNvSpPr>
              <a:spLocks noChangeArrowheads="1"/>
            </p:cNvSpPr>
            <p:nvPr/>
          </p:nvSpPr>
          <p:spPr bwMode="auto">
            <a:xfrm>
              <a:off x="3455" y="1661"/>
              <a:ext cx="722" cy="2028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358414" name="Text Box 14"/>
          <p:cNvSpPr txBox="1">
            <a:spLocks noChangeArrowheads="1"/>
          </p:cNvSpPr>
          <p:nvPr/>
        </p:nvSpPr>
        <p:spPr bwMode="auto">
          <a:xfrm>
            <a:off x="260350" y="4121150"/>
            <a:ext cx="2967038" cy="180022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 across whole wavecomponent region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implies reactive power</a:t>
            </a:r>
          </a:p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minimised by BS approach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0A7E88-76FB-43A8-94F5-9AC55781299E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3805238" y="134143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9430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Shaded Beams </a:t>
            </a:r>
          </a:p>
        </p:txBody>
      </p:sp>
      <p:sp>
        <p:nvSpPr>
          <p:cNvPr id="359431" name="Rectangle 7"/>
          <p:cNvSpPr>
            <a:spLocks noChangeArrowheads="1"/>
          </p:cNvSpPr>
          <p:nvPr/>
        </p:nvSpPr>
        <p:spPr bwMode="auto">
          <a:xfrm>
            <a:off x="5389563" y="2249488"/>
            <a:ext cx="4841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graphicFrame>
        <p:nvGraphicFramePr>
          <p:cNvPr id="359432" name="Object 8"/>
          <p:cNvGraphicFramePr>
            <a:graphicFrameLocks noChangeAspect="1"/>
          </p:cNvGraphicFramePr>
          <p:nvPr/>
        </p:nvGraphicFramePr>
        <p:xfrm>
          <a:off x="639763" y="1436688"/>
          <a:ext cx="6264275" cy="4705350"/>
        </p:xfrm>
        <a:graphic>
          <a:graphicData uri="http://schemas.openxmlformats.org/presentationml/2006/ole">
            <p:oleObj spid="_x0000_s359437" name="Document" r:id="rId3" imgW="3072664" imgH="2308462" progId="Word.Document.8">
              <p:embed/>
            </p:oleObj>
          </a:graphicData>
        </a:graphic>
      </p:graphicFrame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7078663" y="3802063"/>
            <a:ext cx="2065337" cy="1090612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143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Further reduction in reactive power</a:t>
            </a:r>
          </a:p>
        </p:txBody>
      </p:sp>
      <p:sp>
        <p:nvSpPr>
          <p:cNvPr id="359434" name="Line 10"/>
          <p:cNvSpPr>
            <a:spLocks noChangeShapeType="1"/>
          </p:cNvSpPr>
          <p:nvPr/>
        </p:nvSpPr>
        <p:spPr bwMode="auto">
          <a:xfrm flipH="1">
            <a:off x="5745163" y="4408488"/>
            <a:ext cx="1201737" cy="7508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AFFAC0-5D8B-4AFC-890E-83C5440811D8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360450" name="Text Box 2"/>
          <p:cNvSpPr txBox="1"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 err="1">
                <a:effectLst/>
              </a:rPr>
              <a:t>Beamforming</a:t>
            </a:r>
            <a:r>
              <a:rPr lang="en-AU" altLang="en-US" dirty="0">
                <a:effectLst/>
              </a:rPr>
              <a:t> on Receive</a:t>
            </a:r>
            <a:endParaRPr lang="en-AU" altLang="en-US" dirty="0">
              <a:solidFill>
                <a:srgbClr val="FAFD00"/>
              </a:solidFill>
              <a:effectLst/>
            </a:endParaRP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0452" name="Rectangle 4"/>
          <p:cNvSpPr>
            <a:spLocks noChangeArrowheads="1"/>
          </p:cNvSpPr>
          <p:nvPr/>
        </p:nvSpPr>
        <p:spPr bwMode="auto">
          <a:xfrm>
            <a:off x="3302000" y="1557338"/>
            <a:ext cx="484188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60453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0454" name="Rectangle 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0455" name="Rectangle 7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0457" name="Text Box 9"/>
          <p:cNvSpPr txBox="1">
            <a:spLocks noChangeArrowheads="1"/>
          </p:cNvSpPr>
          <p:nvPr/>
        </p:nvSpPr>
        <p:spPr bwMode="auto">
          <a:xfrm>
            <a:off x="250825" y="1412875"/>
            <a:ext cx="635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Cross-spectral matrix of receiver outputs</a:t>
            </a: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Conventional  beamforming</a:t>
            </a:r>
          </a:p>
        </p:txBody>
      </p:sp>
      <p:graphicFrame>
        <p:nvGraphicFramePr>
          <p:cNvPr id="360458" name="Object 10"/>
          <p:cNvGraphicFramePr>
            <a:graphicFrameLocks noChangeAspect="1"/>
          </p:cNvGraphicFramePr>
          <p:nvPr/>
        </p:nvGraphicFramePr>
        <p:xfrm>
          <a:off x="2632075" y="2371725"/>
          <a:ext cx="3784600" cy="808038"/>
        </p:xfrm>
        <a:graphic>
          <a:graphicData uri="http://schemas.openxmlformats.org/presentationml/2006/ole">
            <p:oleObj spid="_x0000_s360466" name="Equation" r:id="rId3" imgW="1625600" imgH="393700" progId="Equation.3">
              <p:embed/>
            </p:oleObj>
          </a:graphicData>
        </a:graphic>
      </p:graphicFrame>
      <p:graphicFrame>
        <p:nvGraphicFramePr>
          <p:cNvPr id="360459" name="Object 11"/>
          <p:cNvGraphicFramePr>
            <a:graphicFrameLocks noGrp="1" noChangeAspect="1"/>
          </p:cNvGraphicFramePr>
          <p:nvPr>
            <p:ph idx="1"/>
          </p:nvPr>
        </p:nvGraphicFramePr>
        <p:xfrm>
          <a:off x="2470150" y="4146550"/>
          <a:ext cx="4081463" cy="674688"/>
        </p:xfrm>
        <a:graphic>
          <a:graphicData uri="http://schemas.openxmlformats.org/presentationml/2006/ole">
            <p:oleObj spid="_x0000_s360467" name="Equation" r:id="rId4" imgW="1536033" imgH="253890" progId="Equation.3">
              <p:embed/>
            </p:oleObj>
          </a:graphicData>
        </a:graphic>
      </p:graphicFrame>
      <p:sp>
        <p:nvSpPr>
          <p:cNvPr id="360460" name="Text Box 12"/>
          <p:cNvSpPr txBox="1">
            <a:spLocks noChangeArrowheads="1"/>
          </p:cNvSpPr>
          <p:nvPr/>
        </p:nvSpPr>
        <p:spPr bwMode="auto">
          <a:xfrm>
            <a:off x="311150" y="5037138"/>
            <a:ext cx="8642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Same expression for ES and BS transmit but different answers</a:t>
            </a:r>
          </a:p>
        </p:txBody>
      </p:sp>
      <p:sp>
        <p:nvSpPr>
          <p:cNvPr id="360461" name="Text Box 13"/>
          <p:cNvSpPr txBox="1">
            <a:spLocks noChangeArrowheads="1"/>
          </p:cNvSpPr>
          <p:nvPr/>
        </p:nvSpPr>
        <p:spPr bwMode="auto">
          <a:xfrm>
            <a:off x="555625" y="3495675"/>
            <a:ext cx="3360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MVDR beamforming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AD787D-FE2A-4000-A8AA-573C46825B58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361474" name="Rectangle 2"/>
          <p:cNvSpPr>
            <a:spLocks noChangeArrowheads="1"/>
          </p:cNvSpPr>
          <p:nvPr/>
        </p:nvSpPr>
        <p:spPr bwMode="auto">
          <a:xfrm>
            <a:off x="539750" y="1341438"/>
            <a:ext cx="65532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US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Two closely spaced but independent scatterers</a:t>
            </a:r>
          </a:p>
          <a:p>
            <a:pPr eaLnBrk="0" hangingPunct="0">
              <a:lnSpc>
                <a:spcPct val="85000"/>
              </a:lnSpc>
            </a:pPr>
            <a:r>
              <a:rPr kumimoji="0"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kumimoji="0" lang="en-AU" altLang="en-US" sz="1800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1475" name="Rectangle 3"/>
          <p:cNvSpPr>
            <a:spLocks noChangeArrowheads="1"/>
          </p:cNvSpPr>
          <p:nvPr/>
        </p:nvSpPr>
        <p:spPr bwMode="auto">
          <a:xfrm>
            <a:off x="165100" y="206375"/>
            <a:ext cx="5891213" cy="8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AU" altLang="en-US" sz="2800" b="1" dirty="0" err="1">
                <a:solidFill>
                  <a:schemeClr val="bg2"/>
                </a:solidFill>
                <a:latin typeface="Comic Sans MS" pitchFamily="66" charset="0"/>
              </a:rPr>
              <a:t>Beamforming</a:t>
            </a:r>
            <a:r>
              <a:rPr kumimoji="0" lang="en-AU" altLang="en-US" sz="2800" b="1" dirty="0">
                <a:solidFill>
                  <a:schemeClr val="bg2"/>
                </a:solidFill>
                <a:latin typeface="Comic Sans MS" pitchFamily="66" charset="0"/>
              </a:rPr>
              <a:t> on receive </a:t>
            </a: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2800" b="1" dirty="0">
                <a:solidFill>
                  <a:schemeClr val="bg2"/>
                </a:solidFill>
                <a:latin typeface="Comic Sans MS" pitchFamily="66" charset="0"/>
              </a:rPr>
              <a:t>example</a:t>
            </a:r>
            <a:endParaRPr kumimoji="0" lang="en-US" altLang="en-US" sz="2800" b="1" dirty="0"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endParaRPr kumimoji="0" lang="en-US" alt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1476" name="Rectangle 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61477" name="Object 5"/>
          <p:cNvGraphicFramePr>
            <a:graphicFrameLocks noChangeAspect="1"/>
          </p:cNvGraphicFramePr>
          <p:nvPr/>
        </p:nvGraphicFramePr>
        <p:xfrm>
          <a:off x="1751013" y="1773238"/>
          <a:ext cx="5029200" cy="574675"/>
        </p:xfrm>
        <a:graphic>
          <a:graphicData uri="http://schemas.openxmlformats.org/presentationml/2006/ole">
            <p:oleObj spid="_x0000_s361492" name="Equation" r:id="rId3" imgW="2247900" imgH="254000" progId="Equation.3">
              <p:embed/>
            </p:oleObj>
          </a:graphicData>
        </a:graphic>
      </p:graphicFrame>
      <p:graphicFrame>
        <p:nvGraphicFramePr>
          <p:cNvPr id="361478" name="Object 6"/>
          <p:cNvGraphicFramePr>
            <a:graphicFrameLocks noChangeAspect="1"/>
          </p:cNvGraphicFramePr>
          <p:nvPr/>
        </p:nvGraphicFramePr>
        <p:xfrm>
          <a:off x="3276600" y="2492375"/>
          <a:ext cx="5545138" cy="4164013"/>
        </p:xfrm>
        <a:graphic>
          <a:graphicData uri="http://schemas.openxmlformats.org/presentationml/2006/ole">
            <p:oleObj spid="_x0000_s361493" name="Document" r:id="rId4" imgW="3072664" imgH="2308462" progId="Word.Document.8">
              <p:embed/>
            </p:oleObj>
          </a:graphicData>
        </a:graphic>
      </p:graphicFrame>
      <p:sp>
        <p:nvSpPr>
          <p:cNvPr id="361479" name="Rectangle 7"/>
          <p:cNvSpPr>
            <a:spLocks noChangeArrowheads="1"/>
          </p:cNvSpPr>
          <p:nvPr/>
        </p:nvSpPr>
        <p:spPr bwMode="auto">
          <a:xfrm>
            <a:off x="395288" y="3573463"/>
            <a:ext cx="136842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US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Transmit</a:t>
            </a:r>
            <a:r>
              <a:rPr kumimoji="0"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0" hangingPunct="0">
              <a:lnSpc>
                <a:spcPct val="85000"/>
              </a:lnSpc>
            </a:pPr>
            <a:r>
              <a:rPr kumimoji="0"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kumimoji="0" lang="en-AU" altLang="en-US" sz="1800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1480" name="Rectangle 8"/>
          <p:cNvSpPr>
            <a:spLocks noChangeArrowheads="1"/>
          </p:cNvSpPr>
          <p:nvPr/>
        </p:nvSpPr>
        <p:spPr bwMode="auto">
          <a:xfrm>
            <a:off x="468313" y="4292600"/>
            <a:ext cx="136842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US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Receive</a:t>
            </a:r>
            <a:r>
              <a:rPr kumimoji="0"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0" hangingPunct="0">
              <a:lnSpc>
                <a:spcPct val="85000"/>
              </a:lnSpc>
            </a:pPr>
            <a:r>
              <a:rPr kumimoji="0"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kumimoji="0" lang="en-AU" altLang="en-US" sz="1800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1481" name="Rectangle 9"/>
          <p:cNvSpPr>
            <a:spLocks noChangeArrowheads="1"/>
          </p:cNvSpPr>
          <p:nvPr/>
        </p:nvSpPr>
        <p:spPr bwMode="auto">
          <a:xfrm>
            <a:off x="539750" y="2852738"/>
            <a:ext cx="19446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US" alt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8 element ULA</a:t>
            </a:r>
          </a:p>
          <a:p>
            <a:pPr eaLnBrk="0" hangingPunct="0">
              <a:lnSpc>
                <a:spcPct val="85000"/>
              </a:lnSpc>
            </a:pPr>
            <a:r>
              <a:rPr kumimoji="0"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kumimoji="0" lang="en-AU" altLang="en-US" sz="1800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61482" name="Object 10"/>
          <p:cNvGraphicFramePr>
            <a:graphicFrameLocks noChangeAspect="1"/>
          </p:cNvGraphicFramePr>
          <p:nvPr/>
        </p:nvGraphicFramePr>
        <p:xfrm>
          <a:off x="1763713" y="3429000"/>
          <a:ext cx="1223962" cy="503238"/>
        </p:xfrm>
        <a:graphic>
          <a:graphicData uri="http://schemas.openxmlformats.org/presentationml/2006/ole">
            <p:oleObj spid="_x0000_s361494" name="Equation" r:id="rId5" imgW="748975" imgH="304668" progId="Equation.3">
              <p:embed/>
            </p:oleObj>
          </a:graphicData>
        </a:graphic>
      </p:graphicFrame>
      <p:graphicFrame>
        <p:nvGraphicFramePr>
          <p:cNvPr id="361483" name="Object 11"/>
          <p:cNvGraphicFramePr>
            <a:graphicFrameLocks noChangeAspect="1"/>
          </p:cNvGraphicFramePr>
          <p:nvPr/>
        </p:nvGraphicFramePr>
        <p:xfrm>
          <a:off x="1887538" y="4149725"/>
          <a:ext cx="974725" cy="503238"/>
        </p:xfrm>
        <a:graphic>
          <a:graphicData uri="http://schemas.openxmlformats.org/presentationml/2006/ole">
            <p:oleObj spid="_x0000_s361495" name="Equation" r:id="rId6" imgW="596641" imgH="304668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5651500" y="1052513"/>
          <a:ext cx="3492500" cy="1804987"/>
        </p:xfrm>
        <a:graphic>
          <a:graphicData uri="http://schemas.openxmlformats.org/presentationml/2006/ole">
            <p:oleObj spid="_x0000_s385030" name="Acrobat Document" r:id="rId3" imgW="3962192" imgH="2047716" progId="AcroExch.Document.11">
              <p:embed/>
            </p:oleObj>
          </a:graphicData>
        </a:graphic>
      </p:graphicFrame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7195" y="387928"/>
            <a:ext cx="5105400" cy="460375"/>
          </a:xfrm>
        </p:spPr>
        <p:txBody>
          <a:bodyPr/>
          <a:lstStyle/>
          <a:p>
            <a:r>
              <a:rPr lang="en-AU" dirty="0" smtClean="0">
                <a:effectLst/>
              </a:rPr>
              <a:t>Beyond Phased Arrays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0931" y="1167821"/>
            <a:ext cx="7561263" cy="4544210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sz="2400" b="0" dirty="0" smtClean="0"/>
              <a:t>Networks of Phased Arrays </a:t>
            </a:r>
            <a:r>
              <a:rPr lang="en-AU" sz="2000" b="0" dirty="0" smtClean="0"/>
              <a:t>-   PAWRN</a:t>
            </a:r>
            <a:endParaRPr lang="en-AU" sz="2400" b="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sz="2400" b="0" dirty="0" smtClean="0"/>
              <a:t>True time delay TTD ESA</a:t>
            </a:r>
          </a:p>
          <a:p>
            <a:pPr marL="285750" lvl="1">
              <a:lnSpc>
                <a:spcPct val="75000"/>
              </a:lnSpc>
              <a:buFontTx/>
              <a:buNone/>
            </a:pPr>
            <a:r>
              <a:rPr lang="en-AU" sz="2000" b="0" dirty="0" smtClean="0"/>
              <a:t>	- fixed optical delay lines</a:t>
            </a:r>
          </a:p>
          <a:p>
            <a:pPr marL="285750" lvl="1">
              <a:lnSpc>
                <a:spcPct val="75000"/>
              </a:lnSpc>
              <a:buFontTx/>
              <a:buNone/>
            </a:pPr>
            <a:r>
              <a:rPr lang="en-AU" sz="2000" b="0" dirty="0" smtClean="0"/>
              <a:t>	- clock offset sampling</a:t>
            </a:r>
            <a:endParaRPr lang="en-AU" sz="2000" b="0" dirty="0" smtClean="0">
              <a:cs typeface="Times New Roman" pitchFamily="18" charset="0"/>
            </a:endParaRP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r>
              <a:rPr lang="en-AU" sz="2400" b="0" dirty="0" smtClean="0"/>
              <a:t>Digital time delays – digital </a:t>
            </a:r>
            <a:r>
              <a:rPr lang="en-AU" sz="2400" b="0" dirty="0" err="1" smtClean="0"/>
              <a:t>beamforming</a:t>
            </a:r>
            <a:endParaRPr lang="en-AU" sz="2400" b="0" dirty="0" smtClean="0"/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r>
              <a:rPr lang="en-AU" sz="2000" b="0" dirty="0" smtClean="0"/>
              <a:t>	- s</a:t>
            </a:r>
            <a:r>
              <a:rPr lang="en-AU" sz="2000" b="0" dirty="0" smtClean="0">
                <a:cs typeface="Times New Roman" pitchFamily="18" charset="0"/>
              </a:rPr>
              <a:t>imultaneous beams without power dividers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r>
              <a:rPr lang="en-AU" sz="2400" b="0" dirty="0" smtClean="0"/>
              <a:t>	</a:t>
            </a:r>
            <a:r>
              <a:rPr lang="en-AU" sz="2000" b="0" dirty="0" smtClean="0"/>
              <a:t>- wideband signals</a:t>
            </a:r>
            <a:endParaRPr lang="en-AU" sz="2000" b="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AU" sz="2400" b="0" dirty="0" smtClean="0">
                <a:cs typeface="Times New Roman" pitchFamily="18" charset="0"/>
              </a:rPr>
              <a:t>MIMO Radar – </a:t>
            </a:r>
            <a:r>
              <a:rPr lang="en-AU" sz="2000" b="0" dirty="0" err="1" smtClean="0">
                <a:cs typeface="Times New Roman" pitchFamily="18" charset="0"/>
              </a:rPr>
              <a:t>Tx</a:t>
            </a:r>
            <a:r>
              <a:rPr lang="en-AU" sz="2000" b="0" dirty="0" smtClean="0">
                <a:cs typeface="Times New Roman" pitchFamily="18" charset="0"/>
              </a:rPr>
              <a:t> orthogonal waveforms </a:t>
            </a:r>
            <a:endParaRPr lang="en-AU" sz="2400" b="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AU" sz="2400" b="0" dirty="0" smtClean="0">
                <a:cs typeface="Times New Roman" pitchFamily="18" charset="0"/>
              </a:rPr>
              <a:t>Optimum </a:t>
            </a:r>
            <a:r>
              <a:rPr lang="en-AU" sz="2400" b="0" dirty="0" err="1" smtClean="0">
                <a:cs typeface="Times New Roman" pitchFamily="18" charset="0"/>
              </a:rPr>
              <a:t>Tx</a:t>
            </a:r>
            <a:r>
              <a:rPr lang="en-AU" sz="2400" b="0" dirty="0" smtClean="0">
                <a:cs typeface="Times New Roman" pitchFamily="18" charset="0"/>
              </a:rPr>
              <a:t>/Rx radars – </a:t>
            </a:r>
            <a:r>
              <a:rPr lang="en-AU" sz="2000" b="0" dirty="0" smtClean="0">
                <a:cs typeface="Times New Roman" pitchFamily="18" charset="0"/>
              </a:rPr>
              <a:t>adaptive/cognitive</a:t>
            </a:r>
            <a:endParaRPr lang="en-AU" sz="2400" b="0" dirty="0" smtClean="0"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AU" sz="2400" b="0" dirty="0" smtClean="0">
                <a:cs typeface="Times New Roman" pitchFamily="18" charset="0"/>
              </a:rPr>
              <a:t>Time-reversal radar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AU" sz="2400" b="0" dirty="0" smtClean="0">
                <a:cs typeface="Times New Roman" pitchFamily="18" charset="0"/>
              </a:rPr>
              <a:t>Matched field radar</a:t>
            </a:r>
          </a:p>
        </p:txBody>
      </p:sp>
      <p:sp>
        <p:nvSpPr>
          <p:cNvPr id="8200" name="Rectangle 11"/>
          <p:cNvSpPr>
            <a:spLocks noChangeArrowheads="1"/>
          </p:cNvSpPr>
          <p:nvPr/>
        </p:nvSpPr>
        <p:spPr bwMode="auto">
          <a:xfrm>
            <a:off x="6350000" y="3213100"/>
            <a:ext cx="21907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sz="1200">
              <a:latin typeface="Comic Sans MS" pitchFamily="66" charset="0"/>
            </a:endParaRPr>
          </a:p>
        </p:txBody>
      </p:sp>
      <p:grpSp>
        <p:nvGrpSpPr>
          <p:cNvPr id="8201" name="Group 50"/>
          <p:cNvGrpSpPr>
            <a:grpSpLocks/>
          </p:cNvGrpSpPr>
          <p:nvPr/>
        </p:nvGrpSpPr>
        <p:grpSpPr bwMode="auto">
          <a:xfrm>
            <a:off x="5751224" y="4785449"/>
            <a:ext cx="2816225" cy="1566862"/>
            <a:chOff x="5148064" y="3429000"/>
            <a:chExt cx="2815801" cy="1567407"/>
          </a:xfrm>
        </p:grpSpPr>
        <p:sp>
          <p:nvSpPr>
            <p:cNvPr id="8202" name="Text Box 10"/>
            <p:cNvSpPr>
              <a:spLocks noChangeArrowheads="1"/>
            </p:cNvSpPr>
            <p:nvPr/>
          </p:nvSpPr>
          <p:spPr bwMode="auto">
            <a:xfrm>
              <a:off x="6948264" y="3356992"/>
              <a:ext cx="900732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 marL="285750" indent="-285750" defTabSz="615950" eaLnBrk="0" hangingPunct="0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n-AU" sz="1200" b="0">
                  <a:solidFill>
                    <a:schemeClr val="bg2"/>
                  </a:solidFill>
                  <a:latin typeface="Comic Sans MS" pitchFamily="66" charset="0"/>
                </a:rPr>
                <a:t>Transmit</a:t>
              </a:r>
              <a:r>
                <a:rPr lang="en-AU" sz="1800" b="0">
                  <a:solidFill>
                    <a:schemeClr val="bg2"/>
                  </a:solidFill>
                  <a:latin typeface="Comic Sans MS" pitchFamily="66" charset="0"/>
                </a:rPr>
                <a:t> </a:t>
              </a:r>
            </a:p>
            <a:p>
              <a:pPr marL="285750" indent="-285750" defTabSz="615950" eaLnBrk="0" hangingPunct="0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endParaRPr lang="en-AU" sz="1800" b="0">
                <a:solidFill>
                  <a:schemeClr val="bg2"/>
                </a:solidFill>
                <a:latin typeface="Comic Sans MS" pitchFamily="66" charset="0"/>
              </a:endParaRPr>
            </a:p>
            <a:p>
              <a:pPr marL="285750" indent="-285750" defTabSz="615950" eaLnBrk="0" hangingPunct="0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endParaRPr lang="en-AU" sz="1800" b="0">
                <a:latin typeface="Comic Sans MS" pitchFamily="66" charset="0"/>
              </a:endParaRPr>
            </a:p>
          </p:txBody>
        </p:sp>
        <p:sp>
          <p:nvSpPr>
            <p:cNvPr id="8203" name="Line 12"/>
            <p:cNvSpPr>
              <a:spLocks noChangeShapeType="1"/>
            </p:cNvSpPr>
            <p:nvPr/>
          </p:nvSpPr>
          <p:spPr bwMode="auto">
            <a:xfrm flipV="1">
              <a:off x="5884719" y="4077072"/>
              <a:ext cx="703505" cy="26550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8204" name="Group 15"/>
            <p:cNvGrpSpPr>
              <a:grpSpLocks/>
            </p:cNvGrpSpPr>
            <p:nvPr/>
          </p:nvGrpSpPr>
          <p:grpSpPr bwMode="auto">
            <a:xfrm rot="-5400000">
              <a:off x="7277499" y="4251893"/>
              <a:ext cx="717171" cy="655561"/>
              <a:chOff x="7917" y="2982"/>
              <a:chExt cx="1005" cy="1138"/>
            </a:xfrm>
          </p:grpSpPr>
          <p:grpSp>
            <p:nvGrpSpPr>
              <p:cNvPr id="8222" name="Group 16"/>
              <p:cNvGrpSpPr>
                <a:grpSpLocks/>
              </p:cNvGrpSpPr>
              <p:nvPr/>
            </p:nvGrpSpPr>
            <p:grpSpPr bwMode="auto">
              <a:xfrm>
                <a:off x="7917" y="2982"/>
                <a:ext cx="482" cy="191"/>
                <a:chOff x="6588" y="2285"/>
                <a:chExt cx="577" cy="229"/>
              </a:xfrm>
            </p:grpSpPr>
            <p:sp>
              <p:nvSpPr>
                <p:cNvPr id="822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8230" name="AutoShape 18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223" name="Group 19"/>
              <p:cNvGrpSpPr>
                <a:grpSpLocks/>
              </p:cNvGrpSpPr>
              <p:nvPr/>
            </p:nvGrpSpPr>
            <p:grpSpPr bwMode="auto">
              <a:xfrm>
                <a:off x="8155" y="3314"/>
                <a:ext cx="481" cy="190"/>
                <a:chOff x="6588" y="2285"/>
                <a:chExt cx="577" cy="229"/>
              </a:xfrm>
            </p:grpSpPr>
            <p:sp>
              <p:nvSpPr>
                <p:cNvPr id="8227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8228" name="AutoShape 21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224" name="Group 22"/>
              <p:cNvGrpSpPr>
                <a:grpSpLocks/>
              </p:cNvGrpSpPr>
              <p:nvPr/>
            </p:nvGrpSpPr>
            <p:grpSpPr bwMode="auto">
              <a:xfrm>
                <a:off x="8440" y="3930"/>
                <a:ext cx="482" cy="190"/>
                <a:chOff x="6588" y="2285"/>
                <a:chExt cx="577" cy="229"/>
              </a:xfrm>
            </p:grpSpPr>
            <p:sp>
              <p:nvSpPr>
                <p:cNvPr id="822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8226" name="AutoShape 24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205" name="AutoShape 25"/>
            <p:cNvSpPr>
              <a:spLocks noChangeArrowheads="1"/>
            </p:cNvSpPr>
            <p:nvPr/>
          </p:nvSpPr>
          <p:spPr bwMode="auto">
            <a:xfrm>
              <a:off x="6660232" y="3861048"/>
              <a:ext cx="246909" cy="369940"/>
            </a:xfrm>
            <a:prstGeom prst="irregularSeal1">
              <a:avLst/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26"/>
            <p:cNvSpPr>
              <a:spLocks noChangeShapeType="1"/>
            </p:cNvSpPr>
            <p:nvPr/>
          </p:nvSpPr>
          <p:spPr bwMode="auto">
            <a:xfrm>
              <a:off x="6948264" y="4149080"/>
              <a:ext cx="428460" cy="22772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9" name="Text Box 29"/>
            <p:cNvSpPr txBox="1">
              <a:spLocks noChangeArrowheads="1"/>
            </p:cNvSpPr>
            <p:nvPr/>
          </p:nvSpPr>
          <p:spPr bwMode="auto">
            <a:xfrm>
              <a:off x="6516283" y="4797901"/>
              <a:ext cx="811091" cy="198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342900" indent="-342900" defTabSz="615950">
                <a:lnSpc>
                  <a:spcPct val="9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  <a:defRPr/>
              </a:pPr>
              <a:r>
                <a:rPr lang="en-AU" sz="1200" dirty="0">
                  <a:solidFill>
                    <a:schemeClr val="bg2"/>
                  </a:solidFill>
                  <a:latin typeface="+mj-lt"/>
                </a:rPr>
                <a:t>Receive</a:t>
              </a:r>
              <a:r>
                <a:rPr lang="en-AU" sz="1200" dirty="0">
                  <a:solidFill>
                    <a:schemeClr val="bg2"/>
                  </a:solidFill>
                </a:rPr>
                <a:t> </a:t>
              </a:r>
            </a:p>
            <a:p>
              <a:pPr marL="342900" indent="-342900" defTabSz="615950">
                <a:lnSpc>
                  <a:spcPct val="9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l"/>
                <a:defRPr/>
              </a:pPr>
              <a:endParaRPr lang="en-AU" sz="1800" dirty="0"/>
            </a:p>
          </p:txBody>
        </p:sp>
        <p:graphicFrame>
          <p:nvGraphicFramePr>
            <p:cNvPr id="8195" name="Object 12"/>
            <p:cNvGraphicFramePr>
              <a:graphicFrameLocks noChangeAspect="1"/>
            </p:cNvGraphicFramePr>
            <p:nvPr/>
          </p:nvGraphicFramePr>
          <p:xfrm>
            <a:off x="5148064" y="4509120"/>
            <a:ext cx="406710" cy="253045"/>
          </p:xfrm>
          <a:graphic>
            <a:graphicData uri="http://schemas.openxmlformats.org/presentationml/2006/ole">
              <p:oleObj spid="_x0000_s385031" name="Equation" r:id="rId4" imgW="355292" imgH="215713" progId="Equation.3">
                <p:embed/>
              </p:oleObj>
            </a:graphicData>
          </a:graphic>
        </p:graphicFrame>
        <p:sp>
          <p:nvSpPr>
            <p:cNvPr id="8208" name="Freeform 34"/>
            <p:cNvSpPr>
              <a:spLocks/>
            </p:cNvSpPr>
            <p:nvPr/>
          </p:nvSpPr>
          <p:spPr bwMode="auto">
            <a:xfrm>
              <a:off x="5393764" y="3611486"/>
              <a:ext cx="64411" cy="101092"/>
            </a:xfrm>
            <a:custGeom>
              <a:avLst/>
              <a:gdLst>
                <a:gd name="T0" fmla="*/ 2147483647 w 11"/>
                <a:gd name="T1" fmla="*/ 2147483647 h 14"/>
                <a:gd name="T2" fmla="*/ 2147483647 w 11"/>
                <a:gd name="T3" fmla="*/ 2147483647 h 14"/>
                <a:gd name="T4" fmla="*/ 0 w 11"/>
                <a:gd name="T5" fmla="*/ 2147483647 h 14"/>
                <a:gd name="T6" fmla="*/ 2147483647 w 11"/>
                <a:gd name="T7" fmla="*/ 2147483647 h 14"/>
                <a:gd name="T8" fmla="*/ 2147483647 w 1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4"/>
                <a:gd name="T17" fmla="*/ 11 w 1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9" name="Freeform 35"/>
            <p:cNvSpPr>
              <a:spLocks/>
            </p:cNvSpPr>
            <p:nvPr/>
          </p:nvSpPr>
          <p:spPr bwMode="auto">
            <a:xfrm>
              <a:off x="5398773" y="4033437"/>
              <a:ext cx="65127" cy="102558"/>
            </a:xfrm>
            <a:custGeom>
              <a:avLst/>
              <a:gdLst>
                <a:gd name="T0" fmla="*/ 2147483647 w 11"/>
                <a:gd name="T1" fmla="*/ 2147483647 h 14"/>
                <a:gd name="T2" fmla="*/ 2147483647 w 11"/>
                <a:gd name="T3" fmla="*/ 2147483647 h 14"/>
                <a:gd name="T4" fmla="*/ 0 w 11"/>
                <a:gd name="T5" fmla="*/ 2147483647 h 14"/>
                <a:gd name="T6" fmla="*/ 2147483647 w 11"/>
                <a:gd name="T7" fmla="*/ 2147483647 h 14"/>
                <a:gd name="T8" fmla="*/ 2147483647 w 1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4"/>
                <a:gd name="T17" fmla="*/ 11 w 1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8210" name="Group 36"/>
            <p:cNvGrpSpPr>
              <a:grpSpLocks/>
            </p:cNvGrpSpPr>
            <p:nvPr/>
          </p:nvGrpSpPr>
          <p:grpSpPr bwMode="auto">
            <a:xfrm>
              <a:off x="5436096" y="3626136"/>
              <a:ext cx="429300" cy="234911"/>
              <a:chOff x="3651" y="1842"/>
              <a:chExt cx="881" cy="187"/>
            </a:xfrm>
          </p:grpSpPr>
          <p:sp>
            <p:nvSpPr>
              <p:cNvPr id="8220" name="AutoShape 37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1" name="Line 38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8211" name="Freeform 39"/>
            <p:cNvSpPr>
              <a:spLocks/>
            </p:cNvSpPr>
            <p:nvPr/>
          </p:nvSpPr>
          <p:spPr bwMode="auto">
            <a:xfrm>
              <a:off x="5401636" y="3925019"/>
              <a:ext cx="64411" cy="102558"/>
            </a:xfrm>
            <a:custGeom>
              <a:avLst/>
              <a:gdLst>
                <a:gd name="T0" fmla="*/ 2147483647 w 11"/>
                <a:gd name="T1" fmla="*/ 2147483647 h 14"/>
                <a:gd name="T2" fmla="*/ 2147483647 w 11"/>
                <a:gd name="T3" fmla="*/ 2147483647 h 14"/>
                <a:gd name="T4" fmla="*/ 0 w 11"/>
                <a:gd name="T5" fmla="*/ 2147483647 h 14"/>
                <a:gd name="T6" fmla="*/ 2147483647 w 11"/>
                <a:gd name="T7" fmla="*/ 2147483647 h 14"/>
                <a:gd name="T8" fmla="*/ 2147483647 w 1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4"/>
                <a:gd name="T17" fmla="*/ 11 w 1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12" name="Freeform 40"/>
            <p:cNvSpPr>
              <a:spLocks/>
            </p:cNvSpPr>
            <p:nvPr/>
          </p:nvSpPr>
          <p:spPr bwMode="auto">
            <a:xfrm>
              <a:off x="5410940" y="4419493"/>
              <a:ext cx="64411" cy="101092"/>
            </a:xfrm>
            <a:custGeom>
              <a:avLst/>
              <a:gdLst>
                <a:gd name="T0" fmla="*/ 2147483647 w 11"/>
                <a:gd name="T1" fmla="*/ 2147483647 h 14"/>
                <a:gd name="T2" fmla="*/ 2147483647 w 11"/>
                <a:gd name="T3" fmla="*/ 2147483647 h 14"/>
                <a:gd name="T4" fmla="*/ 0 w 11"/>
                <a:gd name="T5" fmla="*/ 2147483647 h 14"/>
                <a:gd name="T6" fmla="*/ 2147483647 w 11"/>
                <a:gd name="T7" fmla="*/ 2147483647 h 14"/>
                <a:gd name="T8" fmla="*/ 2147483647 w 1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4"/>
                <a:gd name="T17" fmla="*/ 11 w 1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4">
                  <a:moveTo>
                    <a:pt x="11" y="2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2" y="1"/>
                    <a:pt x="0" y="2"/>
                  </a:cubicBezTo>
                  <a:lnTo>
                    <a:pt x="6" y="14"/>
                  </a:lnTo>
                  <a:lnTo>
                    <a:pt x="11" y="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9" name="Rectangle 41"/>
            <p:cNvSpPr>
              <a:spLocks noChangeArrowheads="1"/>
            </p:cNvSpPr>
            <p:nvPr/>
          </p:nvSpPr>
          <p:spPr bwMode="auto">
            <a:xfrm>
              <a:off x="5989312" y="4183324"/>
              <a:ext cx="0" cy="84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defRPr/>
              </a:pPr>
              <a:endPara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  <p:graphicFrame>
          <p:nvGraphicFramePr>
            <p:cNvPr id="8196" name="Object 13"/>
            <p:cNvGraphicFramePr>
              <a:graphicFrameLocks noChangeAspect="1"/>
            </p:cNvGraphicFramePr>
            <p:nvPr/>
          </p:nvGraphicFramePr>
          <p:xfrm>
            <a:off x="5148064" y="3429000"/>
            <a:ext cx="352772" cy="254757"/>
          </p:xfrm>
          <a:graphic>
            <a:graphicData uri="http://schemas.openxmlformats.org/presentationml/2006/ole">
              <p:oleObj spid="_x0000_s385032" name="Equation" r:id="rId5" imgW="304536" imgH="215713" progId="Equation.3">
                <p:embed/>
              </p:oleObj>
            </a:graphicData>
          </a:graphic>
        </p:graphicFrame>
        <p:graphicFrame>
          <p:nvGraphicFramePr>
            <p:cNvPr id="8197" name="Object 14"/>
            <p:cNvGraphicFramePr>
              <a:graphicFrameLocks noChangeAspect="1"/>
            </p:cNvGraphicFramePr>
            <p:nvPr/>
          </p:nvGraphicFramePr>
          <p:xfrm>
            <a:off x="5148064" y="3861048"/>
            <a:ext cx="401299" cy="268450"/>
          </p:xfrm>
          <a:graphic>
            <a:graphicData uri="http://schemas.openxmlformats.org/presentationml/2006/ole">
              <p:oleObj spid="_x0000_s385033" name="Equation" r:id="rId6" imgW="330057" imgH="215806" progId="Equation.3">
                <p:embed/>
              </p:oleObj>
            </a:graphicData>
          </a:graphic>
        </p:graphicFrame>
        <p:grpSp>
          <p:nvGrpSpPr>
            <p:cNvPr id="8214" name="Group 44"/>
            <p:cNvGrpSpPr>
              <a:grpSpLocks/>
            </p:cNvGrpSpPr>
            <p:nvPr/>
          </p:nvGrpSpPr>
          <p:grpSpPr bwMode="auto">
            <a:xfrm>
              <a:off x="5436096" y="4077072"/>
              <a:ext cx="429300" cy="163477"/>
              <a:chOff x="3651" y="1842"/>
              <a:chExt cx="881" cy="187"/>
            </a:xfrm>
          </p:grpSpPr>
          <p:sp>
            <p:nvSpPr>
              <p:cNvPr id="8218" name="AutoShape 45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9" name="Line 46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8215" name="Group 47"/>
            <p:cNvGrpSpPr>
              <a:grpSpLocks/>
            </p:cNvGrpSpPr>
            <p:nvPr/>
          </p:nvGrpSpPr>
          <p:grpSpPr bwMode="auto">
            <a:xfrm>
              <a:off x="5364088" y="4725144"/>
              <a:ext cx="461506" cy="136988"/>
              <a:chOff x="3651" y="1842"/>
              <a:chExt cx="881" cy="187"/>
            </a:xfrm>
          </p:grpSpPr>
          <p:sp>
            <p:nvSpPr>
              <p:cNvPr id="8216" name="AutoShape 48"/>
              <p:cNvSpPr>
                <a:spLocks noChangeArrowheads="1"/>
              </p:cNvSpPr>
              <p:nvPr/>
            </p:nvSpPr>
            <p:spPr bwMode="auto">
              <a:xfrm rot="16200000" flipH="1">
                <a:off x="4338" y="1836"/>
                <a:ext cx="187" cy="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7" name="Line 49"/>
              <p:cNvSpPr>
                <a:spLocks noChangeShapeType="1"/>
              </p:cNvSpPr>
              <p:nvPr/>
            </p:nvSpPr>
            <p:spPr bwMode="auto">
              <a:xfrm>
                <a:off x="3651" y="1933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740091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F05C62-1A02-4BD0-845F-198A7CD54580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362498" name="Text Box 2"/>
          <p:cNvSpPr txBox="1"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US" altLang="en-US" dirty="0">
                <a:effectLst/>
              </a:rPr>
              <a:t>Matched filter at receiver </a:t>
            </a:r>
            <a:endParaRPr lang="en-AU" altLang="en-US" dirty="0">
              <a:effectLst/>
            </a:endParaRPr>
          </a:p>
        </p:txBody>
      </p:sp>
      <p:sp>
        <p:nvSpPr>
          <p:cNvPr id="3624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2500" name="Rectangle 4"/>
          <p:cNvSpPr>
            <a:spLocks noChangeArrowheads="1"/>
          </p:cNvSpPr>
          <p:nvPr/>
        </p:nvSpPr>
        <p:spPr bwMode="auto">
          <a:xfrm>
            <a:off x="3302000" y="1557338"/>
            <a:ext cx="484188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62501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2502" name="Rectangle 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2503" name="Rectangle 7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2504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62505" name="Text Box 9"/>
          <p:cNvSpPr txBox="1">
            <a:spLocks noChangeArrowheads="1"/>
          </p:cNvSpPr>
          <p:nvPr/>
        </p:nvSpPr>
        <p:spPr bwMode="auto">
          <a:xfrm>
            <a:off x="374650" y="3284538"/>
            <a:ext cx="376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BS transmit</a:t>
            </a:r>
          </a:p>
        </p:txBody>
      </p:sp>
      <p:graphicFrame>
        <p:nvGraphicFramePr>
          <p:cNvPr id="362506" name="Object 10"/>
          <p:cNvGraphicFramePr>
            <a:graphicFrameLocks noChangeAspect="1"/>
          </p:cNvGraphicFramePr>
          <p:nvPr/>
        </p:nvGraphicFramePr>
        <p:xfrm>
          <a:off x="1350963" y="2163763"/>
          <a:ext cx="6276975" cy="571500"/>
        </p:xfrm>
        <a:graphic>
          <a:graphicData uri="http://schemas.openxmlformats.org/presentationml/2006/ole">
            <p:oleObj spid="_x0000_s362513" name="Equation" r:id="rId3" imgW="2451100" imgH="254000" progId="Equation.3">
              <p:embed/>
            </p:oleObj>
          </a:graphicData>
        </a:graphic>
      </p:graphicFrame>
      <p:sp>
        <p:nvSpPr>
          <p:cNvPr id="362507" name="Text Box 11"/>
          <p:cNvSpPr txBox="1">
            <a:spLocks noChangeArrowheads="1"/>
          </p:cNvSpPr>
          <p:nvPr/>
        </p:nvSpPr>
        <p:spPr bwMode="auto">
          <a:xfrm>
            <a:off x="366713" y="1558925"/>
            <a:ext cx="376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 transmit</a:t>
            </a:r>
          </a:p>
        </p:txBody>
      </p:sp>
      <p:graphicFrame>
        <p:nvGraphicFramePr>
          <p:cNvPr id="362508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1136650" y="3986213"/>
          <a:ext cx="6734175" cy="612775"/>
        </p:xfrm>
        <a:graphic>
          <a:graphicData uri="http://schemas.openxmlformats.org/presentationml/2006/ole">
            <p:oleObj spid="_x0000_s362514" name="Equation" r:id="rId4" imgW="2794000" imgH="25400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0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683FC8-703E-4693-B467-E2F975E855B4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363522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3523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ES Matched Filter </a:t>
            </a:r>
          </a:p>
        </p:txBody>
      </p:sp>
      <p:graphicFrame>
        <p:nvGraphicFramePr>
          <p:cNvPr id="3635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71463" y="1150938"/>
          <a:ext cx="4638675" cy="481012"/>
        </p:xfrm>
        <a:graphic>
          <a:graphicData uri="http://schemas.openxmlformats.org/presentationml/2006/ole">
            <p:oleObj spid="_x0000_s363674" name="Equation" r:id="rId3" imgW="2451100" imgH="254000" progId="Equation.3">
              <p:embed/>
            </p:oleObj>
          </a:graphicData>
        </a:graphic>
      </p:graphicFrame>
      <p:grpSp>
        <p:nvGrpSpPr>
          <p:cNvPr id="363525" name="Group 5"/>
          <p:cNvGrpSpPr>
            <a:grpSpLocks/>
          </p:cNvGrpSpPr>
          <p:nvPr/>
        </p:nvGrpSpPr>
        <p:grpSpPr bwMode="auto">
          <a:xfrm>
            <a:off x="250825" y="1341438"/>
            <a:ext cx="8648700" cy="5086350"/>
            <a:chOff x="158" y="845"/>
            <a:chExt cx="5448" cy="3204"/>
          </a:xfrm>
        </p:grpSpPr>
        <p:sp>
          <p:nvSpPr>
            <p:cNvPr id="363526" name="Rectangle 6"/>
            <p:cNvSpPr>
              <a:spLocks noChangeArrowheads="1"/>
            </p:cNvSpPr>
            <p:nvPr/>
          </p:nvSpPr>
          <p:spPr bwMode="auto">
            <a:xfrm>
              <a:off x="2397" y="845"/>
              <a:ext cx="305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0" hangingPunct="0"/>
              <a:endParaRPr lang="en-US" altLang="en-US" sz="1200" b="1">
                <a:latin typeface="Comic Sans MS" pitchFamily="66" charset="0"/>
              </a:endParaRPr>
            </a:p>
          </p:txBody>
        </p:sp>
        <p:grpSp>
          <p:nvGrpSpPr>
            <p:cNvPr id="363527" name="Group 7"/>
            <p:cNvGrpSpPr>
              <a:grpSpLocks/>
            </p:cNvGrpSpPr>
            <p:nvPr/>
          </p:nvGrpSpPr>
          <p:grpSpPr bwMode="auto">
            <a:xfrm>
              <a:off x="158" y="958"/>
              <a:ext cx="5048" cy="3091"/>
              <a:chOff x="158" y="958"/>
              <a:chExt cx="5048" cy="3091"/>
            </a:xfrm>
          </p:grpSpPr>
          <p:grpSp>
            <p:nvGrpSpPr>
              <p:cNvPr id="363528" name="Group 8"/>
              <p:cNvGrpSpPr>
                <a:grpSpLocks/>
              </p:cNvGrpSpPr>
              <p:nvPr/>
            </p:nvGrpSpPr>
            <p:grpSpPr bwMode="auto">
              <a:xfrm>
                <a:off x="158" y="961"/>
                <a:ext cx="3542" cy="3010"/>
                <a:chOff x="158" y="961"/>
                <a:chExt cx="3542" cy="3010"/>
              </a:xfrm>
            </p:grpSpPr>
            <p:sp>
              <p:nvSpPr>
                <p:cNvPr id="363529" name="Rectangle 9"/>
                <p:cNvSpPr>
                  <a:spLocks noChangeArrowheads="1"/>
                </p:cNvSpPr>
                <p:nvPr/>
              </p:nvSpPr>
              <p:spPr bwMode="auto">
                <a:xfrm>
                  <a:off x="3395" y="1417"/>
                  <a:ext cx="305" cy="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eaLnBrk="0" hangingPunct="0"/>
                  <a:endParaRPr lang="en-US" altLang="en-US" sz="1200" b="1">
                    <a:latin typeface="Comic Sans MS" pitchFamily="66" charset="0"/>
                  </a:endParaRPr>
                </a:p>
              </p:txBody>
            </p:sp>
            <p:grpSp>
              <p:nvGrpSpPr>
                <p:cNvPr id="363530" name="Group 10"/>
                <p:cNvGrpSpPr>
                  <a:grpSpLocks/>
                </p:cNvGrpSpPr>
                <p:nvPr/>
              </p:nvGrpSpPr>
              <p:grpSpPr bwMode="auto">
                <a:xfrm>
                  <a:off x="158" y="1434"/>
                  <a:ext cx="2265" cy="1172"/>
                  <a:chOff x="158" y="1434"/>
                  <a:chExt cx="2265" cy="1172"/>
                </a:xfrm>
              </p:grpSpPr>
              <p:grpSp>
                <p:nvGrpSpPr>
                  <p:cNvPr id="363531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453" y="2261"/>
                    <a:ext cx="229" cy="131"/>
                    <a:chOff x="6588" y="2285"/>
                    <a:chExt cx="577" cy="229"/>
                  </a:xfrm>
                </p:grpSpPr>
                <p:sp>
                  <p:nvSpPr>
                    <p:cNvPr id="363532" name="Line 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588" y="2406"/>
                      <a:ext cx="543" cy="3"/>
                    </a:xfrm>
                    <a:prstGeom prst="line">
                      <a:avLst/>
                    </a:prstGeom>
                    <a:noFill/>
                    <a:ln w="1143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33" name="AutoShape 13"/>
                    <p:cNvSpPr>
                      <a:spLocks noChangeArrowheads="1"/>
                    </p:cNvSpPr>
                    <p:nvPr/>
                  </p:nvSpPr>
                  <p:spPr bwMode="auto">
                    <a:xfrm rot="16200000" flipH="1">
                      <a:off x="6901" y="2251"/>
                      <a:ext cx="229" cy="29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FFFF"/>
                    </a:solidFill>
                    <a:ln w="11430" algn="ctr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363534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7" y="1661"/>
                    <a:ext cx="702" cy="178"/>
                  </a:xfrm>
                  <a:prstGeom prst="line">
                    <a:avLst/>
                  </a:prstGeom>
                  <a:noFill/>
                  <a:ln w="1143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grpSp>
                <p:nvGrpSpPr>
                  <p:cNvPr id="363535" name="Group 1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1716" y="1917"/>
                    <a:ext cx="691" cy="542"/>
                    <a:chOff x="7917" y="2982"/>
                    <a:chExt cx="1005" cy="1138"/>
                  </a:xfrm>
                </p:grpSpPr>
                <p:grpSp>
                  <p:nvGrpSpPr>
                    <p:cNvPr id="363536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917" y="2982"/>
                      <a:ext cx="482" cy="191"/>
                      <a:chOff x="6588" y="2285"/>
                      <a:chExt cx="577" cy="229"/>
                    </a:xfrm>
                  </p:grpSpPr>
                  <p:sp>
                    <p:nvSpPr>
                      <p:cNvPr id="363537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3538" name="AutoShape 18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pSp>
                  <p:nvGrpSpPr>
                    <p:cNvPr id="363539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55" y="3314"/>
                      <a:ext cx="481" cy="190"/>
                      <a:chOff x="6588" y="2285"/>
                      <a:chExt cx="577" cy="229"/>
                    </a:xfrm>
                  </p:grpSpPr>
                  <p:sp>
                    <p:nvSpPr>
                      <p:cNvPr id="363540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3541" name="AutoShape 21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pSp>
                  <p:nvGrpSpPr>
                    <p:cNvPr id="363542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440" y="3930"/>
                      <a:ext cx="482" cy="190"/>
                      <a:chOff x="6588" y="2285"/>
                      <a:chExt cx="577" cy="229"/>
                    </a:xfrm>
                  </p:grpSpPr>
                  <p:sp>
                    <p:nvSpPr>
                      <p:cNvPr id="363543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3544" name="AutoShape 24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</p:grpSp>
              <p:sp>
                <p:nvSpPr>
                  <p:cNvPr id="363545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480"/>
                    <a:ext cx="137" cy="272"/>
                  </a:xfrm>
                  <a:prstGeom prst="irregularSeal1">
                    <a:avLst/>
                  </a:prstGeom>
                  <a:solidFill>
                    <a:srgbClr val="FFFFFF"/>
                  </a:solidFill>
                  <a:ln w="11430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354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1661"/>
                    <a:ext cx="567" cy="402"/>
                  </a:xfrm>
                  <a:prstGeom prst="line">
                    <a:avLst/>
                  </a:prstGeom>
                  <a:noFill/>
                  <a:ln w="1143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graphicFrame>
                <p:nvGraphicFramePr>
                  <p:cNvPr id="363547" name="Object 27"/>
                  <p:cNvGraphicFramePr>
                    <a:graphicFrameLocks noChangeAspect="1"/>
                  </p:cNvGraphicFramePr>
                  <p:nvPr/>
                </p:nvGraphicFramePr>
                <p:xfrm>
                  <a:off x="1882" y="2478"/>
                  <a:ext cx="58" cy="128"/>
                </p:xfrm>
                <a:graphic>
                  <a:graphicData uri="http://schemas.openxmlformats.org/presentationml/2006/ole">
                    <p:oleObj spid="_x0000_s363675" name="Equation" r:id="rId4" imgW="88707" imgH="164742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3548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056" y="2341"/>
                  <a:ext cx="141" cy="182"/>
                </p:xfrm>
                <a:graphic>
                  <a:graphicData uri="http://schemas.openxmlformats.org/presentationml/2006/ole">
                    <p:oleObj spid="_x0000_s363676" name="Equation" r:id="rId5" imgW="152268" imgH="164957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3549" name="Object 29"/>
                  <p:cNvGraphicFramePr>
                    <a:graphicFrameLocks noChangeAspect="1"/>
                  </p:cNvGraphicFramePr>
                  <p:nvPr/>
                </p:nvGraphicFramePr>
                <p:xfrm>
                  <a:off x="2290" y="2205"/>
                  <a:ext cx="133" cy="128"/>
                </p:xfrm>
                <a:graphic>
                  <a:graphicData uri="http://schemas.openxmlformats.org/presentationml/2006/ole">
                    <p:oleObj spid="_x0000_s363677" name="Equation" r:id="rId6" imgW="203024" imgH="164957" progId="Equation.3">
                      <p:embed/>
                    </p:oleObj>
                  </a:graphicData>
                </a:graphic>
              </p:graphicFrame>
              <p:grpSp>
                <p:nvGrpSpPr>
                  <p:cNvPr id="36355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58" y="1434"/>
                    <a:ext cx="275" cy="213"/>
                    <a:chOff x="204" y="1525"/>
                    <a:chExt cx="275" cy="213"/>
                  </a:xfrm>
                </p:grpSpPr>
                <p:grpSp>
                  <p:nvGrpSpPr>
                    <p:cNvPr id="363551" name="Group 3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4" y="1570"/>
                      <a:ext cx="275" cy="168"/>
                      <a:chOff x="6588" y="2285"/>
                      <a:chExt cx="577" cy="229"/>
                    </a:xfrm>
                  </p:grpSpPr>
                  <p:sp>
                    <p:nvSpPr>
                      <p:cNvPr id="363552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3553" name="AutoShape 33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aphicFrame>
                  <p:nvGraphicFramePr>
                    <p:cNvPr id="363554" name="Object 34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08" y="1525"/>
                    <a:ext cx="58" cy="129"/>
                  </p:xfrm>
                  <a:graphic>
                    <a:graphicData uri="http://schemas.openxmlformats.org/presentationml/2006/ole">
                      <p:oleObj spid="_x0000_s363678" name="Equation" r:id="rId7" imgW="88707" imgH="164742" progId="Equation.3">
                        <p:embed/>
                      </p:oleObj>
                    </a:graphicData>
                  </a:graphic>
                </p:graphicFrame>
              </p:grpSp>
              <p:grpSp>
                <p:nvGrpSpPr>
                  <p:cNvPr id="363555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249" y="1752"/>
                    <a:ext cx="275" cy="177"/>
                    <a:chOff x="249" y="1752"/>
                    <a:chExt cx="275" cy="177"/>
                  </a:xfrm>
                </p:grpSpPr>
                <p:grpSp>
                  <p:nvGrpSpPr>
                    <p:cNvPr id="363556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5" y="1797"/>
                      <a:ext cx="229" cy="132"/>
                      <a:chOff x="6588" y="2285"/>
                      <a:chExt cx="577" cy="229"/>
                    </a:xfrm>
                  </p:grpSpPr>
                  <p:sp>
                    <p:nvSpPr>
                      <p:cNvPr id="363557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3558" name="AutoShape 38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aphicFrame>
                  <p:nvGraphicFramePr>
                    <p:cNvPr id="363559" name="Object 39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49" y="1752"/>
                    <a:ext cx="105" cy="136"/>
                  </p:xfrm>
                  <a:graphic>
                    <a:graphicData uri="http://schemas.openxmlformats.org/presentationml/2006/ole">
                      <p:oleObj spid="_x0000_s363679" name="Equation" r:id="rId8" imgW="152268" imgH="164957" progId="Equation.3">
                        <p:embed/>
                      </p:oleObj>
                    </a:graphicData>
                  </a:graphic>
                </p:graphicFrame>
              </p:grpSp>
              <p:graphicFrame>
                <p:nvGraphicFramePr>
                  <p:cNvPr id="363560" name="Object 40"/>
                  <p:cNvGraphicFramePr>
                    <a:graphicFrameLocks noChangeAspect="1"/>
                  </p:cNvGraphicFramePr>
                  <p:nvPr/>
                </p:nvGraphicFramePr>
                <p:xfrm>
                  <a:off x="398" y="2165"/>
                  <a:ext cx="108" cy="129"/>
                </p:xfrm>
                <a:graphic>
                  <a:graphicData uri="http://schemas.openxmlformats.org/presentationml/2006/ole">
                    <p:oleObj spid="_x0000_s363680" name="Equation" r:id="rId9" imgW="164885" imgH="164885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3561" name="Object 41"/>
                  <p:cNvGraphicFramePr>
                    <a:graphicFrameLocks noChangeAspect="1"/>
                  </p:cNvGraphicFramePr>
                  <p:nvPr/>
                </p:nvGraphicFramePr>
                <p:xfrm>
                  <a:off x="930" y="1797"/>
                  <a:ext cx="153" cy="232"/>
                </p:xfrm>
                <a:graphic>
                  <a:graphicData uri="http://schemas.openxmlformats.org/presentationml/2006/ole">
                    <p:oleObj spid="_x0000_s363681" name="Equation" r:id="rId10" imgW="190417" imgH="241195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3562" name="Object 42"/>
                  <p:cNvGraphicFramePr>
                    <a:graphicFrameLocks noChangeAspect="1"/>
                  </p:cNvGraphicFramePr>
                  <p:nvPr/>
                </p:nvGraphicFramePr>
                <p:xfrm>
                  <a:off x="1471" y="1836"/>
                  <a:ext cx="138" cy="224"/>
                </p:xfrm>
                <a:graphic>
                  <a:graphicData uri="http://schemas.openxmlformats.org/presentationml/2006/ole">
                    <p:oleObj spid="_x0000_s363682" name="Equation" r:id="rId11" imgW="177646" imgH="241091" progId="Equation.3">
                      <p:embed/>
                    </p:oleObj>
                  </a:graphicData>
                </a:graphic>
              </p:graphicFrame>
            </p:grpSp>
            <p:sp>
              <p:nvSpPr>
                <p:cNvPr id="363563" name="Line 43"/>
                <p:cNvSpPr>
                  <a:spLocks noChangeShapeType="1"/>
                </p:cNvSpPr>
                <p:nvPr/>
              </p:nvSpPr>
              <p:spPr bwMode="auto">
                <a:xfrm>
                  <a:off x="1998" y="2341"/>
                  <a:ext cx="0" cy="63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564" name="Line 44"/>
                <p:cNvSpPr>
                  <a:spLocks noChangeShapeType="1"/>
                </p:cNvSpPr>
                <p:nvPr/>
              </p:nvSpPr>
              <p:spPr bwMode="auto">
                <a:xfrm>
                  <a:off x="1998" y="2976"/>
                  <a:ext cx="199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565" name="AutoShape 45"/>
                <p:cNvSpPr>
                  <a:spLocks noChangeArrowheads="1"/>
                </p:cNvSpPr>
                <p:nvPr/>
              </p:nvSpPr>
              <p:spPr bwMode="auto">
                <a:xfrm>
                  <a:off x="2166" y="2899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3566" name="Line 46"/>
                <p:cNvSpPr>
                  <a:spLocks noChangeShapeType="1"/>
                </p:cNvSpPr>
                <p:nvPr/>
              </p:nvSpPr>
              <p:spPr bwMode="auto">
                <a:xfrm>
                  <a:off x="2321" y="2975"/>
                  <a:ext cx="31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567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656" y="1591"/>
                  <a:ext cx="0" cy="231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pSp>
              <p:nvGrpSpPr>
                <p:cNvPr id="363568" name="Group 48"/>
                <p:cNvGrpSpPr>
                  <a:grpSpLocks/>
                </p:cNvGrpSpPr>
                <p:nvPr/>
              </p:nvGrpSpPr>
              <p:grpSpPr bwMode="auto">
                <a:xfrm>
                  <a:off x="2645" y="3471"/>
                  <a:ext cx="1006" cy="500"/>
                  <a:chOff x="2972" y="2818"/>
                  <a:chExt cx="1006" cy="500"/>
                </a:xfrm>
              </p:grpSpPr>
              <p:graphicFrame>
                <p:nvGraphicFramePr>
                  <p:cNvPr id="363569" name="Object 49"/>
                  <p:cNvGraphicFramePr>
                    <a:graphicFrameLocks noChangeAspect="1"/>
                  </p:cNvGraphicFramePr>
                  <p:nvPr/>
                </p:nvGraphicFramePr>
                <p:xfrm>
                  <a:off x="3600" y="2818"/>
                  <a:ext cx="170" cy="179"/>
                </p:xfrm>
                <a:graphic>
                  <a:graphicData uri="http://schemas.openxmlformats.org/presentationml/2006/ole">
                    <p:oleObj spid="_x0000_s363683" name="Equation" r:id="rId12" imgW="203024" imgH="215713" progId="Equation.3">
                      <p:embed/>
                    </p:oleObj>
                  </a:graphicData>
                </a:graphic>
              </p:graphicFrame>
              <p:grpSp>
                <p:nvGrpSpPr>
                  <p:cNvPr id="363570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3571" name="AutoShap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2" name="AutoShape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3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4" name="Line 54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5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6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77" name="Line 57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3578" name="Object 58"/>
                  <p:cNvGraphicFramePr>
                    <a:graphicFrameLocks noChangeAspect="1"/>
                  </p:cNvGraphicFramePr>
                  <p:nvPr/>
                </p:nvGraphicFramePr>
                <p:xfrm>
                  <a:off x="3174" y="2821"/>
                  <a:ext cx="141" cy="160"/>
                </p:xfrm>
                <a:graphic>
                  <a:graphicData uri="http://schemas.openxmlformats.org/presentationml/2006/ole">
                    <p:oleObj spid="_x0000_s363684" name="Equation" r:id="rId13" imgW="190335" imgH="215713" progId="Equation.3">
                      <p:embed/>
                    </p:oleObj>
                  </a:graphicData>
                </a:graphic>
              </p:graphicFrame>
            </p:grpSp>
            <p:grpSp>
              <p:nvGrpSpPr>
                <p:cNvPr id="363579" name="Group 59"/>
                <p:cNvGrpSpPr>
                  <a:grpSpLocks/>
                </p:cNvGrpSpPr>
                <p:nvPr/>
              </p:nvGrpSpPr>
              <p:grpSpPr bwMode="auto">
                <a:xfrm>
                  <a:off x="2659" y="1789"/>
                  <a:ext cx="1006" cy="640"/>
                  <a:chOff x="2972" y="2678"/>
                  <a:chExt cx="1006" cy="640"/>
                </a:xfrm>
              </p:grpSpPr>
              <p:graphicFrame>
                <p:nvGraphicFramePr>
                  <p:cNvPr id="363580" name="Object 60"/>
                  <p:cNvGraphicFramePr>
                    <a:graphicFrameLocks noChangeAspect="1"/>
                  </p:cNvGraphicFramePr>
                  <p:nvPr/>
                </p:nvGraphicFramePr>
                <p:xfrm>
                  <a:off x="3601" y="2678"/>
                  <a:ext cx="170" cy="220"/>
                </p:xfrm>
                <a:graphic>
                  <a:graphicData uri="http://schemas.openxmlformats.org/presentationml/2006/ole">
                    <p:oleObj spid="_x0000_s363685" name="Equation" r:id="rId14" imgW="164885" imgH="215619" progId="Equation.3">
                      <p:embed/>
                    </p:oleObj>
                  </a:graphicData>
                </a:graphic>
              </p:graphicFrame>
              <p:grpSp>
                <p:nvGrpSpPr>
                  <p:cNvPr id="363581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3582" name="AutoShape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3" name="AutoShap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4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5" name="Line 65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88" name="Line 68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3589" name="Object 69"/>
                  <p:cNvGraphicFramePr>
                    <a:graphicFrameLocks noChangeAspect="1"/>
                  </p:cNvGraphicFramePr>
                  <p:nvPr/>
                </p:nvGraphicFramePr>
                <p:xfrm>
                  <a:off x="3177" y="2683"/>
                  <a:ext cx="138" cy="196"/>
                </p:xfrm>
                <a:graphic>
                  <a:graphicData uri="http://schemas.openxmlformats.org/presentationml/2006/ole">
                    <p:oleObj spid="_x0000_s363686" name="Equation" r:id="rId15" imgW="152268" imgH="215713" progId="Equation.3">
                      <p:embed/>
                    </p:oleObj>
                  </a:graphicData>
                </a:graphic>
              </p:graphicFrame>
            </p:grpSp>
            <p:grpSp>
              <p:nvGrpSpPr>
                <p:cNvPr id="363590" name="Group 70"/>
                <p:cNvGrpSpPr>
                  <a:grpSpLocks/>
                </p:cNvGrpSpPr>
                <p:nvPr/>
              </p:nvGrpSpPr>
              <p:grpSpPr bwMode="auto">
                <a:xfrm>
                  <a:off x="2647" y="961"/>
                  <a:ext cx="1006" cy="708"/>
                  <a:chOff x="2972" y="2610"/>
                  <a:chExt cx="1006" cy="708"/>
                </a:xfrm>
              </p:grpSpPr>
              <p:graphicFrame>
                <p:nvGraphicFramePr>
                  <p:cNvPr id="363591" name="Object 71"/>
                  <p:cNvGraphicFramePr>
                    <a:graphicFrameLocks noChangeAspect="1"/>
                  </p:cNvGraphicFramePr>
                  <p:nvPr/>
                </p:nvGraphicFramePr>
                <p:xfrm>
                  <a:off x="3600" y="2610"/>
                  <a:ext cx="170" cy="238"/>
                </p:xfrm>
                <a:graphic>
                  <a:graphicData uri="http://schemas.openxmlformats.org/presentationml/2006/ole">
                    <p:oleObj spid="_x0000_s363687" name="Equation" r:id="rId16" imgW="152268" imgH="215713" progId="Equation.3">
                      <p:embed/>
                    </p:oleObj>
                  </a:graphicData>
                </a:graphic>
              </p:graphicFrame>
              <p:grpSp>
                <p:nvGrpSpPr>
                  <p:cNvPr id="363592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3593" name="AutoShap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4" name="AutoShap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6" name="Line 76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3599" name="Line 79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3600" name="Object 80"/>
                  <p:cNvGraphicFramePr>
                    <a:graphicFrameLocks noChangeAspect="1"/>
                  </p:cNvGraphicFramePr>
                  <p:nvPr/>
                </p:nvGraphicFramePr>
                <p:xfrm>
                  <a:off x="3176" y="2617"/>
                  <a:ext cx="137" cy="212"/>
                </p:xfrm>
                <a:graphic>
                  <a:graphicData uri="http://schemas.openxmlformats.org/presentationml/2006/ole">
                    <p:oleObj spid="_x0000_s363688" name="Equation" r:id="rId17" imgW="139579" imgH="215713" progId="Equation.3">
                      <p:embed/>
                    </p:oleObj>
                  </a:graphicData>
                </a:graphic>
              </p:graphicFrame>
            </p:grpSp>
          </p:grpSp>
          <p:grpSp>
            <p:nvGrpSpPr>
              <p:cNvPr id="363601" name="Group 81"/>
              <p:cNvGrpSpPr>
                <a:grpSpLocks/>
              </p:cNvGrpSpPr>
              <p:nvPr/>
            </p:nvGrpSpPr>
            <p:grpSpPr bwMode="auto">
              <a:xfrm>
                <a:off x="4329" y="958"/>
                <a:ext cx="877" cy="2717"/>
                <a:chOff x="4329" y="958"/>
                <a:chExt cx="877" cy="2717"/>
              </a:xfrm>
            </p:grpSpPr>
            <p:sp>
              <p:nvSpPr>
                <p:cNvPr id="363602" name="AutoShape 82"/>
                <p:cNvSpPr>
                  <a:spLocks noChangeArrowheads="1"/>
                </p:cNvSpPr>
                <p:nvPr/>
              </p:nvSpPr>
              <p:spPr bwMode="auto">
                <a:xfrm>
                  <a:off x="4875" y="2152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3603" name="AutoShape 83"/>
                <p:cNvSpPr>
                  <a:spLocks noChangeArrowheads="1"/>
                </p:cNvSpPr>
                <p:nvPr/>
              </p:nvSpPr>
              <p:spPr bwMode="auto">
                <a:xfrm>
                  <a:off x="4346" y="958"/>
                  <a:ext cx="326" cy="271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graphicFrame>
              <p:nvGraphicFramePr>
                <p:cNvPr id="363604" name="Object 84"/>
                <p:cNvGraphicFramePr>
                  <a:graphicFrameLocks noChangeAspect="1"/>
                </p:cNvGraphicFramePr>
                <p:nvPr/>
              </p:nvGraphicFramePr>
              <p:xfrm>
                <a:off x="4380" y="2163"/>
                <a:ext cx="251" cy="251"/>
              </p:xfrm>
              <a:graphic>
                <a:graphicData uri="http://schemas.openxmlformats.org/presentationml/2006/ole">
                  <p:oleObj spid="_x0000_s363689" name="Equation" r:id="rId18" imgW="139700" imgH="139700" progId="Equation.3">
                    <p:embed/>
                  </p:oleObj>
                </a:graphicData>
              </a:graphic>
            </p:graphicFrame>
            <p:sp>
              <p:nvSpPr>
                <p:cNvPr id="363605" name="Line 85"/>
                <p:cNvSpPr>
                  <a:spLocks noChangeShapeType="1"/>
                </p:cNvSpPr>
                <p:nvPr/>
              </p:nvSpPr>
              <p:spPr bwMode="auto">
                <a:xfrm>
                  <a:off x="4681" y="2231"/>
                  <a:ext cx="19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606" name="Line 86"/>
                <p:cNvSpPr>
                  <a:spLocks noChangeShapeType="1"/>
                </p:cNvSpPr>
                <p:nvPr/>
              </p:nvSpPr>
              <p:spPr bwMode="auto">
                <a:xfrm>
                  <a:off x="5038" y="2217"/>
                  <a:ext cx="146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607" name="Line 87"/>
                <p:cNvSpPr>
                  <a:spLocks noChangeShapeType="1"/>
                </p:cNvSpPr>
                <p:nvPr/>
              </p:nvSpPr>
              <p:spPr bwMode="auto">
                <a:xfrm>
                  <a:off x="4957" y="1861"/>
                  <a:ext cx="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608" name="Line 88"/>
                <p:cNvSpPr>
                  <a:spLocks noChangeShapeType="1"/>
                </p:cNvSpPr>
                <p:nvPr/>
              </p:nvSpPr>
              <p:spPr bwMode="auto">
                <a:xfrm>
                  <a:off x="4957" y="1835"/>
                  <a:ext cx="0" cy="29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aphicFrame>
              <p:nvGraphicFramePr>
                <p:cNvPr id="363609" name="Object 89"/>
                <p:cNvGraphicFramePr>
                  <a:graphicFrameLocks noChangeAspect="1"/>
                </p:cNvGraphicFramePr>
                <p:nvPr/>
              </p:nvGraphicFramePr>
              <p:xfrm>
                <a:off x="4838" y="1572"/>
                <a:ext cx="205" cy="230"/>
              </p:xfrm>
              <a:graphic>
                <a:graphicData uri="http://schemas.openxmlformats.org/presentationml/2006/ole">
                  <p:oleObj spid="_x0000_s363690" name="Equation" r:id="rId19" imgW="203112" imgH="228501" progId="Equation.3">
                    <p:embed/>
                  </p:oleObj>
                </a:graphicData>
              </a:graphic>
            </p:graphicFrame>
            <p:sp>
              <p:nvSpPr>
                <p:cNvPr id="363610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4329" y="2599"/>
                  <a:ext cx="877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63611" name="Line 91"/>
              <p:cNvSpPr>
                <a:spLocks noChangeShapeType="1"/>
              </p:cNvSpPr>
              <p:nvPr/>
            </p:nvSpPr>
            <p:spPr bwMode="auto">
              <a:xfrm>
                <a:off x="4256" y="2235"/>
                <a:ext cx="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3612" name="Line 92"/>
              <p:cNvSpPr>
                <a:spLocks noChangeShapeType="1"/>
              </p:cNvSpPr>
              <p:nvPr/>
            </p:nvSpPr>
            <p:spPr bwMode="auto">
              <a:xfrm>
                <a:off x="4256" y="2209"/>
                <a:ext cx="0" cy="29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63613" name="Group 93"/>
              <p:cNvGrpSpPr>
                <a:grpSpLocks/>
              </p:cNvGrpSpPr>
              <p:nvPr/>
            </p:nvGrpSpPr>
            <p:grpSpPr bwMode="auto">
              <a:xfrm>
                <a:off x="3645" y="1332"/>
                <a:ext cx="1561" cy="2717"/>
                <a:chOff x="3645" y="1332"/>
                <a:chExt cx="1561" cy="2717"/>
              </a:xfrm>
            </p:grpSpPr>
            <p:sp>
              <p:nvSpPr>
                <p:cNvPr id="363614" name="AutoShape 94"/>
                <p:cNvSpPr>
                  <a:spLocks noChangeArrowheads="1"/>
                </p:cNvSpPr>
                <p:nvPr/>
              </p:nvSpPr>
              <p:spPr bwMode="auto">
                <a:xfrm>
                  <a:off x="4174" y="2526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3615" name="AutoShape 95"/>
                <p:cNvSpPr>
                  <a:spLocks noChangeArrowheads="1"/>
                </p:cNvSpPr>
                <p:nvPr/>
              </p:nvSpPr>
              <p:spPr bwMode="auto">
                <a:xfrm>
                  <a:off x="3645" y="1332"/>
                  <a:ext cx="326" cy="271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graphicFrame>
              <p:nvGraphicFramePr>
                <p:cNvPr id="363616" name="Object 96"/>
                <p:cNvGraphicFramePr>
                  <a:graphicFrameLocks noChangeAspect="1"/>
                </p:cNvGraphicFramePr>
                <p:nvPr/>
              </p:nvGraphicFramePr>
              <p:xfrm>
                <a:off x="3679" y="2537"/>
                <a:ext cx="251" cy="251"/>
              </p:xfrm>
              <a:graphic>
                <a:graphicData uri="http://schemas.openxmlformats.org/presentationml/2006/ole">
                  <p:oleObj spid="_x0000_s363691" name="Equation" r:id="rId20" imgW="139700" imgH="139700" progId="Equation.3">
                    <p:embed/>
                  </p:oleObj>
                </a:graphicData>
              </a:graphic>
            </p:graphicFrame>
            <p:sp>
              <p:nvSpPr>
                <p:cNvPr id="363617" name="Line 97"/>
                <p:cNvSpPr>
                  <a:spLocks noChangeShapeType="1"/>
                </p:cNvSpPr>
                <p:nvPr/>
              </p:nvSpPr>
              <p:spPr bwMode="auto">
                <a:xfrm>
                  <a:off x="3980" y="2605"/>
                  <a:ext cx="19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aphicFrame>
              <p:nvGraphicFramePr>
                <p:cNvPr id="363618" name="Object 98"/>
                <p:cNvGraphicFramePr>
                  <a:graphicFrameLocks noChangeAspect="1"/>
                </p:cNvGraphicFramePr>
                <p:nvPr/>
              </p:nvGraphicFramePr>
              <p:xfrm>
                <a:off x="4150" y="1934"/>
                <a:ext cx="179" cy="255"/>
              </p:xfrm>
              <a:graphic>
                <a:graphicData uri="http://schemas.openxmlformats.org/presentationml/2006/ole">
                  <p:oleObj spid="_x0000_s363692" name="Equation" r:id="rId21" imgW="177569" imgH="253670" progId="Equation.3">
                    <p:embed/>
                  </p:oleObj>
                </a:graphicData>
              </a:graphic>
            </p:graphicFrame>
            <p:sp>
              <p:nvSpPr>
                <p:cNvPr id="363619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4329" y="2599"/>
                  <a:ext cx="877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3620" name="Line 100"/>
                <p:cNvSpPr>
                  <a:spLocks noChangeShapeType="1"/>
                </p:cNvSpPr>
                <p:nvPr/>
              </p:nvSpPr>
              <p:spPr bwMode="auto">
                <a:xfrm>
                  <a:off x="4256" y="2209"/>
                  <a:ext cx="0" cy="29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63621" name="AutoShape 101"/>
            <p:cNvSpPr>
              <a:spLocks noChangeArrowheads="1"/>
            </p:cNvSpPr>
            <p:nvPr/>
          </p:nvSpPr>
          <p:spPr bwMode="auto">
            <a:xfrm>
              <a:off x="5193" y="1737"/>
              <a:ext cx="300" cy="127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3622" name="Line 102"/>
            <p:cNvSpPr>
              <a:spLocks noChangeShapeType="1"/>
            </p:cNvSpPr>
            <p:nvPr/>
          </p:nvSpPr>
          <p:spPr bwMode="auto">
            <a:xfrm>
              <a:off x="5347" y="3018"/>
              <a:ext cx="0" cy="2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63623" name="Object 103"/>
            <p:cNvGraphicFramePr>
              <a:graphicFrameLocks noChangeAspect="1"/>
            </p:cNvGraphicFramePr>
            <p:nvPr/>
          </p:nvGraphicFramePr>
          <p:xfrm>
            <a:off x="5217" y="2237"/>
            <a:ext cx="260" cy="260"/>
          </p:xfrm>
          <a:graphic>
            <a:graphicData uri="http://schemas.openxmlformats.org/presentationml/2006/ole">
              <p:oleObj spid="_x0000_s363693" name="Equation" r:id="rId22" imgW="139700" imgH="139700" progId="Equation.3">
                <p:embed/>
              </p:oleObj>
            </a:graphicData>
          </a:graphic>
        </p:graphicFrame>
        <p:graphicFrame>
          <p:nvGraphicFramePr>
            <p:cNvPr id="363624" name="Object 104"/>
            <p:cNvGraphicFramePr>
              <a:graphicFrameLocks noChangeAspect="1"/>
            </p:cNvGraphicFramePr>
            <p:nvPr/>
          </p:nvGraphicFramePr>
          <p:xfrm>
            <a:off x="5007" y="3252"/>
            <a:ext cx="599" cy="300"/>
          </p:xfrm>
          <a:graphic>
            <a:graphicData uri="http://schemas.openxmlformats.org/presentationml/2006/ole">
              <p:oleObj spid="_x0000_s363694" name="Equation" r:id="rId23" imgW="482391" imgH="241195" progId="Equation.3">
                <p:embed/>
              </p:oleObj>
            </a:graphicData>
          </a:graphic>
        </p:graphicFrame>
        <p:graphicFrame>
          <p:nvGraphicFramePr>
            <p:cNvPr id="363625" name="Object 105"/>
            <p:cNvGraphicFramePr>
              <a:graphicFrameLocks noChangeAspect="1"/>
            </p:cNvGraphicFramePr>
            <p:nvPr/>
          </p:nvGraphicFramePr>
          <p:xfrm>
            <a:off x="1513" y="2629"/>
            <a:ext cx="345" cy="234"/>
          </p:xfrm>
          <a:graphic>
            <a:graphicData uri="http://schemas.openxmlformats.org/presentationml/2006/ole">
              <p:oleObj spid="_x0000_s363695" name="Equation" r:id="rId24" imgW="355446" imgH="241195" progId="Equation.3">
                <p:embed/>
              </p:oleObj>
            </a:graphicData>
          </a:graphic>
        </p:graphicFrame>
        <p:sp>
          <p:nvSpPr>
            <p:cNvPr id="363626" name="Line 106"/>
            <p:cNvSpPr>
              <a:spLocks noChangeShapeType="1"/>
            </p:cNvSpPr>
            <p:nvPr/>
          </p:nvSpPr>
          <p:spPr bwMode="auto">
            <a:xfrm flipV="1">
              <a:off x="2244" y="3052"/>
              <a:ext cx="0" cy="3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63627" name="Object 107"/>
            <p:cNvGraphicFramePr>
              <a:graphicFrameLocks noChangeAspect="1"/>
            </p:cNvGraphicFramePr>
            <p:nvPr/>
          </p:nvGraphicFramePr>
          <p:xfrm>
            <a:off x="2146" y="3451"/>
            <a:ext cx="209" cy="197"/>
          </p:xfrm>
          <a:graphic>
            <a:graphicData uri="http://schemas.openxmlformats.org/presentationml/2006/ole">
              <p:oleObj spid="_x0000_s363696" name="Equation" r:id="rId25" imgW="215713" imgH="203024" progId="Equation.3">
                <p:embed/>
              </p:oleObj>
            </a:graphicData>
          </a:graphic>
        </p:graphicFrame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10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0647A-8F70-449F-AFEF-E6BD5590FCED}" type="slidenum">
              <a:rPr lang="en-AU" altLang="en-US"/>
              <a:pPr/>
              <a:t>22</a:t>
            </a:fld>
            <a:endParaRPr lang="en-AU" altLang="en-US"/>
          </a:p>
        </p:txBody>
      </p:sp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4547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ES Matched Filter II </a:t>
            </a:r>
          </a:p>
        </p:txBody>
      </p:sp>
      <p:grpSp>
        <p:nvGrpSpPr>
          <p:cNvPr id="364548" name="Group 4"/>
          <p:cNvGrpSpPr>
            <a:grpSpLocks/>
          </p:cNvGrpSpPr>
          <p:nvPr/>
        </p:nvGrpSpPr>
        <p:grpSpPr bwMode="auto">
          <a:xfrm>
            <a:off x="233363" y="1055688"/>
            <a:ext cx="7972425" cy="4594225"/>
            <a:chOff x="158" y="845"/>
            <a:chExt cx="5448" cy="3204"/>
          </a:xfrm>
        </p:grpSpPr>
        <p:sp>
          <p:nvSpPr>
            <p:cNvPr id="364549" name="Rectangle 5"/>
            <p:cNvSpPr>
              <a:spLocks noChangeArrowheads="1"/>
            </p:cNvSpPr>
            <p:nvPr/>
          </p:nvSpPr>
          <p:spPr bwMode="auto">
            <a:xfrm>
              <a:off x="2397" y="845"/>
              <a:ext cx="305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0" hangingPunct="0"/>
              <a:endParaRPr lang="en-US" altLang="en-US" sz="1200" b="1">
                <a:latin typeface="Comic Sans MS" pitchFamily="66" charset="0"/>
              </a:endParaRPr>
            </a:p>
          </p:txBody>
        </p:sp>
        <p:grpSp>
          <p:nvGrpSpPr>
            <p:cNvPr id="364550" name="Group 6"/>
            <p:cNvGrpSpPr>
              <a:grpSpLocks/>
            </p:cNvGrpSpPr>
            <p:nvPr/>
          </p:nvGrpSpPr>
          <p:grpSpPr bwMode="auto">
            <a:xfrm>
              <a:off x="158" y="931"/>
              <a:ext cx="5048" cy="3118"/>
              <a:chOff x="158" y="931"/>
              <a:chExt cx="5048" cy="3118"/>
            </a:xfrm>
          </p:grpSpPr>
          <p:grpSp>
            <p:nvGrpSpPr>
              <p:cNvPr id="364551" name="Group 7"/>
              <p:cNvGrpSpPr>
                <a:grpSpLocks/>
              </p:cNvGrpSpPr>
              <p:nvPr/>
            </p:nvGrpSpPr>
            <p:grpSpPr bwMode="auto">
              <a:xfrm>
                <a:off x="158" y="931"/>
                <a:ext cx="3542" cy="3040"/>
                <a:chOff x="158" y="931"/>
                <a:chExt cx="3542" cy="3040"/>
              </a:xfrm>
            </p:grpSpPr>
            <p:sp>
              <p:nvSpPr>
                <p:cNvPr id="364552" name="Rectangle 8"/>
                <p:cNvSpPr>
                  <a:spLocks noChangeArrowheads="1"/>
                </p:cNvSpPr>
                <p:nvPr/>
              </p:nvSpPr>
              <p:spPr bwMode="auto">
                <a:xfrm>
                  <a:off x="3395" y="1417"/>
                  <a:ext cx="305" cy="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eaLnBrk="0" hangingPunct="0"/>
                  <a:endParaRPr lang="en-US" altLang="en-US" sz="1200" b="1">
                    <a:latin typeface="Comic Sans MS" pitchFamily="66" charset="0"/>
                  </a:endParaRPr>
                </a:p>
              </p:txBody>
            </p:sp>
            <p:grpSp>
              <p:nvGrpSpPr>
                <p:cNvPr id="364553" name="Group 9"/>
                <p:cNvGrpSpPr>
                  <a:grpSpLocks/>
                </p:cNvGrpSpPr>
                <p:nvPr/>
              </p:nvGrpSpPr>
              <p:grpSpPr bwMode="auto">
                <a:xfrm>
                  <a:off x="158" y="1434"/>
                  <a:ext cx="2265" cy="1172"/>
                  <a:chOff x="158" y="1434"/>
                  <a:chExt cx="2265" cy="1172"/>
                </a:xfrm>
              </p:grpSpPr>
              <p:grpSp>
                <p:nvGrpSpPr>
                  <p:cNvPr id="364554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453" y="2261"/>
                    <a:ext cx="229" cy="131"/>
                    <a:chOff x="6588" y="2285"/>
                    <a:chExt cx="577" cy="229"/>
                  </a:xfrm>
                </p:grpSpPr>
                <p:sp>
                  <p:nvSpPr>
                    <p:cNvPr id="364555" name="Line 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588" y="2406"/>
                      <a:ext cx="543" cy="3"/>
                    </a:xfrm>
                    <a:prstGeom prst="line">
                      <a:avLst/>
                    </a:prstGeom>
                    <a:noFill/>
                    <a:ln w="1143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56" name="AutoShape 12"/>
                    <p:cNvSpPr>
                      <a:spLocks noChangeArrowheads="1"/>
                    </p:cNvSpPr>
                    <p:nvPr/>
                  </p:nvSpPr>
                  <p:spPr bwMode="auto">
                    <a:xfrm rot="16200000" flipH="1">
                      <a:off x="6901" y="2251"/>
                      <a:ext cx="229" cy="29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FFFF"/>
                    </a:solidFill>
                    <a:ln w="11430" algn="ctr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364557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7" y="1661"/>
                    <a:ext cx="702" cy="178"/>
                  </a:xfrm>
                  <a:prstGeom prst="line">
                    <a:avLst/>
                  </a:prstGeom>
                  <a:noFill/>
                  <a:ln w="1143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grpSp>
                <p:nvGrpSpPr>
                  <p:cNvPr id="364558" name="Group 1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1716" y="1917"/>
                    <a:ext cx="691" cy="542"/>
                    <a:chOff x="7917" y="2982"/>
                    <a:chExt cx="1005" cy="1138"/>
                  </a:xfrm>
                </p:grpSpPr>
                <p:grpSp>
                  <p:nvGrpSpPr>
                    <p:cNvPr id="364559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917" y="2982"/>
                      <a:ext cx="482" cy="191"/>
                      <a:chOff x="6588" y="2285"/>
                      <a:chExt cx="577" cy="229"/>
                    </a:xfrm>
                  </p:grpSpPr>
                  <p:sp>
                    <p:nvSpPr>
                      <p:cNvPr id="364560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4561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pSp>
                  <p:nvGrpSpPr>
                    <p:cNvPr id="364562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55" y="3314"/>
                      <a:ext cx="481" cy="190"/>
                      <a:chOff x="6588" y="2285"/>
                      <a:chExt cx="577" cy="229"/>
                    </a:xfrm>
                  </p:grpSpPr>
                  <p:sp>
                    <p:nvSpPr>
                      <p:cNvPr id="364563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4564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pSp>
                  <p:nvGrpSpPr>
                    <p:cNvPr id="364565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440" y="3930"/>
                      <a:ext cx="482" cy="190"/>
                      <a:chOff x="6588" y="2285"/>
                      <a:chExt cx="577" cy="229"/>
                    </a:xfrm>
                  </p:grpSpPr>
                  <p:sp>
                    <p:nvSpPr>
                      <p:cNvPr id="364566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4567" name="AutoShape 23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</p:grpSp>
              <p:sp>
                <p:nvSpPr>
                  <p:cNvPr id="364568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480"/>
                    <a:ext cx="137" cy="272"/>
                  </a:xfrm>
                  <a:prstGeom prst="irregularSeal1">
                    <a:avLst/>
                  </a:prstGeom>
                  <a:solidFill>
                    <a:srgbClr val="FFFFFF"/>
                  </a:solidFill>
                  <a:ln w="11430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456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1661"/>
                    <a:ext cx="567" cy="402"/>
                  </a:xfrm>
                  <a:prstGeom prst="line">
                    <a:avLst/>
                  </a:prstGeom>
                  <a:noFill/>
                  <a:ln w="1143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graphicFrame>
                <p:nvGraphicFramePr>
                  <p:cNvPr id="364570" name="Object 26"/>
                  <p:cNvGraphicFramePr>
                    <a:graphicFrameLocks noChangeAspect="1"/>
                  </p:cNvGraphicFramePr>
                  <p:nvPr/>
                </p:nvGraphicFramePr>
                <p:xfrm>
                  <a:off x="1882" y="2478"/>
                  <a:ext cx="58" cy="128"/>
                </p:xfrm>
                <a:graphic>
                  <a:graphicData uri="http://schemas.openxmlformats.org/presentationml/2006/ole">
                    <p:oleObj spid="_x0000_s364701" name="Equation" r:id="rId3" imgW="88707" imgH="164742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4571" name="Object 27"/>
                  <p:cNvGraphicFramePr>
                    <a:graphicFrameLocks noChangeAspect="1"/>
                  </p:cNvGraphicFramePr>
                  <p:nvPr/>
                </p:nvGraphicFramePr>
                <p:xfrm>
                  <a:off x="2056" y="2341"/>
                  <a:ext cx="141" cy="182"/>
                </p:xfrm>
                <a:graphic>
                  <a:graphicData uri="http://schemas.openxmlformats.org/presentationml/2006/ole">
                    <p:oleObj spid="_x0000_s364702" name="Equation" r:id="rId4" imgW="152268" imgH="164957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4572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290" y="2205"/>
                  <a:ext cx="133" cy="128"/>
                </p:xfrm>
                <a:graphic>
                  <a:graphicData uri="http://schemas.openxmlformats.org/presentationml/2006/ole">
                    <p:oleObj spid="_x0000_s364703" name="Equation" r:id="rId5" imgW="203024" imgH="164957" progId="Equation.3">
                      <p:embed/>
                    </p:oleObj>
                  </a:graphicData>
                </a:graphic>
              </p:graphicFrame>
              <p:grpSp>
                <p:nvGrpSpPr>
                  <p:cNvPr id="364573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158" y="1434"/>
                    <a:ext cx="275" cy="213"/>
                    <a:chOff x="204" y="1525"/>
                    <a:chExt cx="275" cy="213"/>
                  </a:xfrm>
                </p:grpSpPr>
                <p:grpSp>
                  <p:nvGrpSpPr>
                    <p:cNvPr id="364574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4" y="1570"/>
                      <a:ext cx="275" cy="168"/>
                      <a:chOff x="6588" y="2285"/>
                      <a:chExt cx="577" cy="229"/>
                    </a:xfrm>
                  </p:grpSpPr>
                  <p:sp>
                    <p:nvSpPr>
                      <p:cNvPr id="364575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4576" name="AutoShape 32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aphicFrame>
                  <p:nvGraphicFramePr>
                    <p:cNvPr id="364577" name="Object 33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08" y="1525"/>
                    <a:ext cx="58" cy="129"/>
                  </p:xfrm>
                  <a:graphic>
                    <a:graphicData uri="http://schemas.openxmlformats.org/presentationml/2006/ole">
                      <p:oleObj spid="_x0000_s364704" name="Equation" r:id="rId6" imgW="88707" imgH="164742" progId="Equation.3">
                        <p:embed/>
                      </p:oleObj>
                    </a:graphicData>
                  </a:graphic>
                </p:graphicFrame>
              </p:grpSp>
              <p:grpSp>
                <p:nvGrpSpPr>
                  <p:cNvPr id="364578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249" y="1752"/>
                    <a:ext cx="275" cy="177"/>
                    <a:chOff x="249" y="1752"/>
                    <a:chExt cx="275" cy="177"/>
                  </a:xfrm>
                </p:grpSpPr>
                <p:grpSp>
                  <p:nvGrpSpPr>
                    <p:cNvPr id="364579" name="Group 3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5" y="1797"/>
                      <a:ext cx="229" cy="132"/>
                      <a:chOff x="6588" y="2285"/>
                      <a:chExt cx="577" cy="229"/>
                    </a:xfrm>
                  </p:grpSpPr>
                  <p:sp>
                    <p:nvSpPr>
                      <p:cNvPr id="364580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6588" y="2406"/>
                        <a:ext cx="543" cy="3"/>
                      </a:xfrm>
                      <a:prstGeom prst="line">
                        <a:avLst/>
                      </a:prstGeom>
                      <a:noFill/>
                      <a:ln w="1143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  <p:sp>
                    <p:nvSpPr>
                      <p:cNvPr id="364581" name="AutoShape 37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6901" y="2251"/>
                        <a:ext cx="229" cy="29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/>
                      </a:solidFill>
                      <a:ln w="1143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AU"/>
                      </a:p>
                    </p:txBody>
                  </p:sp>
                </p:grpSp>
                <p:graphicFrame>
                  <p:nvGraphicFramePr>
                    <p:cNvPr id="364582" name="Object 38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49" y="1752"/>
                    <a:ext cx="105" cy="136"/>
                  </p:xfrm>
                  <a:graphic>
                    <a:graphicData uri="http://schemas.openxmlformats.org/presentationml/2006/ole">
                      <p:oleObj spid="_x0000_s364705" name="Equation" r:id="rId7" imgW="152268" imgH="164957" progId="Equation.3">
                        <p:embed/>
                      </p:oleObj>
                    </a:graphicData>
                  </a:graphic>
                </p:graphicFrame>
              </p:grpSp>
              <p:graphicFrame>
                <p:nvGraphicFramePr>
                  <p:cNvPr id="364583" name="Object 39"/>
                  <p:cNvGraphicFramePr>
                    <a:graphicFrameLocks noChangeAspect="1"/>
                  </p:cNvGraphicFramePr>
                  <p:nvPr/>
                </p:nvGraphicFramePr>
                <p:xfrm>
                  <a:off x="398" y="2165"/>
                  <a:ext cx="108" cy="129"/>
                </p:xfrm>
                <a:graphic>
                  <a:graphicData uri="http://schemas.openxmlformats.org/presentationml/2006/ole">
                    <p:oleObj spid="_x0000_s364706" name="Equation" r:id="rId8" imgW="164885" imgH="164885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4584" name="Object 40"/>
                  <p:cNvGraphicFramePr>
                    <a:graphicFrameLocks noChangeAspect="1"/>
                  </p:cNvGraphicFramePr>
                  <p:nvPr/>
                </p:nvGraphicFramePr>
                <p:xfrm>
                  <a:off x="930" y="1797"/>
                  <a:ext cx="153" cy="232"/>
                </p:xfrm>
                <a:graphic>
                  <a:graphicData uri="http://schemas.openxmlformats.org/presentationml/2006/ole">
                    <p:oleObj spid="_x0000_s364707" name="Equation" r:id="rId9" imgW="190417" imgH="241195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364585" name="Object 41"/>
                  <p:cNvGraphicFramePr>
                    <a:graphicFrameLocks noChangeAspect="1"/>
                  </p:cNvGraphicFramePr>
                  <p:nvPr/>
                </p:nvGraphicFramePr>
                <p:xfrm>
                  <a:off x="1471" y="1836"/>
                  <a:ext cx="138" cy="224"/>
                </p:xfrm>
                <a:graphic>
                  <a:graphicData uri="http://schemas.openxmlformats.org/presentationml/2006/ole">
                    <p:oleObj spid="_x0000_s364708" name="Equation" r:id="rId10" imgW="177646" imgH="241091" progId="Equation.3">
                      <p:embed/>
                    </p:oleObj>
                  </a:graphicData>
                </a:graphic>
              </p:graphicFrame>
            </p:grpSp>
            <p:sp>
              <p:nvSpPr>
                <p:cNvPr id="364586" name="Line 42"/>
                <p:cNvSpPr>
                  <a:spLocks noChangeShapeType="1"/>
                </p:cNvSpPr>
                <p:nvPr/>
              </p:nvSpPr>
              <p:spPr bwMode="auto">
                <a:xfrm>
                  <a:off x="1998" y="2341"/>
                  <a:ext cx="0" cy="63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587" name="Line 43"/>
                <p:cNvSpPr>
                  <a:spLocks noChangeShapeType="1"/>
                </p:cNvSpPr>
                <p:nvPr/>
              </p:nvSpPr>
              <p:spPr bwMode="auto">
                <a:xfrm>
                  <a:off x="1998" y="2976"/>
                  <a:ext cx="199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588" name="AutoShape 44"/>
                <p:cNvSpPr>
                  <a:spLocks noChangeArrowheads="1"/>
                </p:cNvSpPr>
                <p:nvPr/>
              </p:nvSpPr>
              <p:spPr bwMode="auto">
                <a:xfrm>
                  <a:off x="2166" y="2899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4589" name="Line 45"/>
                <p:cNvSpPr>
                  <a:spLocks noChangeShapeType="1"/>
                </p:cNvSpPr>
                <p:nvPr/>
              </p:nvSpPr>
              <p:spPr bwMode="auto">
                <a:xfrm>
                  <a:off x="2321" y="2975"/>
                  <a:ext cx="31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590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2656" y="1591"/>
                  <a:ext cx="0" cy="231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pSp>
              <p:nvGrpSpPr>
                <p:cNvPr id="364591" name="Group 47"/>
                <p:cNvGrpSpPr>
                  <a:grpSpLocks/>
                </p:cNvGrpSpPr>
                <p:nvPr/>
              </p:nvGrpSpPr>
              <p:grpSpPr bwMode="auto">
                <a:xfrm>
                  <a:off x="2645" y="3442"/>
                  <a:ext cx="1006" cy="529"/>
                  <a:chOff x="2972" y="2789"/>
                  <a:chExt cx="1006" cy="529"/>
                </a:xfrm>
              </p:grpSpPr>
              <p:graphicFrame>
                <p:nvGraphicFramePr>
                  <p:cNvPr id="364592" name="Object 48"/>
                  <p:cNvGraphicFramePr>
                    <a:graphicFrameLocks noChangeAspect="1"/>
                  </p:cNvGraphicFramePr>
                  <p:nvPr/>
                </p:nvGraphicFramePr>
                <p:xfrm>
                  <a:off x="3579" y="2789"/>
                  <a:ext cx="170" cy="182"/>
                </p:xfrm>
                <a:graphic>
                  <a:graphicData uri="http://schemas.openxmlformats.org/presentationml/2006/ole">
                    <p:oleObj spid="_x0000_s364709" name="Equation" r:id="rId11" imgW="203024" imgH="215713" progId="Equation.3">
                      <p:embed/>
                    </p:oleObj>
                  </a:graphicData>
                </a:graphic>
              </p:graphicFrame>
              <p:grpSp>
                <p:nvGrpSpPr>
                  <p:cNvPr id="364593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4594" name="AutoShape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95" name="AutoShap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96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97" name="Line 53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98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599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00" name="Line 56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4601" name="Object 57"/>
                  <p:cNvGraphicFramePr>
                    <a:graphicFrameLocks noChangeAspect="1"/>
                  </p:cNvGraphicFramePr>
                  <p:nvPr/>
                </p:nvGraphicFramePr>
                <p:xfrm>
                  <a:off x="3154" y="2791"/>
                  <a:ext cx="139" cy="161"/>
                </p:xfrm>
                <a:graphic>
                  <a:graphicData uri="http://schemas.openxmlformats.org/presentationml/2006/ole">
                    <p:oleObj spid="_x0000_s364710" name="Equation" r:id="rId12" imgW="190335" imgH="215713" progId="Equation.3">
                      <p:embed/>
                    </p:oleObj>
                  </a:graphicData>
                </a:graphic>
              </p:graphicFrame>
            </p:grpSp>
            <p:grpSp>
              <p:nvGrpSpPr>
                <p:cNvPr id="364602" name="Group 58"/>
                <p:cNvGrpSpPr>
                  <a:grpSpLocks/>
                </p:cNvGrpSpPr>
                <p:nvPr/>
              </p:nvGrpSpPr>
              <p:grpSpPr bwMode="auto">
                <a:xfrm>
                  <a:off x="2659" y="1758"/>
                  <a:ext cx="1006" cy="671"/>
                  <a:chOff x="2972" y="2647"/>
                  <a:chExt cx="1006" cy="671"/>
                </a:xfrm>
              </p:grpSpPr>
              <p:graphicFrame>
                <p:nvGraphicFramePr>
                  <p:cNvPr id="364603" name="Object 59"/>
                  <p:cNvGraphicFramePr>
                    <a:graphicFrameLocks noChangeAspect="1"/>
                  </p:cNvGraphicFramePr>
                  <p:nvPr/>
                </p:nvGraphicFramePr>
                <p:xfrm>
                  <a:off x="3580" y="2647"/>
                  <a:ext cx="170" cy="225"/>
                </p:xfrm>
                <a:graphic>
                  <a:graphicData uri="http://schemas.openxmlformats.org/presentationml/2006/ole">
                    <p:oleObj spid="_x0000_s364711" name="Equation" r:id="rId13" imgW="164885" imgH="215619" progId="Equation.3">
                      <p:embed/>
                    </p:oleObj>
                  </a:graphicData>
                </a:graphic>
              </p:graphicFrame>
              <p:grpSp>
                <p:nvGrpSpPr>
                  <p:cNvPr id="36460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4605" name="AutoShap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06" name="AutoShape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07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08" name="Line 64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09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10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11" name="Line 67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4612" name="Object 68"/>
                  <p:cNvGraphicFramePr>
                    <a:graphicFrameLocks noChangeAspect="1"/>
                  </p:cNvGraphicFramePr>
                  <p:nvPr/>
                </p:nvGraphicFramePr>
                <p:xfrm>
                  <a:off x="3155" y="2653"/>
                  <a:ext cx="138" cy="199"/>
                </p:xfrm>
                <a:graphic>
                  <a:graphicData uri="http://schemas.openxmlformats.org/presentationml/2006/ole">
                    <p:oleObj spid="_x0000_s364712" name="Equation" r:id="rId14" imgW="152268" imgH="215713" progId="Equation.3">
                      <p:embed/>
                    </p:oleObj>
                  </a:graphicData>
                </a:graphic>
              </p:graphicFrame>
            </p:grpSp>
            <p:grpSp>
              <p:nvGrpSpPr>
                <p:cNvPr id="364613" name="Group 69"/>
                <p:cNvGrpSpPr>
                  <a:grpSpLocks/>
                </p:cNvGrpSpPr>
                <p:nvPr/>
              </p:nvGrpSpPr>
              <p:grpSpPr bwMode="auto">
                <a:xfrm>
                  <a:off x="2647" y="931"/>
                  <a:ext cx="1006" cy="738"/>
                  <a:chOff x="2972" y="2580"/>
                  <a:chExt cx="1006" cy="738"/>
                </a:xfrm>
              </p:grpSpPr>
              <p:graphicFrame>
                <p:nvGraphicFramePr>
                  <p:cNvPr id="364614" name="Object 70"/>
                  <p:cNvGraphicFramePr>
                    <a:graphicFrameLocks noChangeAspect="1"/>
                  </p:cNvGraphicFramePr>
                  <p:nvPr/>
                </p:nvGraphicFramePr>
                <p:xfrm>
                  <a:off x="3579" y="2580"/>
                  <a:ext cx="170" cy="240"/>
                </p:xfrm>
                <a:graphic>
                  <a:graphicData uri="http://schemas.openxmlformats.org/presentationml/2006/ole">
                    <p:oleObj spid="_x0000_s364713" name="Equation" r:id="rId15" imgW="152268" imgH="215713" progId="Equation.3">
                      <p:embed/>
                    </p:oleObj>
                  </a:graphicData>
                </a:graphic>
              </p:graphicFrame>
              <p:grpSp>
                <p:nvGrpSpPr>
                  <p:cNvPr id="364615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2972" y="2924"/>
                    <a:ext cx="1006" cy="394"/>
                    <a:chOff x="3013" y="1711"/>
                    <a:chExt cx="1006" cy="394"/>
                  </a:xfrm>
                </p:grpSpPr>
                <p:sp>
                  <p:nvSpPr>
                    <p:cNvPr id="364616" name="AutoShap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3" y="1929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17" name="AutoShap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1" y="1952"/>
                      <a:ext cx="154" cy="153"/>
                    </a:xfrm>
                    <a:prstGeom prst="flowChartSummingJunction">
                      <a:avLst/>
                    </a:prstGeom>
                    <a:solidFill>
                      <a:schemeClr val="accent1"/>
                    </a:solidFill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18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5" y="2029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19" name="Line 75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577" y="1836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20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3" y="2037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21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91" y="2021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64622" name="Line 78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3196" y="1825"/>
                      <a:ext cx="22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graphicFrame>
                <p:nvGraphicFramePr>
                  <p:cNvPr id="364623" name="Object 79"/>
                  <p:cNvGraphicFramePr>
                    <a:graphicFrameLocks noChangeAspect="1"/>
                  </p:cNvGraphicFramePr>
                  <p:nvPr/>
                </p:nvGraphicFramePr>
                <p:xfrm>
                  <a:off x="3155" y="2587"/>
                  <a:ext cx="136" cy="213"/>
                </p:xfrm>
                <a:graphic>
                  <a:graphicData uri="http://schemas.openxmlformats.org/presentationml/2006/ole">
                    <p:oleObj spid="_x0000_s364714" name="Equation" r:id="rId16" imgW="139579" imgH="215713" progId="Equation.3">
                      <p:embed/>
                    </p:oleObj>
                  </a:graphicData>
                </a:graphic>
              </p:graphicFrame>
            </p:grpSp>
          </p:grpSp>
          <p:grpSp>
            <p:nvGrpSpPr>
              <p:cNvPr id="364624" name="Group 80"/>
              <p:cNvGrpSpPr>
                <a:grpSpLocks/>
              </p:cNvGrpSpPr>
              <p:nvPr/>
            </p:nvGrpSpPr>
            <p:grpSpPr bwMode="auto">
              <a:xfrm>
                <a:off x="4329" y="958"/>
                <a:ext cx="877" cy="2717"/>
                <a:chOff x="4329" y="958"/>
                <a:chExt cx="877" cy="2717"/>
              </a:xfrm>
            </p:grpSpPr>
            <p:sp>
              <p:nvSpPr>
                <p:cNvPr id="364625" name="AutoShape 81"/>
                <p:cNvSpPr>
                  <a:spLocks noChangeArrowheads="1"/>
                </p:cNvSpPr>
                <p:nvPr/>
              </p:nvSpPr>
              <p:spPr bwMode="auto">
                <a:xfrm>
                  <a:off x="4875" y="2152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4626" name="AutoShape 82"/>
                <p:cNvSpPr>
                  <a:spLocks noChangeArrowheads="1"/>
                </p:cNvSpPr>
                <p:nvPr/>
              </p:nvSpPr>
              <p:spPr bwMode="auto">
                <a:xfrm>
                  <a:off x="4346" y="958"/>
                  <a:ext cx="326" cy="271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graphicFrame>
              <p:nvGraphicFramePr>
                <p:cNvPr id="364627" name="Object 83"/>
                <p:cNvGraphicFramePr>
                  <a:graphicFrameLocks noChangeAspect="1"/>
                </p:cNvGraphicFramePr>
                <p:nvPr/>
              </p:nvGraphicFramePr>
              <p:xfrm>
                <a:off x="4380" y="2163"/>
                <a:ext cx="251" cy="251"/>
              </p:xfrm>
              <a:graphic>
                <a:graphicData uri="http://schemas.openxmlformats.org/presentationml/2006/ole">
                  <p:oleObj spid="_x0000_s364715" name="Equation" r:id="rId17" imgW="139700" imgH="139700" progId="Equation.3">
                    <p:embed/>
                  </p:oleObj>
                </a:graphicData>
              </a:graphic>
            </p:graphicFrame>
            <p:sp>
              <p:nvSpPr>
                <p:cNvPr id="364628" name="Line 84"/>
                <p:cNvSpPr>
                  <a:spLocks noChangeShapeType="1"/>
                </p:cNvSpPr>
                <p:nvPr/>
              </p:nvSpPr>
              <p:spPr bwMode="auto">
                <a:xfrm>
                  <a:off x="4681" y="2231"/>
                  <a:ext cx="19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629" name="Line 85"/>
                <p:cNvSpPr>
                  <a:spLocks noChangeShapeType="1"/>
                </p:cNvSpPr>
                <p:nvPr/>
              </p:nvSpPr>
              <p:spPr bwMode="auto">
                <a:xfrm>
                  <a:off x="5038" y="2217"/>
                  <a:ext cx="146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630" name="Line 86"/>
                <p:cNvSpPr>
                  <a:spLocks noChangeShapeType="1"/>
                </p:cNvSpPr>
                <p:nvPr/>
              </p:nvSpPr>
              <p:spPr bwMode="auto">
                <a:xfrm>
                  <a:off x="4957" y="1861"/>
                  <a:ext cx="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631" name="Line 87"/>
                <p:cNvSpPr>
                  <a:spLocks noChangeShapeType="1"/>
                </p:cNvSpPr>
                <p:nvPr/>
              </p:nvSpPr>
              <p:spPr bwMode="auto">
                <a:xfrm>
                  <a:off x="4957" y="1835"/>
                  <a:ext cx="0" cy="29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aphicFrame>
              <p:nvGraphicFramePr>
                <p:cNvPr id="364632" name="Object 88"/>
                <p:cNvGraphicFramePr>
                  <a:graphicFrameLocks noChangeAspect="1"/>
                </p:cNvGraphicFramePr>
                <p:nvPr/>
              </p:nvGraphicFramePr>
              <p:xfrm>
                <a:off x="4838" y="1572"/>
                <a:ext cx="205" cy="230"/>
              </p:xfrm>
              <a:graphic>
                <a:graphicData uri="http://schemas.openxmlformats.org/presentationml/2006/ole">
                  <p:oleObj spid="_x0000_s364716" name="Equation" r:id="rId18" imgW="203112" imgH="228501" progId="Equation.3">
                    <p:embed/>
                  </p:oleObj>
                </a:graphicData>
              </a:graphic>
            </p:graphicFrame>
            <p:sp>
              <p:nvSpPr>
                <p:cNvPr id="364633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4329" y="2599"/>
                  <a:ext cx="877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64634" name="Line 90"/>
              <p:cNvSpPr>
                <a:spLocks noChangeShapeType="1"/>
              </p:cNvSpPr>
              <p:nvPr/>
            </p:nvSpPr>
            <p:spPr bwMode="auto">
              <a:xfrm>
                <a:off x="4256" y="2235"/>
                <a:ext cx="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4635" name="Line 91"/>
              <p:cNvSpPr>
                <a:spLocks noChangeShapeType="1"/>
              </p:cNvSpPr>
              <p:nvPr/>
            </p:nvSpPr>
            <p:spPr bwMode="auto">
              <a:xfrm>
                <a:off x="4256" y="2209"/>
                <a:ext cx="0" cy="29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64636" name="Group 92"/>
              <p:cNvGrpSpPr>
                <a:grpSpLocks/>
              </p:cNvGrpSpPr>
              <p:nvPr/>
            </p:nvGrpSpPr>
            <p:grpSpPr bwMode="auto">
              <a:xfrm>
                <a:off x="3645" y="1332"/>
                <a:ext cx="1561" cy="2717"/>
                <a:chOff x="3645" y="1332"/>
                <a:chExt cx="1561" cy="2717"/>
              </a:xfrm>
            </p:grpSpPr>
            <p:sp>
              <p:nvSpPr>
                <p:cNvPr id="364637" name="AutoShape 93"/>
                <p:cNvSpPr>
                  <a:spLocks noChangeArrowheads="1"/>
                </p:cNvSpPr>
                <p:nvPr/>
              </p:nvSpPr>
              <p:spPr bwMode="auto">
                <a:xfrm>
                  <a:off x="4174" y="2526"/>
                  <a:ext cx="154" cy="153"/>
                </a:xfrm>
                <a:prstGeom prst="flowChartSummingJunction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4638" name="AutoShape 94"/>
                <p:cNvSpPr>
                  <a:spLocks noChangeArrowheads="1"/>
                </p:cNvSpPr>
                <p:nvPr/>
              </p:nvSpPr>
              <p:spPr bwMode="auto">
                <a:xfrm>
                  <a:off x="3645" y="1332"/>
                  <a:ext cx="326" cy="271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graphicFrame>
              <p:nvGraphicFramePr>
                <p:cNvPr id="364639" name="Object 95"/>
                <p:cNvGraphicFramePr>
                  <a:graphicFrameLocks noChangeAspect="1"/>
                </p:cNvGraphicFramePr>
                <p:nvPr/>
              </p:nvGraphicFramePr>
              <p:xfrm>
                <a:off x="3679" y="2537"/>
                <a:ext cx="251" cy="251"/>
              </p:xfrm>
              <a:graphic>
                <a:graphicData uri="http://schemas.openxmlformats.org/presentationml/2006/ole">
                  <p:oleObj spid="_x0000_s364717" name="Equation" r:id="rId19" imgW="139700" imgH="139700" progId="Equation.3">
                    <p:embed/>
                  </p:oleObj>
                </a:graphicData>
              </a:graphic>
            </p:graphicFrame>
            <p:sp>
              <p:nvSpPr>
                <p:cNvPr id="364640" name="Line 96"/>
                <p:cNvSpPr>
                  <a:spLocks noChangeShapeType="1"/>
                </p:cNvSpPr>
                <p:nvPr/>
              </p:nvSpPr>
              <p:spPr bwMode="auto">
                <a:xfrm>
                  <a:off x="3980" y="2605"/>
                  <a:ext cx="19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graphicFrame>
              <p:nvGraphicFramePr>
                <p:cNvPr id="364641" name="Object 97"/>
                <p:cNvGraphicFramePr>
                  <a:graphicFrameLocks noChangeAspect="1"/>
                </p:cNvGraphicFramePr>
                <p:nvPr/>
              </p:nvGraphicFramePr>
              <p:xfrm>
                <a:off x="4150" y="1934"/>
                <a:ext cx="179" cy="255"/>
              </p:xfrm>
              <a:graphic>
                <a:graphicData uri="http://schemas.openxmlformats.org/presentationml/2006/ole">
                  <p:oleObj spid="_x0000_s364718" name="Equation" r:id="rId20" imgW="177569" imgH="253670" progId="Equation.3">
                    <p:embed/>
                  </p:oleObj>
                </a:graphicData>
              </a:graphic>
            </p:graphicFrame>
            <p:sp>
              <p:nvSpPr>
                <p:cNvPr id="364642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4329" y="2599"/>
                  <a:ext cx="877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4643" name="Line 99"/>
                <p:cNvSpPr>
                  <a:spLocks noChangeShapeType="1"/>
                </p:cNvSpPr>
                <p:nvPr/>
              </p:nvSpPr>
              <p:spPr bwMode="auto">
                <a:xfrm>
                  <a:off x="4256" y="2209"/>
                  <a:ext cx="0" cy="29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64644" name="AutoShape 100"/>
            <p:cNvSpPr>
              <a:spLocks noChangeArrowheads="1"/>
            </p:cNvSpPr>
            <p:nvPr/>
          </p:nvSpPr>
          <p:spPr bwMode="auto">
            <a:xfrm>
              <a:off x="5193" y="1737"/>
              <a:ext cx="300" cy="127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645" name="Line 101"/>
            <p:cNvSpPr>
              <a:spLocks noChangeShapeType="1"/>
            </p:cNvSpPr>
            <p:nvPr/>
          </p:nvSpPr>
          <p:spPr bwMode="auto">
            <a:xfrm>
              <a:off x="5347" y="3018"/>
              <a:ext cx="0" cy="2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64646" name="Object 102"/>
            <p:cNvGraphicFramePr>
              <a:graphicFrameLocks noChangeAspect="1"/>
            </p:cNvGraphicFramePr>
            <p:nvPr/>
          </p:nvGraphicFramePr>
          <p:xfrm>
            <a:off x="5217" y="2237"/>
            <a:ext cx="260" cy="260"/>
          </p:xfrm>
          <a:graphic>
            <a:graphicData uri="http://schemas.openxmlformats.org/presentationml/2006/ole">
              <p:oleObj spid="_x0000_s364719" name="Equation" r:id="rId21" imgW="139700" imgH="139700" progId="Equation.3">
                <p:embed/>
              </p:oleObj>
            </a:graphicData>
          </a:graphic>
        </p:graphicFrame>
        <p:graphicFrame>
          <p:nvGraphicFramePr>
            <p:cNvPr id="364647" name="Object 103"/>
            <p:cNvGraphicFramePr>
              <a:graphicFrameLocks noChangeAspect="1"/>
            </p:cNvGraphicFramePr>
            <p:nvPr/>
          </p:nvGraphicFramePr>
          <p:xfrm>
            <a:off x="5007" y="3252"/>
            <a:ext cx="599" cy="300"/>
          </p:xfrm>
          <a:graphic>
            <a:graphicData uri="http://schemas.openxmlformats.org/presentationml/2006/ole">
              <p:oleObj spid="_x0000_s364720" name="Equation" r:id="rId22" imgW="482391" imgH="241195" progId="Equation.3">
                <p:embed/>
              </p:oleObj>
            </a:graphicData>
          </a:graphic>
        </p:graphicFrame>
        <p:graphicFrame>
          <p:nvGraphicFramePr>
            <p:cNvPr id="364648" name="Object 104"/>
            <p:cNvGraphicFramePr>
              <a:graphicFrameLocks noChangeAspect="1"/>
            </p:cNvGraphicFramePr>
            <p:nvPr/>
          </p:nvGraphicFramePr>
          <p:xfrm>
            <a:off x="1513" y="2629"/>
            <a:ext cx="345" cy="234"/>
          </p:xfrm>
          <a:graphic>
            <a:graphicData uri="http://schemas.openxmlformats.org/presentationml/2006/ole">
              <p:oleObj spid="_x0000_s364721" name="Equation" r:id="rId23" imgW="355446" imgH="241195" progId="Equation.3">
                <p:embed/>
              </p:oleObj>
            </a:graphicData>
          </a:graphic>
        </p:graphicFrame>
        <p:sp>
          <p:nvSpPr>
            <p:cNvPr id="364649" name="Line 105"/>
            <p:cNvSpPr>
              <a:spLocks noChangeShapeType="1"/>
            </p:cNvSpPr>
            <p:nvPr/>
          </p:nvSpPr>
          <p:spPr bwMode="auto">
            <a:xfrm flipV="1">
              <a:off x="2244" y="3052"/>
              <a:ext cx="0" cy="3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64650" name="Object 106"/>
            <p:cNvGraphicFramePr>
              <a:graphicFrameLocks noChangeAspect="1"/>
            </p:cNvGraphicFramePr>
            <p:nvPr/>
          </p:nvGraphicFramePr>
          <p:xfrm>
            <a:off x="2146" y="3451"/>
            <a:ext cx="209" cy="197"/>
          </p:xfrm>
          <a:graphic>
            <a:graphicData uri="http://schemas.openxmlformats.org/presentationml/2006/ole">
              <p:oleObj spid="_x0000_s364722" name="Equation" r:id="rId24" imgW="215713" imgH="203024" progId="Equation.3">
                <p:embed/>
              </p:oleObj>
            </a:graphicData>
          </a:graphic>
        </p:graphicFrame>
      </p:grpSp>
      <p:graphicFrame>
        <p:nvGraphicFramePr>
          <p:cNvPr id="364651" name="Object 107"/>
          <p:cNvGraphicFramePr>
            <a:graphicFrameLocks noChangeAspect="1"/>
          </p:cNvGraphicFramePr>
          <p:nvPr/>
        </p:nvGraphicFramePr>
        <p:xfrm>
          <a:off x="3451225" y="5745163"/>
          <a:ext cx="2400300" cy="585787"/>
        </p:xfrm>
        <a:graphic>
          <a:graphicData uri="http://schemas.openxmlformats.org/presentationml/2006/ole">
            <p:oleObj spid="_x0000_s364723" name="Equation" r:id="rId25" imgW="1612900" imgH="393700" progId="Equation.3">
              <p:embed/>
            </p:oleObj>
          </a:graphicData>
        </a:graphic>
      </p:graphicFrame>
      <p:graphicFrame>
        <p:nvGraphicFramePr>
          <p:cNvPr id="364652" name="Object 108"/>
          <p:cNvGraphicFramePr>
            <a:graphicFrameLocks noChangeAspect="1"/>
          </p:cNvGraphicFramePr>
          <p:nvPr/>
        </p:nvGraphicFramePr>
        <p:xfrm>
          <a:off x="6326188" y="5233988"/>
          <a:ext cx="2287587" cy="585787"/>
        </p:xfrm>
        <a:graphic>
          <a:graphicData uri="http://schemas.openxmlformats.org/presentationml/2006/ole">
            <p:oleObj spid="_x0000_s364724" name="Equation" r:id="rId26" imgW="1536033" imgH="393529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7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886B5-CE8F-4D5D-BB96-1A1C4B2F0079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365570" name="Rectangle 2"/>
          <p:cNvSpPr>
            <a:spLocks noChangeArrowheads="1"/>
          </p:cNvSpPr>
          <p:nvPr/>
        </p:nvSpPr>
        <p:spPr bwMode="auto">
          <a:xfrm>
            <a:off x="0" y="3386138"/>
            <a:ext cx="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altLang="en-U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5571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7380287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defTabSz="615950"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defTabSz="61595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dirty="0">
                <a:effectLst/>
              </a:rPr>
              <a:t>ES Generalisation </a:t>
            </a:r>
          </a:p>
        </p:txBody>
      </p:sp>
      <p:grpSp>
        <p:nvGrpSpPr>
          <p:cNvPr id="365572" name="Group 4"/>
          <p:cNvGrpSpPr>
            <a:grpSpLocks/>
          </p:cNvGrpSpPr>
          <p:nvPr/>
        </p:nvGrpSpPr>
        <p:grpSpPr bwMode="auto">
          <a:xfrm>
            <a:off x="3152775" y="1568450"/>
            <a:ext cx="2554288" cy="1619250"/>
            <a:chOff x="105" y="1926"/>
            <a:chExt cx="1609" cy="1020"/>
          </a:xfrm>
        </p:grpSpPr>
        <p:sp>
          <p:nvSpPr>
            <p:cNvPr id="365573" name="Line 5"/>
            <p:cNvSpPr>
              <a:spLocks noChangeShapeType="1"/>
            </p:cNvSpPr>
            <p:nvPr/>
          </p:nvSpPr>
          <p:spPr bwMode="auto">
            <a:xfrm rot="16200000" flipV="1">
              <a:off x="1061" y="1782"/>
              <a:ext cx="0" cy="1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5574" name="Line 6"/>
            <p:cNvSpPr>
              <a:spLocks noChangeShapeType="1"/>
            </p:cNvSpPr>
            <p:nvPr/>
          </p:nvSpPr>
          <p:spPr bwMode="auto">
            <a:xfrm rot="5400000">
              <a:off x="927" y="2267"/>
              <a:ext cx="21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5575" name="Group 7"/>
            <p:cNvGrpSpPr>
              <a:grpSpLocks/>
            </p:cNvGrpSpPr>
            <p:nvPr/>
          </p:nvGrpSpPr>
          <p:grpSpPr bwMode="auto">
            <a:xfrm>
              <a:off x="105" y="2325"/>
              <a:ext cx="418" cy="603"/>
              <a:chOff x="105" y="2325"/>
              <a:chExt cx="418" cy="603"/>
            </a:xfrm>
          </p:grpSpPr>
          <p:sp>
            <p:nvSpPr>
              <p:cNvPr id="365576" name="AutoShape 8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577" name="Line 9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78" name="Line 10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79" name="Line 11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580" name="Object 12"/>
              <p:cNvGraphicFramePr>
                <a:graphicFrameLocks noChangeAspect="1"/>
              </p:cNvGraphicFramePr>
              <p:nvPr/>
            </p:nvGraphicFramePr>
            <p:xfrm>
              <a:off x="105" y="2325"/>
              <a:ext cx="139" cy="192"/>
            </p:xfrm>
            <a:graphic>
              <a:graphicData uri="http://schemas.openxmlformats.org/presentationml/2006/ole">
                <p:oleObj spid="_x0000_s365671" name="Equation" r:id="rId3" imgW="152268" imgH="215713" progId="Equation.3">
                  <p:embed/>
                </p:oleObj>
              </a:graphicData>
            </a:graphic>
          </p:graphicFrame>
        </p:grpSp>
        <p:graphicFrame>
          <p:nvGraphicFramePr>
            <p:cNvPr id="365581" name="Object 13"/>
            <p:cNvGraphicFramePr>
              <a:graphicFrameLocks noChangeAspect="1"/>
            </p:cNvGraphicFramePr>
            <p:nvPr/>
          </p:nvGraphicFramePr>
          <p:xfrm>
            <a:off x="767" y="1926"/>
            <a:ext cx="306" cy="190"/>
          </p:xfrm>
          <a:graphic>
            <a:graphicData uri="http://schemas.openxmlformats.org/presentationml/2006/ole">
              <p:oleObj spid="_x0000_s365672" name="Equation" r:id="rId4" imgW="342603" imgH="215713" progId="Equation.3">
                <p:embed/>
              </p:oleObj>
            </a:graphicData>
          </a:graphic>
        </p:graphicFrame>
        <p:grpSp>
          <p:nvGrpSpPr>
            <p:cNvPr id="365582" name="Group 14"/>
            <p:cNvGrpSpPr>
              <a:grpSpLocks/>
            </p:cNvGrpSpPr>
            <p:nvPr/>
          </p:nvGrpSpPr>
          <p:grpSpPr bwMode="auto">
            <a:xfrm>
              <a:off x="679" y="2350"/>
              <a:ext cx="370" cy="596"/>
              <a:chOff x="153" y="2332"/>
              <a:chExt cx="370" cy="596"/>
            </a:xfrm>
          </p:grpSpPr>
          <p:sp>
            <p:nvSpPr>
              <p:cNvPr id="365583" name="AutoShape 15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584" name="Line 16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85" name="Line 17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86" name="Line 18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587" name="Object 19"/>
              <p:cNvGraphicFramePr>
                <a:graphicFrameLocks noChangeAspect="1"/>
              </p:cNvGraphicFramePr>
              <p:nvPr/>
            </p:nvGraphicFramePr>
            <p:xfrm>
              <a:off x="153" y="2332"/>
              <a:ext cx="140" cy="180"/>
            </p:xfrm>
            <a:graphic>
              <a:graphicData uri="http://schemas.openxmlformats.org/presentationml/2006/ole">
                <p:oleObj spid="_x0000_s365673" name="Equation" r:id="rId5" imgW="164885" imgH="215619" progId="Equation.3">
                  <p:embed/>
                </p:oleObj>
              </a:graphicData>
            </a:graphic>
          </p:graphicFrame>
        </p:grpSp>
        <p:grpSp>
          <p:nvGrpSpPr>
            <p:cNvPr id="365588" name="Group 20"/>
            <p:cNvGrpSpPr>
              <a:grpSpLocks/>
            </p:cNvGrpSpPr>
            <p:nvPr/>
          </p:nvGrpSpPr>
          <p:grpSpPr bwMode="auto">
            <a:xfrm>
              <a:off x="1379" y="2353"/>
              <a:ext cx="335" cy="580"/>
              <a:chOff x="188" y="2348"/>
              <a:chExt cx="335" cy="580"/>
            </a:xfrm>
          </p:grpSpPr>
          <p:sp>
            <p:nvSpPr>
              <p:cNvPr id="365589" name="AutoShape 21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590" name="Line 22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91" name="Line 23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592" name="Line 24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593" name="Object 25"/>
              <p:cNvGraphicFramePr>
                <a:graphicFrameLocks noChangeAspect="1"/>
              </p:cNvGraphicFramePr>
              <p:nvPr/>
            </p:nvGraphicFramePr>
            <p:xfrm>
              <a:off x="214" y="2348"/>
              <a:ext cx="140" cy="146"/>
            </p:xfrm>
            <a:graphic>
              <a:graphicData uri="http://schemas.openxmlformats.org/presentationml/2006/ole">
                <p:oleObj spid="_x0000_s365674" name="Equation" r:id="rId6" imgW="203024" imgH="215713" progId="Equation.3">
                  <p:embed/>
                </p:oleObj>
              </a:graphicData>
            </a:graphic>
          </p:graphicFrame>
        </p:grpSp>
      </p:grpSp>
      <p:grpSp>
        <p:nvGrpSpPr>
          <p:cNvPr id="365594" name="Group 26"/>
          <p:cNvGrpSpPr>
            <a:grpSpLocks/>
          </p:cNvGrpSpPr>
          <p:nvPr/>
        </p:nvGrpSpPr>
        <p:grpSpPr bwMode="auto">
          <a:xfrm>
            <a:off x="284163" y="1570038"/>
            <a:ext cx="2422525" cy="1619250"/>
            <a:chOff x="188" y="1926"/>
            <a:chExt cx="1526" cy="1020"/>
          </a:xfrm>
        </p:grpSpPr>
        <p:sp>
          <p:nvSpPr>
            <p:cNvPr id="365595" name="Line 27"/>
            <p:cNvSpPr>
              <a:spLocks noChangeShapeType="1"/>
            </p:cNvSpPr>
            <p:nvPr/>
          </p:nvSpPr>
          <p:spPr bwMode="auto">
            <a:xfrm rot="16200000" flipV="1">
              <a:off x="1061" y="1782"/>
              <a:ext cx="0" cy="1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5596" name="Line 28"/>
            <p:cNvSpPr>
              <a:spLocks noChangeShapeType="1"/>
            </p:cNvSpPr>
            <p:nvPr/>
          </p:nvSpPr>
          <p:spPr bwMode="auto">
            <a:xfrm rot="5400000">
              <a:off x="927" y="2267"/>
              <a:ext cx="21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5597" name="Group 29"/>
            <p:cNvGrpSpPr>
              <a:grpSpLocks/>
            </p:cNvGrpSpPr>
            <p:nvPr/>
          </p:nvGrpSpPr>
          <p:grpSpPr bwMode="auto">
            <a:xfrm>
              <a:off x="188" y="2376"/>
              <a:ext cx="335" cy="552"/>
              <a:chOff x="188" y="2376"/>
              <a:chExt cx="335" cy="552"/>
            </a:xfrm>
          </p:grpSpPr>
          <p:sp>
            <p:nvSpPr>
              <p:cNvPr id="365598" name="AutoShape 30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599" name="Line 31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00" name="Line 32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01" name="Line 33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02" name="Object 34"/>
              <p:cNvGraphicFramePr>
                <a:graphicFrameLocks noChangeAspect="1"/>
              </p:cNvGraphicFramePr>
              <p:nvPr/>
            </p:nvGraphicFramePr>
            <p:xfrm>
              <a:off x="190" y="2402"/>
              <a:ext cx="128" cy="178"/>
            </p:xfrm>
            <a:graphic>
              <a:graphicData uri="http://schemas.openxmlformats.org/presentationml/2006/ole">
                <p:oleObj spid="_x0000_s365675" name="Equation" r:id="rId7" imgW="152268" imgH="215713" progId="Equation.3">
                  <p:embed/>
                </p:oleObj>
              </a:graphicData>
            </a:graphic>
          </p:graphicFrame>
        </p:grpSp>
        <p:graphicFrame>
          <p:nvGraphicFramePr>
            <p:cNvPr id="365603" name="Object 35"/>
            <p:cNvGraphicFramePr>
              <a:graphicFrameLocks noChangeAspect="1"/>
            </p:cNvGraphicFramePr>
            <p:nvPr/>
          </p:nvGraphicFramePr>
          <p:xfrm>
            <a:off x="777" y="1926"/>
            <a:ext cx="284" cy="190"/>
          </p:xfrm>
          <a:graphic>
            <a:graphicData uri="http://schemas.openxmlformats.org/presentationml/2006/ole">
              <p:oleObj spid="_x0000_s365676" name="Equation" r:id="rId8" imgW="317087" imgH="215619" progId="Equation.3">
                <p:embed/>
              </p:oleObj>
            </a:graphicData>
          </a:graphic>
        </p:graphicFrame>
        <p:grpSp>
          <p:nvGrpSpPr>
            <p:cNvPr id="365604" name="Group 36"/>
            <p:cNvGrpSpPr>
              <a:grpSpLocks/>
            </p:cNvGrpSpPr>
            <p:nvPr/>
          </p:nvGrpSpPr>
          <p:grpSpPr bwMode="auto">
            <a:xfrm>
              <a:off x="519" y="2350"/>
              <a:ext cx="530" cy="596"/>
              <a:chOff x="-7" y="2332"/>
              <a:chExt cx="530" cy="596"/>
            </a:xfrm>
          </p:grpSpPr>
          <p:sp>
            <p:nvSpPr>
              <p:cNvPr id="365605" name="AutoShape 37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606" name="Line 38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07" name="Line 39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08" name="Line 40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09" name="Object 41"/>
              <p:cNvGraphicFramePr>
                <a:graphicFrameLocks noChangeAspect="1"/>
              </p:cNvGraphicFramePr>
              <p:nvPr/>
            </p:nvGraphicFramePr>
            <p:xfrm>
              <a:off x="-7" y="2332"/>
              <a:ext cx="140" cy="180"/>
            </p:xfrm>
            <a:graphic>
              <a:graphicData uri="http://schemas.openxmlformats.org/presentationml/2006/ole">
                <p:oleObj spid="_x0000_s365677" name="Equation" r:id="rId9" imgW="164885" imgH="215619" progId="Equation.3">
                  <p:embed/>
                </p:oleObj>
              </a:graphicData>
            </a:graphic>
          </p:graphicFrame>
        </p:grpSp>
        <p:grpSp>
          <p:nvGrpSpPr>
            <p:cNvPr id="365610" name="Group 42"/>
            <p:cNvGrpSpPr>
              <a:grpSpLocks/>
            </p:cNvGrpSpPr>
            <p:nvPr/>
          </p:nvGrpSpPr>
          <p:grpSpPr bwMode="auto">
            <a:xfrm>
              <a:off x="1245" y="2353"/>
              <a:ext cx="469" cy="580"/>
              <a:chOff x="54" y="2348"/>
              <a:chExt cx="469" cy="580"/>
            </a:xfrm>
          </p:grpSpPr>
          <p:sp>
            <p:nvSpPr>
              <p:cNvPr id="365611" name="AutoShape 43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612" name="Line 44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13" name="Line 45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14" name="Line 46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15" name="Object 47"/>
              <p:cNvGraphicFramePr>
                <a:graphicFrameLocks noChangeAspect="1"/>
              </p:cNvGraphicFramePr>
              <p:nvPr/>
            </p:nvGraphicFramePr>
            <p:xfrm>
              <a:off x="54" y="2348"/>
              <a:ext cx="140" cy="146"/>
            </p:xfrm>
            <a:graphic>
              <a:graphicData uri="http://schemas.openxmlformats.org/presentationml/2006/ole">
                <p:oleObj spid="_x0000_s365678" name="Equation" r:id="rId10" imgW="203024" imgH="215713" progId="Equation.3">
                  <p:embed/>
                </p:oleObj>
              </a:graphicData>
            </a:graphic>
          </p:graphicFrame>
        </p:grpSp>
      </p:grpSp>
      <p:graphicFrame>
        <p:nvGraphicFramePr>
          <p:cNvPr id="365616" name="Object 48"/>
          <p:cNvGraphicFramePr>
            <a:graphicFrameLocks noChangeAspect="1"/>
          </p:cNvGraphicFramePr>
          <p:nvPr/>
        </p:nvGraphicFramePr>
        <p:xfrm>
          <a:off x="5629275" y="2120900"/>
          <a:ext cx="719138" cy="307975"/>
        </p:xfrm>
        <a:graphic>
          <a:graphicData uri="http://schemas.openxmlformats.org/presentationml/2006/ole">
            <p:oleObj spid="_x0000_s365679" name="Equation" r:id="rId11" imgW="177415" imgH="76035" progId="Equation.3">
              <p:embed/>
            </p:oleObj>
          </a:graphicData>
        </a:graphic>
      </p:graphicFrame>
      <p:grpSp>
        <p:nvGrpSpPr>
          <p:cNvPr id="365617" name="Group 49"/>
          <p:cNvGrpSpPr>
            <a:grpSpLocks/>
          </p:cNvGrpSpPr>
          <p:nvPr/>
        </p:nvGrpSpPr>
        <p:grpSpPr bwMode="auto">
          <a:xfrm>
            <a:off x="6380163" y="1549400"/>
            <a:ext cx="2422525" cy="1619250"/>
            <a:chOff x="188" y="1926"/>
            <a:chExt cx="1526" cy="1020"/>
          </a:xfrm>
        </p:grpSpPr>
        <p:sp>
          <p:nvSpPr>
            <p:cNvPr id="365618" name="Line 50"/>
            <p:cNvSpPr>
              <a:spLocks noChangeShapeType="1"/>
            </p:cNvSpPr>
            <p:nvPr/>
          </p:nvSpPr>
          <p:spPr bwMode="auto">
            <a:xfrm rot="16200000" flipV="1">
              <a:off x="1061" y="1782"/>
              <a:ext cx="0" cy="1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65619" name="Line 51"/>
            <p:cNvSpPr>
              <a:spLocks noChangeShapeType="1"/>
            </p:cNvSpPr>
            <p:nvPr/>
          </p:nvSpPr>
          <p:spPr bwMode="auto">
            <a:xfrm rot="5400000">
              <a:off x="927" y="2267"/>
              <a:ext cx="21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5620" name="Group 52"/>
            <p:cNvGrpSpPr>
              <a:grpSpLocks/>
            </p:cNvGrpSpPr>
            <p:nvPr/>
          </p:nvGrpSpPr>
          <p:grpSpPr bwMode="auto">
            <a:xfrm>
              <a:off x="188" y="2324"/>
              <a:ext cx="335" cy="604"/>
              <a:chOff x="188" y="2324"/>
              <a:chExt cx="335" cy="604"/>
            </a:xfrm>
          </p:grpSpPr>
          <p:sp>
            <p:nvSpPr>
              <p:cNvPr id="365621" name="AutoShape 53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622" name="Line 54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23" name="Line 55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24" name="Line 56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25" name="Object 57"/>
              <p:cNvGraphicFramePr>
                <a:graphicFrameLocks noChangeAspect="1"/>
              </p:cNvGraphicFramePr>
              <p:nvPr/>
            </p:nvGraphicFramePr>
            <p:xfrm>
              <a:off x="298" y="2324"/>
              <a:ext cx="140" cy="192"/>
            </p:xfrm>
            <a:graphic>
              <a:graphicData uri="http://schemas.openxmlformats.org/presentationml/2006/ole">
                <p:oleObj spid="_x0000_s365680" name="Equation" r:id="rId12" imgW="152268" imgH="215713" progId="Equation.3">
                  <p:embed/>
                </p:oleObj>
              </a:graphicData>
            </a:graphic>
          </p:graphicFrame>
        </p:grpSp>
        <p:graphicFrame>
          <p:nvGraphicFramePr>
            <p:cNvPr id="365626" name="Object 58"/>
            <p:cNvGraphicFramePr>
              <a:graphicFrameLocks noChangeAspect="1"/>
            </p:cNvGraphicFramePr>
            <p:nvPr/>
          </p:nvGraphicFramePr>
          <p:xfrm>
            <a:off x="750" y="1926"/>
            <a:ext cx="340" cy="190"/>
          </p:xfrm>
          <a:graphic>
            <a:graphicData uri="http://schemas.openxmlformats.org/presentationml/2006/ole">
              <p:oleObj spid="_x0000_s365681" name="Equation" r:id="rId13" imgW="380835" imgH="215806" progId="Equation.3">
                <p:embed/>
              </p:oleObj>
            </a:graphicData>
          </a:graphic>
        </p:graphicFrame>
        <p:grpSp>
          <p:nvGrpSpPr>
            <p:cNvPr id="365627" name="Group 59"/>
            <p:cNvGrpSpPr>
              <a:grpSpLocks/>
            </p:cNvGrpSpPr>
            <p:nvPr/>
          </p:nvGrpSpPr>
          <p:grpSpPr bwMode="auto">
            <a:xfrm>
              <a:off x="714" y="2349"/>
              <a:ext cx="335" cy="597"/>
              <a:chOff x="188" y="2331"/>
              <a:chExt cx="335" cy="597"/>
            </a:xfrm>
          </p:grpSpPr>
          <p:sp>
            <p:nvSpPr>
              <p:cNvPr id="365628" name="AutoShape 60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629" name="Line 61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30" name="Line 62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31" name="Line 63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32" name="Object 64"/>
              <p:cNvGraphicFramePr>
                <a:graphicFrameLocks noChangeAspect="1"/>
              </p:cNvGraphicFramePr>
              <p:nvPr/>
            </p:nvGraphicFramePr>
            <p:xfrm>
              <a:off x="346" y="2331"/>
              <a:ext cx="140" cy="180"/>
            </p:xfrm>
            <a:graphic>
              <a:graphicData uri="http://schemas.openxmlformats.org/presentationml/2006/ole">
                <p:oleObj spid="_x0000_s365682" name="Equation" r:id="rId14" imgW="164885" imgH="215619" progId="Equation.3">
                  <p:embed/>
                </p:oleObj>
              </a:graphicData>
            </a:graphic>
          </p:graphicFrame>
        </p:grpSp>
        <p:grpSp>
          <p:nvGrpSpPr>
            <p:cNvPr id="365633" name="Group 65"/>
            <p:cNvGrpSpPr>
              <a:grpSpLocks/>
            </p:cNvGrpSpPr>
            <p:nvPr/>
          </p:nvGrpSpPr>
          <p:grpSpPr bwMode="auto">
            <a:xfrm>
              <a:off x="1379" y="2381"/>
              <a:ext cx="335" cy="552"/>
              <a:chOff x="188" y="2376"/>
              <a:chExt cx="335" cy="552"/>
            </a:xfrm>
          </p:grpSpPr>
          <p:sp>
            <p:nvSpPr>
              <p:cNvPr id="365634" name="AutoShape 66"/>
              <p:cNvSpPr>
                <a:spLocks noChangeArrowheads="1"/>
              </p:cNvSpPr>
              <p:nvPr/>
            </p:nvSpPr>
            <p:spPr bwMode="auto">
              <a:xfrm>
                <a:off x="381" y="2577"/>
                <a:ext cx="142" cy="138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5635" name="Line 67"/>
              <p:cNvSpPr>
                <a:spLocks noChangeShapeType="1"/>
              </p:cNvSpPr>
              <p:nvPr/>
            </p:nvSpPr>
            <p:spPr bwMode="auto">
              <a:xfrm>
                <a:off x="188" y="2629"/>
                <a:ext cx="21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36" name="Line 68"/>
              <p:cNvSpPr>
                <a:spLocks noChangeShapeType="1"/>
              </p:cNvSpPr>
              <p:nvPr/>
            </p:nvSpPr>
            <p:spPr bwMode="auto">
              <a:xfrm rot="5400000">
                <a:off x="341" y="2825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5637" name="Line 69"/>
              <p:cNvSpPr>
                <a:spLocks noChangeShapeType="1"/>
              </p:cNvSpPr>
              <p:nvPr/>
            </p:nvSpPr>
            <p:spPr bwMode="auto">
              <a:xfrm rot="5400000">
                <a:off x="351" y="2479"/>
                <a:ext cx="20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365638" name="Object 70"/>
              <p:cNvGraphicFramePr>
                <a:graphicFrameLocks noChangeAspect="1"/>
              </p:cNvGraphicFramePr>
              <p:nvPr/>
            </p:nvGraphicFramePr>
            <p:xfrm>
              <a:off x="190" y="2423"/>
              <a:ext cx="128" cy="136"/>
            </p:xfrm>
            <a:graphic>
              <a:graphicData uri="http://schemas.openxmlformats.org/presentationml/2006/ole">
                <p:oleObj spid="_x0000_s365683" name="Equation" r:id="rId15" imgW="203024" imgH="215713" progId="Equation.3">
                  <p:embed/>
                </p:oleObj>
              </a:graphicData>
            </a:graphic>
          </p:graphicFrame>
        </p:grpSp>
      </p:grpSp>
      <p:sp>
        <p:nvSpPr>
          <p:cNvPr id="365639" name="AutoShape 71"/>
          <p:cNvSpPr>
            <a:spLocks noChangeArrowheads="1"/>
          </p:cNvSpPr>
          <p:nvPr/>
        </p:nvSpPr>
        <p:spPr bwMode="auto">
          <a:xfrm>
            <a:off x="423863" y="3179763"/>
            <a:ext cx="8421687" cy="1597025"/>
          </a:xfrm>
          <a:prstGeom prst="flowChartAlternateProcess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65640" name="Text Box 72"/>
          <p:cNvSpPr txBox="1">
            <a:spLocks noChangeArrowheads="1"/>
          </p:cNvSpPr>
          <p:nvPr/>
        </p:nvSpPr>
        <p:spPr bwMode="auto">
          <a:xfrm>
            <a:off x="735013" y="3359150"/>
            <a:ext cx="79009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KM dimensional “beamformer” – conventional, MVDR</a:t>
            </a: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CSM  -  4-th order moments of the tx noise </a:t>
            </a: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Key issue is constraints and averaging</a:t>
            </a:r>
          </a:p>
        </p:txBody>
      </p:sp>
      <p:graphicFrame>
        <p:nvGraphicFramePr>
          <p:cNvPr id="365641" name="Object 73"/>
          <p:cNvGraphicFramePr>
            <a:graphicFrameLocks noGrp="1" noChangeAspect="1"/>
          </p:cNvGraphicFramePr>
          <p:nvPr>
            <p:ph sz="half" idx="1"/>
          </p:nvPr>
        </p:nvGraphicFramePr>
        <p:xfrm>
          <a:off x="503238" y="5057775"/>
          <a:ext cx="1579562" cy="485775"/>
        </p:xfrm>
        <a:graphic>
          <a:graphicData uri="http://schemas.openxmlformats.org/presentationml/2006/ole">
            <p:oleObj spid="_x0000_s365684" name="Equation" r:id="rId16" imgW="825500" imgH="254000" progId="Equation.3">
              <p:embed/>
            </p:oleObj>
          </a:graphicData>
        </a:graphic>
      </p:graphicFrame>
      <p:sp>
        <p:nvSpPr>
          <p:cNvPr id="365642" name="Text Box 74"/>
          <p:cNvSpPr txBox="1">
            <a:spLocks noChangeArrowheads="1"/>
          </p:cNvSpPr>
          <p:nvPr/>
        </p:nvSpPr>
        <p:spPr bwMode="auto">
          <a:xfrm>
            <a:off x="2406650" y="5003800"/>
            <a:ext cx="58404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Pulling out the KM phase terms determines the sum co-array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1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A58365-2D8D-484D-9424-4479FCFDA2A5}" type="slidenum">
              <a:rPr lang="en-AU" altLang="en-US"/>
              <a:pPr/>
              <a:t>24</a:t>
            </a:fld>
            <a:endParaRPr lang="en-AU" altLang="en-US"/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82575"/>
            <a:ext cx="5029200" cy="685800"/>
          </a:xfrm>
        </p:spPr>
        <p:txBody>
          <a:bodyPr/>
          <a:lstStyle/>
          <a:p>
            <a:r>
              <a:rPr lang="en-AU" altLang="en-US" b="0" dirty="0"/>
              <a:t>MIMO Radar – co-arrays</a:t>
            </a:r>
          </a:p>
        </p:txBody>
      </p:sp>
      <p:grpSp>
        <p:nvGrpSpPr>
          <p:cNvPr id="367619" name="Group 3"/>
          <p:cNvGrpSpPr>
            <a:grpSpLocks/>
          </p:cNvGrpSpPr>
          <p:nvPr/>
        </p:nvGrpSpPr>
        <p:grpSpPr bwMode="auto">
          <a:xfrm>
            <a:off x="2255838" y="2708275"/>
            <a:ext cx="5329237" cy="3313113"/>
            <a:chOff x="3766" y="3709"/>
            <a:chExt cx="5092" cy="3211"/>
          </a:xfrm>
        </p:grpSpPr>
        <p:grpSp>
          <p:nvGrpSpPr>
            <p:cNvPr id="367620" name="Group 4"/>
            <p:cNvGrpSpPr>
              <a:grpSpLocks/>
            </p:cNvGrpSpPr>
            <p:nvPr/>
          </p:nvGrpSpPr>
          <p:grpSpPr bwMode="auto">
            <a:xfrm>
              <a:off x="3849" y="3709"/>
              <a:ext cx="4822" cy="1553"/>
              <a:chOff x="3539" y="5617"/>
              <a:chExt cx="5925" cy="1810"/>
            </a:xfrm>
          </p:grpSpPr>
          <p:sp>
            <p:nvSpPr>
              <p:cNvPr id="367621" name="Line 5"/>
              <p:cNvSpPr>
                <a:spLocks noChangeShapeType="1"/>
              </p:cNvSpPr>
              <p:nvPr/>
            </p:nvSpPr>
            <p:spPr bwMode="auto">
              <a:xfrm>
                <a:off x="4703" y="5617"/>
                <a:ext cx="1" cy="18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7622" name="Line 6"/>
              <p:cNvSpPr>
                <a:spLocks noChangeShapeType="1"/>
              </p:cNvSpPr>
              <p:nvPr/>
            </p:nvSpPr>
            <p:spPr bwMode="auto">
              <a:xfrm>
                <a:off x="3681" y="6522"/>
                <a:ext cx="204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67623" name="Group 7"/>
              <p:cNvGrpSpPr>
                <a:grpSpLocks/>
              </p:cNvGrpSpPr>
              <p:nvPr/>
            </p:nvGrpSpPr>
            <p:grpSpPr bwMode="auto">
              <a:xfrm>
                <a:off x="4994" y="5721"/>
                <a:ext cx="870" cy="503"/>
                <a:chOff x="6254" y="2811"/>
                <a:chExt cx="870" cy="503"/>
              </a:xfrm>
            </p:grpSpPr>
            <p:grpSp>
              <p:nvGrpSpPr>
                <p:cNvPr id="367624" name="Group 8"/>
                <p:cNvGrpSpPr>
                  <a:grpSpLocks/>
                </p:cNvGrpSpPr>
                <p:nvPr/>
              </p:nvGrpSpPr>
              <p:grpSpPr bwMode="auto">
                <a:xfrm>
                  <a:off x="6254" y="2811"/>
                  <a:ext cx="142" cy="495"/>
                  <a:chOff x="6254" y="2811"/>
                  <a:chExt cx="142" cy="495"/>
                </a:xfrm>
              </p:grpSpPr>
              <p:sp>
                <p:nvSpPr>
                  <p:cNvPr id="367625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26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27" name="Group 11"/>
                <p:cNvGrpSpPr>
                  <a:grpSpLocks/>
                </p:cNvGrpSpPr>
                <p:nvPr/>
              </p:nvGrpSpPr>
              <p:grpSpPr bwMode="auto">
                <a:xfrm>
                  <a:off x="662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29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30" name="Group 14"/>
                <p:cNvGrpSpPr>
                  <a:grpSpLocks/>
                </p:cNvGrpSpPr>
                <p:nvPr/>
              </p:nvGrpSpPr>
              <p:grpSpPr bwMode="auto">
                <a:xfrm>
                  <a:off x="698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31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32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</p:grpSp>
          <p:grpSp>
            <p:nvGrpSpPr>
              <p:cNvPr id="367633" name="Group 17"/>
              <p:cNvGrpSpPr>
                <a:grpSpLocks/>
              </p:cNvGrpSpPr>
              <p:nvPr/>
            </p:nvGrpSpPr>
            <p:grpSpPr bwMode="auto">
              <a:xfrm>
                <a:off x="4994" y="6809"/>
                <a:ext cx="870" cy="503"/>
                <a:chOff x="6254" y="2811"/>
                <a:chExt cx="870" cy="503"/>
              </a:xfrm>
            </p:grpSpPr>
            <p:grpSp>
              <p:nvGrpSpPr>
                <p:cNvPr id="367634" name="Group 18"/>
                <p:cNvGrpSpPr>
                  <a:grpSpLocks/>
                </p:cNvGrpSpPr>
                <p:nvPr/>
              </p:nvGrpSpPr>
              <p:grpSpPr bwMode="auto">
                <a:xfrm>
                  <a:off x="6254" y="2811"/>
                  <a:ext cx="142" cy="495"/>
                  <a:chOff x="6254" y="2811"/>
                  <a:chExt cx="142" cy="495"/>
                </a:xfrm>
              </p:grpSpPr>
              <p:sp>
                <p:nvSpPr>
                  <p:cNvPr id="367635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36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37" name="Group 21"/>
                <p:cNvGrpSpPr>
                  <a:grpSpLocks/>
                </p:cNvGrpSpPr>
                <p:nvPr/>
              </p:nvGrpSpPr>
              <p:grpSpPr bwMode="auto">
                <a:xfrm>
                  <a:off x="662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38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39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40" name="Group 24"/>
                <p:cNvGrpSpPr>
                  <a:grpSpLocks/>
                </p:cNvGrpSpPr>
                <p:nvPr/>
              </p:nvGrpSpPr>
              <p:grpSpPr bwMode="auto">
                <a:xfrm>
                  <a:off x="698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41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42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</p:grpSp>
          <p:grpSp>
            <p:nvGrpSpPr>
              <p:cNvPr id="367643" name="Group 27"/>
              <p:cNvGrpSpPr>
                <a:grpSpLocks/>
              </p:cNvGrpSpPr>
              <p:nvPr/>
            </p:nvGrpSpPr>
            <p:grpSpPr bwMode="auto">
              <a:xfrm>
                <a:off x="3539" y="5729"/>
                <a:ext cx="870" cy="503"/>
                <a:chOff x="6254" y="2811"/>
                <a:chExt cx="870" cy="503"/>
              </a:xfrm>
            </p:grpSpPr>
            <p:grpSp>
              <p:nvGrpSpPr>
                <p:cNvPr id="367644" name="Group 28"/>
                <p:cNvGrpSpPr>
                  <a:grpSpLocks/>
                </p:cNvGrpSpPr>
                <p:nvPr/>
              </p:nvGrpSpPr>
              <p:grpSpPr bwMode="auto">
                <a:xfrm>
                  <a:off x="6254" y="2811"/>
                  <a:ext cx="142" cy="495"/>
                  <a:chOff x="6254" y="2811"/>
                  <a:chExt cx="142" cy="495"/>
                </a:xfrm>
              </p:grpSpPr>
              <p:sp>
                <p:nvSpPr>
                  <p:cNvPr id="367645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46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47" name="Group 31"/>
                <p:cNvGrpSpPr>
                  <a:grpSpLocks/>
                </p:cNvGrpSpPr>
                <p:nvPr/>
              </p:nvGrpSpPr>
              <p:grpSpPr bwMode="auto">
                <a:xfrm>
                  <a:off x="662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48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49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50" name="Group 34"/>
                <p:cNvGrpSpPr>
                  <a:grpSpLocks/>
                </p:cNvGrpSpPr>
                <p:nvPr/>
              </p:nvGrpSpPr>
              <p:grpSpPr bwMode="auto">
                <a:xfrm>
                  <a:off x="698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51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5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</p:grpSp>
          <p:grpSp>
            <p:nvGrpSpPr>
              <p:cNvPr id="367653" name="Group 37"/>
              <p:cNvGrpSpPr>
                <a:grpSpLocks/>
              </p:cNvGrpSpPr>
              <p:nvPr/>
            </p:nvGrpSpPr>
            <p:grpSpPr bwMode="auto">
              <a:xfrm>
                <a:off x="3547" y="6801"/>
                <a:ext cx="870" cy="503"/>
                <a:chOff x="6254" y="2811"/>
                <a:chExt cx="870" cy="503"/>
              </a:xfrm>
            </p:grpSpPr>
            <p:grpSp>
              <p:nvGrpSpPr>
                <p:cNvPr id="367654" name="Group 38"/>
                <p:cNvGrpSpPr>
                  <a:grpSpLocks/>
                </p:cNvGrpSpPr>
                <p:nvPr/>
              </p:nvGrpSpPr>
              <p:grpSpPr bwMode="auto">
                <a:xfrm>
                  <a:off x="6254" y="2811"/>
                  <a:ext cx="142" cy="495"/>
                  <a:chOff x="6254" y="2811"/>
                  <a:chExt cx="142" cy="495"/>
                </a:xfrm>
              </p:grpSpPr>
              <p:sp>
                <p:nvSpPr>
                  <p:cNvPr id="367655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56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57" name="Group 41"/>
                <p:cNvGrpSpPr>
                  <a:grpSpLocks/>
                </p:cNvGrpSpPr>
                <p:nvPr/>
              </p:nvGrpSpPr>
              <p:grpSpPr bwMode="auto">
                <a:xfrm>
                  <a:off x="662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58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59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660" name="Group 44"/>
                <p:cNvGrpSpPr>
                  <a:grpSpLocks/>
                </p:cNvGrpSpPr>
                <p:nvPr/>
              </p:nvGrpSpPr>
              <p:grpSpPr bwMode="auto">
                <a:xfrm>
                  <a:off x="6982" y="2819"/>
                  <a:ext cx="142" cy="495"/>
                  <a:chOff x="6254" y="2811"/>
                  <a:chExt cx="142" cy="495"/>
                </a:xfrm>
              </p:grpSpPr>
              <p:sp>
                <p:nvSpPr>
                  <p:cNvPr id="367661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2811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62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6254" y="3164"/>
                    <a:ext cx="142" cy="14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</p:grpSp>
          <p:grpSp>
            <p:nvGrpSpPr>
              <p:cNvPr id="367663" name="Group 47"/>
              <p:cNvGrpSpPr>
                <a:grpSpLocks/>
              </p:cNvGrpSpPr>
              <p:nvPr/>
            </p:nvGrpSpPr>
            <p:grpSpPr bwMode="auto">
              <a:xfrm>
                <a:off x="3547" y="6449"/>
                <a:ext cx="510" cy="143"/>
                <a:chOff x="4807" y="3539"/>
                <a:chExt cx="510" cy="143"/>
              </a:xfrm>
            </p:grpSpPr>
            <p:sp>
              <p:nvSpPr>
                <p:cNvPr id="367664" name="Oval 48"/>
                <p:cNvSpPr>
                  <a:spLocks noChangeArrowheads="1"/>
                </p:cNvSpPr>
                <p:nvPr/>
              </p:nvSpPr>
              <p:spPr bwMode="auto">
                <a:xfrm>
                  <a:off x="4807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65" name="Oval 49"/>
                <p:cNvSpPr>
                  <a:spLocks noChangeArrowheads="1"/>
                </p:cNvSpPr>
                <p:nvPr/>
              </p:nvSpPr>
              <p:spPr bwMode="auto">
                <a:xfrm>
                  <a:off x="5174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66" name="Group 50"/>
              <p:cNvGrpSpPr>
                <a:grpSpLocks/>
              </p:cNvGrpSpPr>
              <p:nvPr/>
            </p:nvGrpSpPr>
            <p:grpSpPr bwMode="auto">
              <a:xfrm>
                <a:off x="4267" y="6449"/>
                <a:ext cx="510" cy="143"/>
                <a:chOff x="4807" y="3539"/>
                <a:chExt cx="510" cy="143"/>
              </a:xfrm>
            </p:grpSpPr>
            <p:sp>
              <p:nvSpPr>
                <p:cNvPr id="367667" name="Oval 51"/>
                <p:cNvSpPr>
                  <a:spLocks noChangeArrowheads="1"/>
                </p:cNvSpPr>
                <p:nvPr/>
              </p:nvSpPr>
              <p:spPr bwMode="auto">
                <a:xfrm>
                  <a:off x="4807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68" name="Oval 52"/>
                <p:cNvSpPr>
                  <a:spLocks noChangeArrowheads="1"/>
                </p:cNvSpPr>
                <p:nvPr/>
              </p:nvSpPr>
              <p:spPr bwMode="auto">
                <a:xfrm>
                  <a:off x="5174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69" name="Group 53"/>
              <p:cNvGrpSpPr>
                <a:grpSpLocks/>
              </p:cNvGrpSpPr>
              <p:nvPr/>
            </p:nvGrpSpPr>
            <p:grpSpPr bwMode="auto">
              <a:xfrm>
                <a:off x="4994" y="6449"/>
                <a:ext cx="510" cy="143"/>
                <a:chOff x="4807" y="3539"/>
                <a:chExt cx="510" cy="143"/>
              </a:xfrm>
            </p:grpSpPr>
            <p:sp>
              <p:nvSpPr>
                <p:cNvPr id="367670" name="Oval 54"/>
                <p:cNvSpPr>
                  <a:spLocks noChangeArrowheads="1"/>
                </p:cNvSpPr>
                <p:nvPr/>
              </p:nvSpPr>
              <p:spPr bwMode="auto">
                <a:xfrm>
                  <a:off x="4807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71" name="Oval 55"/>
                <p:cNvSpPr>
                  <a:spLocks noChangeArrowheads="1"/>
                </p:cNvSpPr>
                <p:nvPr/>
              </p:nvSpPr>
              <p:spPr bwMode="auto">
                <a:xfrm>
                  <a:off x="5174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67672" name="Oval 56"/>
              <p:cNvSpPr>
                <a:spLocks noChangeArrowheads="1"/>
              </p:cNvSpPr>
              <p:nvPr/>
            </p:nvSpPr>
            <p:spPr bwMode="auto">
              <a:xfrm>
                <a:off x="5722" y="644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67673" name="Group 57"/>
              <p:cNvGrpSpPr>
                <a:grpSpLocks/>
              </p:cNvGrpSpPr>
              <p:nvPr/>
            </p:nvGrpSpPr>
            <p:grpSpPr bwMode="auto">
              <a:xfrm>
                <a:off x="4612" y="6074"/>
                <a:ext cx="181" cy="181"/>
                <a:chOff x="5420" y="5241"/>
                <a:chExt cx="181" cy="181"/>
              </a:xfrm>
            </p:grpSpPr>
            <p:sp>
              <p:nvSpPr>
                <p:cNvPr id="367674" name="Line 58"/>
                <p:cNvSpPr>
                  <a:spLocks noChangeShapeType="1"/>
                </p:cNvSpPr>
                <p:nvPr/>
              </p:nvSpPr>
              <p:spPr bwMode="auto">
                <a:xfrm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75" name="Line 59"/>
                <p:cNvSpPr>
                  <a:spLocks noChangeShapeType="1"/>
                </p:cNvSpPr>
                <p:nvPr/>
              </p:nvSpPr>
              <p:spPr bwMode="auto">
                <a:xfrm flipH="1"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76" name="Group 60"/>
              <p:cNvGrpSpPr>
                <a:grpSpLocks/>
              </p:cNvGrpSpPr>
              <p:nvPr/>
            </p:nvGrpSpPr>
            <p:grpSpPr bwMode="auto">
              <a:xfrm>
                <a:off x="4612" y="5710"/>
                <a:ext cx="181" cy="181"/>
                <a:chOff x="5420" y="5241"/>
                <a:chExt cx="181" cy="181"/>
              </a:xfrm>
            </p:grpSpPr>
            <p:sp>
              <p:nvSpPr>
                <p:cNvPr id="367677" name="Line 61"/>
                <p:cNvSpPr>
                  <a:spLocks noChangeShapeType="1"/>
                </p:cNvSpPr>
                <p:nvPr/>
              </p:nvSpPr>
              <p:spPr bwMode="auto">
                <a:xfrm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78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79" name="Group 63"/>
              <p:cNvGrpSpPr>
                <a:grpSpLocks/>
              </p:cNvGrpSpPr>
              <p:nvPr/>
            </p:nvGrpSpPr>
            <p:grpSpPr bwMode="auto">
              <a:xfrm>
                <a:off x="4610" y="6801"/>
                <a:ext cx="181" cy="181"/>
                <a:chOff x="5420" y="5241"/>
                <a:chExt cx="181" cy="181"/>
              </a:xfrm>
            </p:grpSpPr>
            <p:sp>
              <p:nvSpPr>
                <p:cNvPr id="367680" name="Line 64"/>
                <p:cNvSpPr>
                  <a:spLocks noChangeShapeType="1"/>
                </p:cNvSpPr>
                <p:nvPr/>
              </p:nvSpPr>
              <p:spPr bwMode="auto">
                <a:xfrm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81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82" name="Group 66"/>
              <p:cNvGrpSpPr>
                <a:grpSpLocks/>
              </p:cNvGrpSpPr>
              <p:nvPr/>
            </p:nvGrpSpPr>
            <p:grpSpPr bwMode="auto">
              <a:xfrm>
                <a:off x="4610" y="7162"/>
                <a:ext cx="181" cy="181"/>
                <a:chOff x="5420" y="5241"/>
                <a:chExt cx="181" cy="181"/>
              </a:xfrm>
            </p:grpSpPr>
            <p:sp>
              <p:nvSpPr>
                <p:cNvPr id="367683" name="Line 67"/>
                <p:cNvSpPr>
                  <a:spLocks noChangeShapeType="1"/>
                </p:cNvSpPr>
                <p:nvPr/>
              </p:nvSpPr>
              <p:spPr bwMode="auto">
                <a:xfrm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84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5420" y="5241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67685" name="Group 69"/>
              <p:cNvGrpSpPr>
                <a:grpSpLocks/>
              </p:cNvGrpSpPr>
              <p:nvPr/>
            </p:nvGrpSpPr>
            <p:grpSpPr bwMode="auto">
              <a:xfrm>
                <a:off x="6783" y="5955"/>
                <a:ext cx="2681" cy="1364"/>
                <a:chOff x="6783" y="3045"/>
                <a:chExt cx="2681" cy="1364"/>
              </a:xfrm>
            </p:grpSpPr>
            <p:sp>
              <p:nvSpPr>
                <p:cNvPr id="367686" name="Oval 70"/>
                <p:cNvSpPr>
                  <a:spLocks noChangeArrowheads="1"/>
                </p:cNvSpPr>
                <p:nvPr/>
              </p:nvSpPr>
              <p:spPr bwMode="auto">
                <a:xfrm>
                  <a:off x="6802" y="3178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87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6906" y="3045"/>
                  <a:ext cx="1867" cy="4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Transmit</a:t>
                  </a:r>
                  <a:r>
                    <a:rPr lang="en-US" altLang="en-US" sz="1400" b="1">
                      <a:solidFill>
                        <a:schemeClr val="bg2"/>
                      </a:solidFill>
                      <a:latin typeface="Arial Narrow" pitchFamily="34" charset="0"/>
                    </a:rPr>
                    <a:t> 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array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367688" name="Oval 72"/>
                <p:cNvSpPr>
                  <a:spLocks noChangeArrowheads="1"/>
                </p:cNvSpPr>
                <p:nvPr/>
              </p:nvSpPr>
              <p:spPr bwMode="auto">
                <a:xfrm>
                  <a:off x="6802" y="4090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grpSp>
              <p:nvGrpSpPr>
                <p:cNvPr id="367689" name="Group 73"/>
                <p:cNvGrpSpPr>
                  <a:grpSpLocks/>
                </p:cNvGrpSpPr>
                <p:nvPr/>
              </p:nvGrpSpPr>
              <p:grpSpPr bwMode="auto">
                <a:xfrm>
                  <a:off x="6783" y="3612"/>
                  <a:ext cx="181" cy="181"/>
                  <a:chOff x="6687" y="4879"/>
                  <a:chExt cx="181" cy="181"/>
                </a:xfrm>
              </p:grpSpPr>
              <p:sp>
                <p:nvSpPr>
                  <p:cNvPr id="36769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6687" y="4879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691" name="Line 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687" y="4879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sp>
              <p:nvSpPr>
                <p:cNvPr id="367692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6923" y="3507"/>
                  <a:ext cx="1738" cy="4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Receive</a:t>
                  </a:r>
                  <a:r>
                    <a:rPr lang="en-US" altLang="en-US" sz="1400" b="1" i="1">
                      <a:solidFill>
                        <a:schemeClr val="bg2"/>
                      </a:solidFill>
                      <a:latin typeface="Arial Narrow" pitchFamily="34" charset="0"/>
                    </a:rPr>
                    <a:t> 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array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367693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6914" y="3966"/>
                  <a:ext cx="2550" cy="4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Synthesized</a:t>
                  </a:r>
                  <a:r>
                    <a:rPr lang="en-US" altLang="en-US" sz="1400" b="1">
                      <a:solidFill>
                        <a:schemeClr val="bg2"/>
                      </a:solidFill>
                      <a:latin typeface="Arial Narrow" pitchFamily="34" charset="0"/>
                    </a:rPr>
                    <a:t> 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elements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</p:grpSp>
        </p:grpSp>
        <p:grpSp>
          <p:nvGrpSpPr>
            <p:cNvPr id="367694" name="Group 78"/>
            <p:cNvGrpSpPr>
              <a:grpSpLocks/>
            </p:cNvGrpSpPr>
            <p:nvPr/>
          </p:nvGrpSpPr>
          <p:grpSpPr bwMode="auto">
            <a:xfrm>
              <a:off x="3766" y="5394"/>
              <a:ext cx="5092" cy="1526"/>
              <a:chOff x="3681" y="2707"/>
              <a:chExt cx="5783" cy="1810"/>
            </a:xfrm>
          </p:grpSpPr>
          <p:grpSp>
            <p:nvGrpSpPr>
              <p:cNvPr id="367695" name="Group 79"/>
              <p:cNvGrpSpPr>
                <a:grpSpLocks/>
              </p:cNvGrpSpPr>
              <p:nvPr/>
            </p:nvGrpSpPr>
            <p:grpSpPr bwMode="auto">
              <a:xfrm>
                <a:off x="6783" y="3045"/>
                <a:ext cx="2681" cy="1364"/>
                <a:chOff x="6783" y="3045"/>
                <a:chExt cx="2681" cy="1364"/>
              </a:xfrm>
            </p:grpSpPr>
            <p:sp>
              <p:nvSpPr>
                <p:cNvPr id="367696" name="Oval 80"/>
                <p:cNvSpPr>
                  <a:spLocks noChangeArrowheads="1"/>
                </p:cNvSpPr>
                <p:nvPr/>
              </p:nvSpPr>
              <p:spPr bwMode="auto">
                <a:xfrm>
                  <a:off x="6802" y="3178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697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6906" y="3045"/>
                  <a:ext cx="1867" cy="4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Transmit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 array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367698" name="Oval 82"/>
                <p:cNvSpPr>
                  <a:spLocks noChangeArrowheads="1"/>
                </p:cNvSpPr>
                <p:nvPr/>
              </p:nvSpPr>
              <p:spPr bwMode="auto">
                <a:xfrm>
                  <a:off x="6802" y="4090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grpSp>
              <p:nvGrpSpPr>
                <p:cNvPr id="367699" name="Group 83"/>
                <p:cNvGrpSpPr>
                  <a:grpSpLocks/>
                </p:cNvGrpSpPr>
                <p:nvPr/>
              </p:nvGrpSpPr>
              <p:grpSpPr bwMode="auto">
                <a:xfrm>
                  <a:off x="6783" y="3612"/>
                  <a:ext cx="181" cy="181"/>
                  <a:chOff x="6687" y="4879"/>
                  <a:chExt cx="181" cy="181"/>
                </a:xfrm>
              </p:grpSpPr>
              <p:sp>
                <p:nvSpPr>
                  <p:cNvPr id="367700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6687" y="4879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701" name="Line 8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687" y="4879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sp>
              <p:nvSpPr>
                <p:cNvPr id="367702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6923" y="3507"/>
                  <a:ext cx="1738" cy="4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Receive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 array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367703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6914" y="3966"/>
                  <a:ext cx="2550" cy="4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altLang="en-US" sz="1400" i="1">
                      <a:solidFill>
                        <a:schemeClr val="bg2"/>
                      </a:solidFill>
                      <a:latin typeface="Arial Narrow" pitchFamily="34" charset="0"/>
                    </a:rPr>
                    <a:t>Synthesized</a:t>
                  </a:r>
                  <a:r>
                    <a:rPr lang="en-US" altLang="en-US" sz="1400">
                      <a:solidFill>
                        <a:schemeClr val="bg2"/>
                      </a:solidFill>
                      <a:latin typeface="Arial Narrow" pitchFamily="34" charset="0"/>
                    </a:rPr>
                    <a:t> elements</a:t>
                  </a:r>
                  <a:endParaRPr lang="en-US" altLang="en-US" sz="1400" b="1">
                    <a:solidFill>
                      <a:schemeClr val="bg2"/>
                    </a:solidFill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367704" name="Group 88"/>
              <p:cNvGrpSpPr>
                <a:grpSpLocks/>
              </p:cNvGrpSpPr>
              <p:nvPr/>
            </p:nvGrpSpPr>
            <p:grpSpPr bwMode="auto">
              <a:xfrm>
                <a:off x="3681" y="2707"/>
                <a:ext cx="2041" cy="1810"/>
                <a:chOff x="3681" y="2707"/>
                <a:chExt cx="2041" cy="1810"/>
              </a:xfrm>
            </p:grpSpPr>
            <p:sp>
              <p:nvSpPr>
                <p:cNvPr id="367705" name="Line 89"/>
                <p:cNvSpPr>
                  <a:spLocks noChangeShapeType="1"/>
                </p:cNvSpPr>
                <p:nvPr/>
              </p:nvSpPr>
              <p:spPr bwMode="auto">
                <a:xfrm>
                  <a:off x="4703" y="2707"/>
                  <a:ext cx="1" cy="1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06" name="Line 90"/>
                <p:cNvSpPr>
                  <a:spLocks noChangeShapeType="1"/>
                </p:cNvSpPr>
                <p:nvPr/>
              </p:nvSpPr>
              <p:spPr bwMode="auto">
                <a:xfrm>
                  <a:off x="3681" y="3612"/>
                  <a:ext cx="204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07" name="Oval 91"/>
                <p:cNvSpPr>
                  <a:spLocks noChangeArrowheads="1"/>
                </p:cNvSpPr>
                <p:nvPr/>
              </p:nvSpPr>
              <p:spPr bwMode="auto">
                <a:xfrm>
                  <a:off x="4994" y="2811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08" name="Oval 92"/>
                <p:cNvSpPr>
                  <a:spLocks noChangeArrowheads="1"/>
                </p:cNvSpPr>
                <p:nvPr/>
              </p:nvSpPr>
              <p:spPr bwMode="auto">
                <a:xfrm>
                  <a:off x="5362" y="3172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09" name="Oval 93"/>
                <p:cNvSpPr>
                  <a:spLocks noChangeArrowheads="1"/>
                </p:cNvSpPr>
                <p:nvPr/>
              </p:nvSpPr>
              <p:spPr bwMode="auto">
                <a:xfrm>
                  <a:off x="4994" y="4252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0" name="Oval 94"/>
                <p:cNvSpPr>
                  <a:spLocks noChangeArrowheads="1"/>
                </p:cNvSpPr>
                <p:nvPr/>
              </p:nvSpPr>
              <p:spPr bwMode="auto">
                <a:xfrm>
                  <a:off x="5362" y="3907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1" name="Oval 95"/>
                <p:cNvSpPr>
                  <a:spLocks noChangeArrowheads="1"/>
                </p:cNvSpPr>
                <p:nvPr/>
              </p:nvSpPr>
              <p:spPr bwMode="auto">
                <a:xfrm>
                  <a:off x="3907" y="3180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2" name="Oval 96"/>
                <p:cNvSpPr>
                  <a:spLocks noChangeArrowheads="1"/>
                </p:cNvSpPr>
                <p:nvPr/>
              </p:nvSpPr>
              <p:spPr bwMode="auto">
                <a:xfrm>
                  <a:off x="4267" y="2827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3" name="Oval 97"/>
                <p:cNvSpPr>
                  <a:spLocks noChangeArrowheads="1"/>
                </p:cNvSpPr>
                <p:nvPr/>
              </p:nvSpPr>
              <p:spPr bwMode="auto">
                <a:xfrm>
                  <a:off x="3915" y="3899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4" name="Oval 98"/>
                <p:cNvSpPr>
                  <a:spLocks noChangeArrowheads="1"/>
                </p:cNvSpPr>
                <p:nvPr/>
              </p:nvSpPr>
              <p:spPr bwMode="auto">
                <a:xfrm>
                  <a:off x="4275" y="4252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5" name="Oval 99"/>
                <p:cNvSpPr>
                  <a:spLocks noChangeArrowheads="1"/>
                </p:cNvSpPr>
                <p:nvPr/>
              </p:nvSpPr>
              <p:spPr bwMode="auto">
                <a:xfrm>
                  <a:off x="4267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6" name="Oval 100"/>
                <p:cNvSpPr>
                  <a:spLocks noChangeArrowheads="1"/>
                </p:cNvSpPr>
                <p:nvPr/>
              </p:nvSpPr>
              <p:spPr bwMode="auto">
                <a:xfrm>
                  <a:off x="4634" y="3907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7" name="Oval 101"/>
                <p:cNvSpPr>
                  <a:spLocks noChangeArrowheads="1"/>
                </p:cNvSpPr>
                <p:nvPr/>
              </p:nvSpPr>
              <p:spPr bwMode="auto">
                <a:xfrm>
                  <a:off x="4994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8" name="Oval 102"/>
                <p:cNvSpPr>
                  <a:spLocks noChangeArrowheads="1"/>
                </p:cNvSpPr>
                <p:nvPr/>
              </p:nvSpPr>
              <p:spPr bwMode="auto">
                <a:xfrm>
                  <a:off x="4634" y="3180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67719" name="Oval 103"/>
                <p:cNvSpPr>
                  <a:spLocks noChangeArrowheads="1"/>
                </p:cNvSpPr>
                <p:nvPr/>
              </p:nvSpPr>
              <p:spPr bwMode="auto">
                <a:xfrm>
                  <a:off x="4634" y="3539"/>
                  <a:ext cx="143" cy="14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grpSp>
              <p:nvGrpSpPr>
                <p:cNvPr id="367720" name="Group 104"/>
                <p:cNvGrpSpPr>
                  <a:grpSpLocks/>
                </p:cNvGrpSpPr>
                <p:nvPr/>
              </p:nvGrpSpPr>
              <p:grpSpPr bwMode="auto">
                <a:xfrm>
                  <a:off x="4252" y="3152"/>
                  <a:ext cx="181" cy="181"/>
                  <a:chOff x="5420" y="5241"/>
                  <a:chExt cx="181" cy="181"/>
                </a:xfrm>
              </p:grpSpPr>
              <p:sp>
                <p:nvSpPr>
                  <p:cNvPr id="367721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722" name="Line 1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723" name="Group 107"/>
                <p:cNvGrpSpPr>
                  <a:grpSpLocks/>
                </p:cNvGrpSpPr>
                <p:nvPr/>
              </p:nvGrpSpPr>
              <p:grpSpPr bwMode="auto">
                <a:xfrm>
                  <a:off x="4250" y="3892"/>
                  <a:ext cx="181" cy="181"/>
                  <a:chOff x="5420" y="5241"/>
                  <a:chExt cx="181" cy="181"/>
                </a:xfrm>
              </p:grpSpPr>
              <p:sp>
                <p:nvSpPr>
                  <p:cNvPr id="367724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725" name="Line 1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726" name="Group 110"/>
                <p:cNvGrpSpPr>
                  <a:grpSpLocks/>
                </p:cNvGrpSpPr>
                <p:nvPr/>
              </p:nvGrpSpPr>
              <p:grpSpPr bwMode="auto">
                <a:xfrm>
                  <a:off x="4962" y="3892"/>
                  <a:ext cx="181" cy="181"/>
                  <a:chOff x="5420" y="5241"/>
                  <a:chExt cx="181" cy="181"/>
                </a:xfrm>
              </p:grpSpPr>
              <p:sp>
                <p:nvSpPr>
                  <p:cNvPr id="367727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728" name="Line 1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67729" name="Group 113"/>
                <p:cNvGrpSpPr>
                  <a:grpSpLocks/>
                </p:cNvGrpSpPr>
                <p:nvPr/>
              </p:nvGrpSpPr>
              <p:grpSpPr bwMode="auto">
                <a:xfrm>
                  <a:off x="4964" y="3152"/>
                  <a:ext cx="181" cy="181"/>
                  <a:chOff x="5420" y="5241"/>
                  <a:chExt cx="181" cy="181"/>
                </a:xfrm>
              </p:grpSpPr>
              <p:sp>
                <p:nvSpPr>
                  <p:cNvPr id="367730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367731" name="Line 1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20" y="5241"/>
                    <a:ext cx="181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</p:grpSp>
        </p:grpSp>
      </p:grpSp>
      <p:sp>
        <p:nvSpPr>
          <p:cNvPr id="367732" name="Rectangle 116"/>
          <p:cNvSpPr>
            <a:spLocks noGrp="1" noChangeArrowheads="1"/>
          </p:cNvSpPr>
          <p:nvPr>
            <p:ph type="body" idx="1"/>
          </p:nvPr>
        </p:nvSpPr>
        <p:spPr>
          <a:xfrm>
            <a:off x="285750" y="1217613"/>
            <a:ext cx="6481763" cy="1511300"/>
          </a:xfrm>
          <a:noFill/>
          <a:ln/>
        </p:spPr>
        <p:txBody>
          <a:bodyPr/>
          <a:lstStyle/>
          <a:p>
            <a:r>
              <a:rPr lang="en-AU" altLang="en-US" b="0"/>
              <a:t>Transmit orthogonal waveforms</a:t>
            </a:r>
          </a:p>
          <a:p>
            <a:r>
              <a:rPr lang="en-AU" altLang="en-US" b="0"/>
              <a:t>Identify individual inter-element (Tx/Rx)phase paths</a:t>
            </a:r>
          </a:p>
          <a:p>
            <a:r>
              <a:rPr lang="en-AU" altLang="en-US" b="0"/>
              <a:t>Synthesize transmit patterns – co-arrays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4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CCD817-9F62-4ECB-8B1A-A3846FF06EA7}" type="slidenum">
              <a:rPr lang="en-AU" altLang="en-US"/>
              <a:pPr/>
              <a:t>25</a:t>
            </a:fld>
            <a:endParaRPr lang="en-AU" altLang="en-US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ffectLst/>
              </a:rPr>
              <a:t>Coarray</a:t>
            </a:r>
            <a:r>
              <a:rPr lang="en-US" altLang="en-US" dirty="0">
                <a:effectLst/>
              </a:rPr>
              <a:t> example I – beam patterns</a:t>
            </a:r>
          </a:p>
        </p:txBody>
      </p:sp>
      <p:pic>
        <p:nvPicPr>
          <p:cNvPr id="3768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7500" y="2768600"/>
            <a:ext cx="4748213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6836" name="Group 4"/>
          <p:cNvGrpSpPr>
            <a:grpSpLocks/>
          </p:cNvGrpSpPr>
          <p:nvPr/>
        </p:nvGrpSpPr>
        <p:grpSpPr bwMode="auto">
          <a:xfrm>
            <a:off x="285750" y="1130300"/>
            <a:ext cx="6013450" cy="2419350"/>
            <a:chOff x="180" y="712"/>
            <a:chExt cx="3788" cy="1524"/>
          </a:xfrm>
        </p:grpSpPr>
        <p:cxnSp>
          <p:nvCxnSpPr>
            <p:cNvPr id="376837" name="AutoShape 5"/>
            <p:cNvCxnSpPr>
              <a:cxnSpLocks noChangeShapeType="1"/>
            </p:cNvCxnSpPr>
            <p:nvPr/>
          </p:nvCxnSpPr>
          <p:spPr bwMode="auto">
            <a:xfrm>
              <a:off x="235" y="2189"/>
              <a:ext cx="211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76838" name="Line 6"/>
            <p:cNvSpPr>
              <a:spLocks noChangeShapeType="1"/>
            </p:cNvSpPr>
            <p:nvPr/>
          </p:nvSpPr>
          <p:spPr bwMode="auto">
            <a:xfrm>
              <a:off x="277" y="1226"/>
              <a:ext cx="3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6839" name="Group 7"/>
            <p:cNvGrpSpPr>
              <a:grpSpLocks/>
            </p:cNvGrpSpPr>
            <p:nvPr/>
          </p:nvGrpSpPr>
          <p:grpSpPr bwMode="auto">
            <a:xfrm>
              <a:off x="192" y="1177"/>
              <a:ext cx="325" cy="96"/>
              <a:chOff x="4807" y="3539"/>
              <a:chExt cx="510" cy="143"/>
            </a:xfrm>
          </p:grpSpPr>
          <p:sp>
            <p:nvSpPr>
              <p:cNvPr id="376840" name="Oval 8"/>
              <p:cNvSpPr>
                <a:spLocks noChangeArrowheads="1"/>
              </p:cNvSpPr>
              <p:nvPr/>
            </p:nvSpPr>
            <p:spPr bwMode="auto">
              <a:xfrm>
                <a:off x="4807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6841" name="Oval 9"/>
              <p:cNvSpPr>
                <a:spLocks noChangeArrowheads="1"/>
              </p:cNvSpPr>
              <p:nvPr/>
            </p:nvSpPr>
            <p:spPr bwMode="auto">
              <a:xfrm>
                <a:off x="5174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6842" name="Group 10"/>
            <p:cNvGrpSpPr>
              <a:grpSpLocks/>
            </p:cNvGrpSpPr>
            <p:nvPr/>
          </p:nvGrpSpPr>
          <p:grpSpPr bwMode="auto">
            <a:xfrm>
              <a:off x="870" y="1648"/>
              <a:ext cx="116" cy="121"/>
              <a:chOff x="5420" y="5241"/>
              <a:chExt cx="181" cy="181"/>
            </a:xfrm>
          </p:grpSpPr>
          <p:sp>
            <p:nvSpPr>
              <p:cNvPr id="376843" name="Line 11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6844" name="Line 12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6845" name="Group 13"/>
            <p:cNvGrpSpPr>
              <a:grpSpLocks/>
            </p:cNvGrpSpPr>
            <p:nvPr/>
          </p:nvGrpSpPr>
          <p:grpSpPr bwMode="auto">
            <a:xfrm>
              <a:off x="2257" y="845"/>
              <a:ext cx="1711" cy="915"/>
              <a:chOff x="6783" y="3045"/>
              <a:chExt cx="2681" cy="1364"/>
            </a:xfrm>
          </p:grpSpPr>
          <p:sp>
            <p:nvSpPr>
              <p:cNvPr id="376846" name="Oval 14"/>
              <p:cNvSpPr>
                <a:spLocks noChangeArrowheads="1"/>
              </p:cNvSpPr>
              <p:nvPr/>
            </p:nvSpPr>
            <p:spPr bwMode="auto">
              <a:xfrm>
                <a:off x="6802" y="3178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6847" name="Text Box 15"/>
              <p:cNvSpPr txBox="1">
                <a:spLocks noChangeArrowheads="1"/>
              </p:cNvSpPr>
              <p:nvPr/>
            </p:nvSpPr>
            <p:spPr bwMode="auto">
              <a:xfrm>
                <a:off x="6906" y="3045"/>
                <a:ext cx="1867" cy="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Transmit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6848" name="Oval 16"/>
              <p:cNvSpPr>
                <a:spLocks noChangeArrowheads="1"/>
              </p:cNvSpPr>
              <p:nvPr/>
            </p:nvSpPr>
            <p:spPr bwMode="auto">
              <a:xfrm>
                <a:off x="6802" y="4090"/>
                <a:ext cx="143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76849" name="Group 17"/>
              <p:cNvGrpSpPr>
                <a:grpSpLocks/>
              </p:cNvGrpSpPr>
              <p:nvPr/>
            </p:nvGrpSpPr>
            <p:grpSpPr bwMode="auto">
              <a:xfrm>
                <a:off x="6783" y="3612"/>
                <a:ext cx="181" cy="181"/>
                <a:chOff x="6687" y="4879"/>
                <a:chExt cx="181" cy="181"/>
              </a:xfrm>
            </p:grpSpPr>
            <p:sp>
              <p:nvSpPr>
                <p:cNvPr id="376850" name="Line 18"/>
                <p:cNvSpPr>
                  <a:spLocks noChangeShapeType="1"/>
                </p:cNvSpPr>
                <p:nvPr/>
              </p:nvSpPr>
              <p:spPr bwMode="auto">
                <a:xfrm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76851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76852" name="Text Box 20"/>
              <p:cNvSpPr txBox="1">
                <a:spLocks noChangeArrowheads="1"/>
              </p:cNvSpPr>
              <p:nvPr/>
            </p:nvSpPr>
            <p:spPr bwMode="auto">
              <a:xfrm>
                <a:off x="6923" y="3507"/>
                <a:ext cx="1738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Receive</a:t>
                </a:r>
                <a:r>
                  <a:rPr lang="en-US" altLang="en-US" sz="1200" b="1" i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6853" name="Text Box 21"/>
              <p:cNvSpPr txBox="1">
                <a:spLocks noChangeArrowheads="1"/>
              </p:cNvSpPr>
              <p:nvPr/>
            </p:nvSpPr>
            <p:spPr bwMode="auto">
              <a:xfrm>
                <a:off x="6914" y="3966"/>
                <a:ext cx="2550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Synthesized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elements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376854" name="Line 22"/>
            <p:cNvSpPr>
              <a:spLocks noChangeShapeType="1"/>
            </p:cNvSpPr>
            <p:nvPr/>
          </p:nvSpPr>
          <p:spPr bwMode="auto">
            <a:xfrm>
              <a:off x="192" y="1703"/>
              <a:ext cx="14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6855" name="Group 23"/>
            <p:cNvGrpSpPr>
              <a:grpSpLocks/>
            </p:cNvGrpSpPr>
            <p:nvPr/>
          </p:nvGrpSpPr>
          <p:grpSpPr bwMode="auto">
            <a:xfrm>
              <a:off x="1568" y="1648"/>
              <a:ext cx="116" cy="121"/>
              <a:chOff x="5420" y="5241"/>
              <a:chExt cx="181" cy="181"/>
            </a:xfrm>
          </p:grpSpPr>
          <p:sp>
            <p:nvSpPr>
              <p:cNvPr id="376856" name="Line 24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6857" name="Line 25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6858" name="Oval 26"/>
            <p:cNvSpPr>
              <a:spLocks noChangeArrowheads="1"/>
            </p:cNvSpPr>
            <p:nvPr/>
          </p:nvSpPr>
          <p:spPr bwMode="auto">
            <a:xfrm>
              <a:off x="651" y="1177"/>
              <a:ext cx="9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59" name="Oval 27"/>
            <p:cNvSpPr>
              <a:spLocks noChangeArrowheads="1"/>
            </p:cNvSpPr>
            <p:nvPr/>
          </p:nvSpPr>
          <p:spPr bwMode="auto">
            <a:xfrm>
              <a:off x="42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0" name="Oval 28"/>
            <p:cNvSpPr>
              <a:spLocks noChangeArrowheads="1"/>
            </p:cNvSpPr>
            <p:nvPr/>
          </p:nvSpPr>
          <p:spPr bwMode="auto">
            <a:xfrm>
              <a:off x="886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1" name="Oval 29"/>
            <p:cNvSpPr>
              <a:spLocks noChangeArrowheads="1"/>
            </p:cNvSpPr>
            <p:nvPr/>
          </p:nvSpPr>
          <p:spPr bwMode="auto">
            <a:xfrm>
              <a:off x="65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2" name="Oval 30"/>
            <p:cNvSpPr>
              <a:spLocks noChangeArrowheads="1"/>
            </p:cNvSpPr>
            <p:nvPr/>
          </p:nvSpPr>
          <p:spPr bwMode="auto">
            <a:xfrm>
              <a:off x="157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3" name="Oval 31"/>
            <p:cNvSpPr>
              <a:spLocks noChangeArrowheads="1"/>
            </p:cNvSpPr>
            <p:nvPr/>
          </p:nvSpPr>
          <p:spPr bwMode="auto">
            <a:xfrm>
              <a:off x="1350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4" name="Oval 32"/>
            <p:cNvSpPr>
              <a:spLocks noChangeArrowheads="1"/>
            </p:cNvSpPr>
            <p:nvPr/>
          </p:nvSpPr>
          <p:spPr bwMode="auto">
            <a:xfrm>
              <a:off x="1115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5" name="Oval 33"/>
            <p:cNvSpPr>
              <a:spLocks noChangeArrowheads="1"/>
            </p:cNvSpPr>
            <p:nvPr/>
          </p:nvSpPr>
          <p:spPr bwMode="auto">
            <a:xfrm>
              <a:off x="230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6" name="Oval 34"/>
            <p:cNvSpPr>
              <a:spLocks noChangeArrowheads="1"/>
            </p:cNvSpPr>
            <p:nvPr/>
          </p:nvSpPr>
          <p:spPr bwMode="auto">
            <a:xfrm>
              <a:off x="207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7" name="Oval 35"/>
            <p:cNvSpPr>
              <a:spLocks noChangeArrowheads="1"/>
            </p:cNvSpPr>
            <p:nvPr/>
          </p:nvSpPr>
          <p:spPr bwMode="auto">
            <a:xfrm>
              <a:off x="1837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6868" name="AutoShape 36"/>
            <p:cNvSpPr>
              <a:spLocks/>
            </p:cNvSpPr>
            <p:nvPr/>
          </p:nvSpPr>
          <p:spPr bwMode="auto">
            <a:xfrm rot="5400000">
              <a:off x="296" y="96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6869" name="AutoShape 37"/>
            <p:cNvSpPr>
              <a:spLocks/>
            </p:cNvSpPr>
            <p:nvPr/>
          </p:nvSpPr>
          <p:spPr bwMode="auto">
            <a:xfrm rot="5400000">
              <a:off x="525" y="1212"/>
              <a:ext cx="110" cy="690"/>
            </a:xfrm>
            <a:prstGeom prst="leftBrace">
              <a:avLst>
                <a:gd name="adj1" fmla="val 5227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6870" name="AutoShape 38"/>
            <p:cNvSpPr>
              <a:spLocks/>
            </p:cNvSpPr>
            <p:nvPr/>
          </p:nvSpPr>
          <p:spPr bwMode="auto">
            <a:xfrm rot="5400000">
              <a:off x="296" y="193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6871" name="Group 39"/>
            <p:cNvGrpSpPr>
              <a:grpSpLocks/>
            </p:cNvGrpSpPr>
            <p:nvPr/>
          </p:nvGrpSpPr>
          <p:grpSpPr bwMode="auto">
            <a:xfrm>
              <a:off x="180" y="1640"/>
              <a:ext cx="115" cy="121"/>
              <a:chOff x="5420" y="5241"/>
              <a:chExt cx="181" cy="181"/>
            </a:xfrm>
          </p:grpSpPr>
          <p:sp>
            <p:nvSpPr>
              <p:cNvPr id="376872" name="Line 40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6873" name="Line 41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6874" name="Oval 42"/>
            <p:cNvSpPr>
              <a:spLocks noChangeArrowheads="1"/>
            </p:cNvSpPr>
            <p:nvPr/>
          </p:nvSpPr>
          <p:spPr bwMode="auto">
            <a:xfrm>
              <a:off x="194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76875" name="Object 43"/>
            <p:cNvGraphicFramePr>
              <a:graphicFrameLocks noChangeAspect="1"/>
            </p:cNvGraphicFramePr>
            <p:nvPr/>
          </p:nvGraphicFramePr>
          <p:xfrm>
            <a:off x="244" y="712"/>
            <a:ext cx="207" cy="261"/>
          </p:xfrm>
          <a:graphic>
            <a:graphicData uri="http://schemas.openxmlformats.org/presentationml/2006/ole">
              <p:oleObj spid="_x0000_s376885" name="Equation" r:id="rId4" imgW="241195" imgH="304668" progId="Equation.3">
                <p:embed/>
              </p:oleObj>
            </a:graphicData>
          </a:graphic>
        </p:graphicFrame>
        <p:graphicFrame>
          <p:nvGraphicFramePr>
            <p:cNvPr id="376876" name="Object 44"/>
            <p:cNvGraphicFramePr>
              <a:graphicFrameLocks noChangeAspect="1"/>
            </p:cNvGraphicFramePr>
            <p:nvPr/>
          </p:nvGraphicFramePr>
          <p:xfrm>
            <a:off x="268" y="1736"/>
            <a:ext cx="192" cy="242"/>
          </p:xfrm>
          <a:graphic>
            <a:graphicData uri="http://schemas.openxmlformats.org/presentationml/2006/ole">
              <p:oleObj spid="_x0000_s376886" name="Equation" r:id="rId5" imgW="241195" imgH="304668" progId="Equation.3">
                <p:embed/>
              </p:oleObj>
            </a:graphicData>
          </a:graphic>
        </p:graphicFrame>
        <p:graphicFrame>
          <p:nvGraphicFramePr>
            <p:cNvPr id="376877" name="Object 45"/>
            <p:cNvGraphicFramePr>
              <a:graphicFrameLocks noChangeAspect="1"/>
            </p:cNvGraphicFramePr>
            <p:nvPr/>
          </p:nvGraphicFramePr>
          <p:xfrm>
            <a:off x="463" y="1256"/>
            <a:ext cx="274" cy="262"/>
          </p:xfrm>
          <a:graphic>
            <a:graphicData uri="http://schemas.openxmlformats.org/presentationml/2006/ole">
              <p:oleObj spid="_x0000_s376887" name="Equation" r:id="rId6" imgW="317225" imgH="304536" progId="Equation.3">
                <p:embed/>
              </p:oleObj>
            </a:graphicData>
          </a:graphic>
        </p:graphicFrame>
      </p:grp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4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116C3-B2BF-45F9-BDCE-95B6266D6C88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ffectLst/>
              </a:rPr>
              <a:t>Coarray</a:t>
            </a:r>
            <a:r>
              <a:rPr lang="en-US" altLang="en-US" dirty="0">
                <a:effectLst/>
              </a:rPr>
              <a:t> example II – 2 jammers</a:t>
            </a:r>
          </a:p>
        </p:txBody>
      </p:sp>
      <p:grpSp>
        <p:nvGrpSpPr>
          <p:cNvPr id="375856" name="Group 48"/>
          <p:cNvGrpSpPr>
            <a:grpSpLocks/>
          </p:cNvGrpSpPr>
          <p:nvPr/>
        </p:nvGrpSpPr>
        <p:grpSpPr bwMode="auto">
          <a:xfrm>
            <a:off x="285750" y="1130300"/>
            <a:ext cx="6013450" cy="2419350"/>
            <a:chOff x="180" y="712"/>
            <a:chExt cx="3788" cy="1524"/>
          </a:xfrm>
        </p:grpSpPr>
        <p:cxnSp>
          <p:nvCxnSpPr>
            <p:cNvPr id="375814" name="AutoShape 6"/>
            <p:cNvCxnSpPr>
              <a:cxnSpLocks noChangeShapeType="1"/>
            </p:cNvCxnSpPr>
            <p:nvPr/>
          </p:nvCxnSpPr>
          <p:spPr bwMode="auto">
            <a:xfrm>
              <a:off x="235" y="2189"/>
              <a:ext cx="211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75815" name="Line 7"/>
            <p:cNvSpPr>
              <a:spLocks noChangeShapeType="1"/>
            </p:cNvSpPr>
            <p:nvPr/>
          </p:nvSpPr>
          <p:spPr bwMode="auto">
            <a:xfrm>
              <a:off x="277" y="1226"/>
              <a:ext cx="3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5816" name="Group 8"/>
            <p:cNvGrpSpPr>
              <a:grpSpLocks/>
            </p:cNvGrpSpPr>
            <p:nvPr/>
          </p:nvGrpSpPr>
          <p:grpSpPr bwMode="auto">
            <a:xfrm>
              <a:off x="192" y="1177"/>
              <a:ext cx="325" cy="96"/>
              <a:chOff x="4807" y="3539"/>
              <a:chExt cx="510" cy="143"/>
            </a:xfrm>
          </p:grpSpPr>
          <p:sp>
            <p:nvSpPr>
              <p:cNvPr id="375817" name="Oval 9"/>
              <p:cNvSpPr>
                <a:spLocks noChangeArrowheads="1"/>
              </p:cNvSpPr>
              <p:nvPr/>
            </p:nvSpPr>
            <p:spPr bwMode="auto">
              <a:xfrm>
                <a:off x="4807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5818" name="Oval 10"/>
              <p:cNvSpPr>
                <a:spLocks noChangeArrowheads="1"/>
              </p:cNvSpPr>
              <p:nvPr/>
            </p:nvSpPr>
            <p:spPr bwMode="auto">
              <a:xfrm>
                <a:off x="5174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5819" name="Group 11"/>
            <p:cNvGrpSpPr>
              <a:grpSpLocks/>
            </p:cNvGrpSpPr>
            <p:nvPr/>
          </p:nvGrpSpPr>
          <p:grpSpPr bwMode="auto">
            <a:xfrm>
              <a:off x="870" y="1648"/>
              <a:ext cx="116" cy="121"/>
              <a:chOff x="5420" y="5241"/>
              <a:chExt cx="181" cy="181"/>
            </a:xfrm>
          </p:grpSpPr>
          <p:sp>
            <p:nvSpPr>
              <p:cNvPr id="375820" name="Line 12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5821" name="Line 13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5822" name="Group 14"/>
            <p:cNvGrpSpPr>
              <a:grpSpLocks/>
            </p:cNvGrpSpPr>
            <p:nvPr/>
          </p:nvGrpSpPr>
          <p:grpSpPr bwMode="auto">
            <a:xfrm>
              <a:off x="2257" y="845"/>
              <a:ext cx="1711" cy="915"/>
              <a:chOff x="6783" y="3045"/>
              <a:chExt cx="2681" cy="1364"/>
            </a:xfrm>
          </p:grpSpPr>
          <p:sp>
            <p:nvSpPr>
              <p:cNvPr id="375823" name="Oval 15"/>
              <p:cNvSpPr>
                <a:spLocks noChangeArrowheads="1"/>
              </p:cNvSpPr>
              <p:nvPr/>
            </p:nvSpPr>
            <p:spPr bwMode="auto">
              <a:xfrm>
                <a:off x="6802" y="3178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5824" name="Text Box 16"/>
              <p:cNvSpPr txBox="1">
                <a:spLocks noChangeArrowheads="1"/>
              </p:cNvSpPr>
              <p:nvPr/>
            </p:nvSpPr>
            <p:spPr bwMode="auto">
              <a:xfrm>
                <a:off x="6906" y="3045"/>
                <a:ext cx="1867" cy="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Transmit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5825" name="Oval 17"/>
              <p:cNvSpPr>
                <a:spLocks noChangeArrowheads="1"/>
              </p:cNvSpPr>
              <p:nvPr/>
            </p:nvSpPr>
            <p:spPr bwMode="auto">
              <a:xfrm>
                <a:off x="6802" y="4090"/>
                <a:ext cx="143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75826" name="Group 18"/>
              <p:cNvGrpSpPr>
                <a:grpSpLocks/>
              </p:cNvGrpSpPr>
              <p:nvPr/>
            </p:nvGrpSpPr>
            <p:grpSpPr bwMode="auto">
              <a:xfrm>
                <a:off x="6783" y="3612"/>
                <a:ext cx="181" cy="181"/>
                <a:chOff x="6687" y="4879"/>
                <a:chExt cx="181" cy="181"/>
              </a:xfrm>
            </p:grpSpPr>
            <p:sp>
              <p:nvSpPr>
                <p:cNvPr id="375827" name="Line 19"/>
                <p:cNvSpPr>
                  <a:spLocks noChangeShapeType="1"/>
                </p:cNvSpPr>
                <p:nvPr/>
              </p:nvSpPr>
              <p:spPr bwMode="auto">
                <a:xfrm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75828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75829" name="Text Box 21"/>
              <p:cNvSpPr txBox="1">
                <a:spLocks noChangeArrowheads="1"/>
              </p:cNvSpPr>
              <p:nvPr/>
            </p:nvSpPr>
            <p:spPr bwMode="auto">
              <a:xfrm>
                <a:off x="6923" y="3507"/>
                <a:ext cx="1738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Receive</a:t>
                </a:r>
                <a:r>
                  <a:rPr lang="en-US" altLang="en-US" sz="1200" b="1" i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5830" name="Text Box 22"/>
              <p:cNvSpPr txBox="1">
                <a:spLocks noChangeArrowheads="1"/>
              </p:cNvSpPr>
              <p:nvPr/>
            </p:nvSpPr>
            <p:spPr bwMode="auto">
              <a:xfrm>
                <a:off x="6914" y="3966"/>
                <a:ext cx="2550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Synthesized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elements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375831" name="Line 23"/>
            <p:cNvSpPr>
              <a:spLocks noChangeShapeType="1"/>
            </p:cNvSpPr>
            <p:nvPr/>
          </p:nvSpPr>
          <p:spPr bwMode="auto">
            <a:xfrm>
              <a:off x="192" y="1703"/>
              <a:ext cx="14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5832" name="Group 24"/>
            <p:cNvGrpSpPr>
              <a:grpSpLocks/>
            </p:cNvGrpSpPr>
            <p:nvPr/>
          </p:nvGrpSpPr>
          <p:grpSpPr bwMode="auto">
            <a:xfrm>
              <a:off x="1568" y="1648"/>
              <a:ext cx="116" cy="121"/>
              <a:chOff x="5420" y="5241"/>
              <a:chExt cx="181" cy="181"/>
            </a:xfrm>
          </p:grpSpPr>
          <p:sp>
            <p:nvSpPr>
              <p:cNvPr id="375833" name="Line 25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5834" name="Line 26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5835" name="Oval 27"/>
            <p:cNvSpPr>
              <a:spLocks noChangeArrowheads="1"/>
            </p:cNvSpPr>
            <p:nvPr/>
          </p:nvSpPr>
          <p:spPr bwMode="auto">
            <a:xfrm>
              <a:off x="651" y="1177"/>
              <a:ext cx="9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36" name="Oval 28"/>
            <p:cNvSpPr>
              <a:spLocks noChangeArrowheads="1"/>
            </p:cNvSpPr>
            <p:nvPr/>
          </p:nvSpPr>
          <p:spPr bwMode="auto">
            <a:xfrm>
              <a:off x="42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37" name="Oval 29"/>
            <p:cNvSpPr>
              <a:spLocks noChangeArrowheads="1"/>
            </p:cNvSpPr>
            <p:nvPr/>
          </p:nvSpPr>
          <p:spPr bwMode="auto">
            <a:xfrm>
              <a:off x="886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38" name="Oval 30"/>
            <p:cNvSpPr>
              <a:spLocks noChangeArrowheads="1"/>
            </p:cNvSpPr>
            <p:nvPr/>
          </p:nvSpPr>
          <p:spPr bwMode="auto">
            <a:xfrm>
              <a:off x="65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39" name="Oval 31"/>
            <p:cNvSpPr>
              <a:spLocks noChangeArrowheads="1"/>
            </p:cNvSpPr>
            <p:nvPr/>
          </p:nvSpPr>
          <p:spPr bwMode="auto">
            <a:xfrm>
              <a:off x="157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0" name="Oval 32"/>
            <p:cNvSpPr>
              <a:spLocks noChangeArrowheads="1"/>
            </p:cNvSpPr>
            <p:nvPr/>
          </p:nvSpPr>
          <p:spPr bwMode="auto">
            <a:xfrm>
              <a:off x="1350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1" name="Oval 33"/>
            <p:cNvSpPr>
              <a:spLocks noChangeArrowheads="1"/>
            </p:cNvSpPr>
            <p:nvPr/>
          </p:nvSpPr>
          <p:spPr bwMode="auto">
            <a:xfrm>
              <a:off x="1115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2" name="Oval 34"/>
            <p:cNvSpPr>
              <a:spLocks noChangeArrowheads="1"/>
            </p:cNvSpPr>
            <p:nvPr/>
          </p:nvSpPr>
          <p:spPr bwMode="auto">
            <a:xfrm>
              <a:off x="230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3" name="Oval 35"/>
            <p:cNvSpPr>
              <a:spLocks noChangeArrowheads="1"/>
            </p:cNvSpPr>
            <p:nvPr/>
          </p:nvSpPr>
          <p:spPr bwMode="auto">
            <a:xfrm>
              <a:off x="207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4" name="Oval 36"/>
            <p:cNvSpPr>
              <a:spLocks noChangeArrowheads="1"/>
            </p:cNvSpPr>
            <p:nvPr/>
          </p:nvSpPr>
          <p:spPr bwMode="auto">
            <a:xfrm>
              <a:off x="1837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5845" name="AutoShape 37"/>
            <p:cNvSpPr>
              <a:spLocks/>
            </p:cNvSpPr>
            <p:nvPr/>
          </p:nvSpPr>
          <p:spPr bwMode="auto">
            <a:xfrm rot="5400000">
              <a:off x="296" y="96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5846" name="AutoShape 38"/>
            <p:cNvSpPr>
              <a:spLocks/>
            </p:cNvSpPr>
            <p:nvPr/>
          </p:nvSpPr>
          <p:spPr bwMode="auto">
            <a:xfrm rot="5400000">
              <a:off x="525" y="1212"/>
              <a:ext cx="110" cy="690"/>
            </a:xfrm>
            <a:prstGeom prst="leftBrace">
              <a:avLst>
                <a:gd name="adj1" fmla="val 5227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5847" name="AutoShape 39"/>
            <p:cNvSpPr>
              <a:spLocks/>
            </p:cNvSpPr>
            <p:nvPr/>
          </p:nvSpPr>
          <p:spPr bwMode="auto">
            <a:xfrm rot="5400000">
              <a:off x="296" y="193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5848" name="Group 40"/>
            <p:cNvGrpSpPr>
              <a:grpSpLocks/>
            </p:cNvGrpSpPr>
            <p:nvPr/>
          </p:nvGrpSpPr>
          <p:grpSpPr bwMode="auto">
            <a:xfrm>
              <a:off x="180" y="1640"/>
              <a:ext cx="115" cy="121"/>
              <a:chOff x="5420" y="5241"/>
              <a:chExt cx="181" cy="181"/>
            </a:xfrm>
          </p:grpSpPr>
          <p:sp>
            <p:nvSpPr>
              <p:cNvPr id="375849" name="Line 41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5850" name="Line 42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5851" name="Oval 43"/>
            <p:cNvSpPr>
              <a:spLocks noChangeArrowheads="1"/>
            </p:cNvSpPr>
            <p:nvPr/>
          </p:nvSpPr>
          <p:spPr bwMode="auto">
            <a:xfrm>
              <a:off x="194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75853" name="Object 45"/>
            <p:cNvGraphicFramePr>
              <a:graphicFrameLocks noChangeAspect="1"/>
            </p:cNvGraphicFramePr>
            <p:nvPr/>
          </p:nvGraphicFramePr>
          <p:xfrm>
            <a:off x="244" y="712"/>
            <a:ext cx="207" cy="261"/>
          </p:xfrm>
          <a:graphic>
            <a:graphicData uri="http://schemas.openxmlformats.org/presentationml/2006/ole">
              <p:oleObj spid="_x0000_s375864" name="Equation" r:id="rId3" imgW="241195" imgH="304668" progId="Equation.3">
                <p:embed/>
              </p:oleObj>
            </a:graphicData>
          </a:graphic>
        </p:graphicFrame>
        <p:graphicFrame>
          <p:nvGraphicFramePr>
            <p:cNvPr id="375854" name="Object 46"/>
            <p:cNvGraphicFramePr>
              <a:graphicFrameLocks noChangeAspect="1"/>
            </p:cNvGraphicFramePr>
            <p:nvPr/>
          </p:nvGraphicFramePr>
          <p:xfrm>
            <a:off x="268" y="1736"/>
            <a:ext cx="192" cy="242"/>
          </p:xfrm>
          <a:graphic>
            <a:graphicData uri="http://schemas.openxmlformats.org/presentationml/2006/ole">
              <p:oleObj spid="_x0000_s375865" name="Equation" r:id="rId4" imgW="241195" imgH="304668" progId="Equation.3">
                <p:embed/>
              </p:oleObj>
            </a:graphicData>
          </a:graphic>
        </p:graphicFrame>
        <p:graphicFrame>
          <p:nvGraphicFramePr>
            <p:cNvPr id="375855" name="Object 47"/>
            <p:cNvGraphicFramePr>
              <a:graphicFrameLocks noChangeAspect="1"/>
            </p:cNvGraphicFramePr>
            <p:nvPr/>
          </p:nvGraphicFramePr>
          <p:xfrm>
            <a:off x="463" y="1256"/>
            <a:ext cx="274" cy="262"/>
          </p:xfrm>
          <a:graphic>
            <a:graphicData uri="http://schemas.openxmlformats.org/presentationml/2006/ole">
              <p:oleObj spid="_x0000_s375866" name="Equation" r:id="rId5" imgW="317225" imgH="304536" progId="Equation.3">
                <p:embed/>
              </p:oleObj>
            </a:graphicData>
          </a:graphic>
        </p:graphicFrame>
      </p:grpSp>
      <p:pic>
        <p:nvPicPr>
          <p:cNvPr id="375857" name="Picture 4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688" y="2825750"/>
            <a:ext cx="5040312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4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11792F-F8E3-42A5-A5CE-0FA104FD5B94}" type="slidenum">
              <a:rPr lang="en-AU" altLang="en-US"/>
              <a:pPr/>
              <a:t>27</a:t>
            </a:fld>
            <a:endParaRPr lang="en-AU" altLang="en-US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52413"/>
            <a:ext cx="6051550" cy="762000"/>
          </a:xfrm>
        </p:spPr>
        <p:txBody>
          <a:bodyPr/>
          <a:lstStyle/>
          <a:p>
            <a:r>
              <a:rPr lang="en-US" altLang="en-US" dirty="0" err="1">
                <a:effectLst/>
              </a:rPr>
              <a:t>Coarray</a:t>
            </a:r>
            <a:r>
              <a:rPr lang="en-US" altLang="en-US" dirty="0">
                <a:effectLst/>
              </a:rPr>
              <a:t> example II – 2 </a:t>
            </a:r>
            <a:r>
              <a:rPr lang="en-US" altLang="en-US" dirty="0" err="1">
                <a:effectLst/>
              </a:rPr>
              <a:t>scatterers</a:t>
            </a:r>
            <a:endParaRPr lang="en-US" altLang="en-US" dirty="0">
              <a:effectLst/>
            </a:endParaRPr>
          </a:p>
        </p:txBody>
      </p:sp>
      <p:grpSp>
        <p:nvGrpSpPr>
          <p:cNvPr id="377859" name="Group 3"/>
          <p:cNvGrpSpPr>
            <a:grpSpLocks/>
          </p:cNvGrpSpPr>
          <p:nvPr/>
        </p:nvGrpSpPr>
        <p:grpSpPr bwMode="auto">
          <a:xfrm>
            <a:off x="285750" y="1130300"/>
            <a:ext cx="6013450" cy="2419350"/>
            <a:chOff x="180" y="712"/>
            <a:chExt cx="3788" cy="1524"/>
          </a:xfrm>
        </p:grpSpPr>
        <p:cxnSp>
          <p:nvCxnSpPr>
            <p:cNvPr id="377860" name="AutoShape 4"/>
            <p:cNvCxnSpPr>
              <a:cxnSpLocks noChangeShapeType="1"/>
            </p:cNvCxnSpPr>
            <p:nvPr/>
          </p:nvCxnSpPr>
          <p:spPr bwMode="auto">
            <a:xfrm>
              <a:off x="235" y="2189"/>
              <a:ext cx="211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77861" name="Line 5"/>
            <p:cNvSpPr>
              <a:spLocks noChangeShapeType="1"/>
            </p:cNvSpPr>
            <p:nvPr/>
          </p:nvSpPr>
          <p:spPr bwMode="auto">
            <a:xfrm>
              <a:off x="277" y="1226"/>
              <a:ext cx="3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7862" name="Group 6"/>
            <p:cNvGrpSpPr>
              <a:grpSpLocks/>
            </p:cNvGrpSpPr>
            <p:nvPr/>
          </p:nvGrpSpPr>
          <p:grpSpPr bwMode="auto">
            <a:xfrm>
              <a:off x="192" y="1177"/>
              <a:ext cx="325" cy="96"/>
              <a:chOff x="4807" y="3539"/>
              <a:chExt cx="510" cy="143"/>
            </a:xfrm>
          </p:grpSpPr>
          <p:sp>
            <p:nvSpPr>
              <p:cNvPr id="377863" name="Oval 7"/>
              <p:cNvSpPr>
                <a:spLocks noChangeArrowheads="1"/>
              </p:cNvSpPr>
              <p:nvPr/>
            </p:nvSpPr>
            <p:spPr bwMode="auto">
              <a:xfrm>
                <a:off x="4807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7864" name="Oval 8"/>
              <p:cNvSpPr>
                <a:spLocks noChangeArrowheads="1"/>
              </p:cNvSpPr>
              <p:nvPr/>
            </p:nvSpPr>
            <p:spPr bwMode="auto">
              <a:xfrm>
                <a:off x="5174" y="3539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7865" name="Group 9"/>
            <p:cNvGrpSpPr>
              <a:grpSpLocks/>
            </p:cNvGrpSpPr>
            <p:nvPr/>
          </p:nvGrpSpPr>
          <p:grpSpPr bwMode="auto">
            <a:xfrm>
              <a:off x="870" y="1648"/>
              <a:ext cx="116" cy="121"/>
              <a:chOff x="5420" y="5241"/>
              <a:chExt cx="181" cy="181"/>
            </a:xfrm>
          </p:grpSpPr>
          <p:sp>
            <p:nvSpPr>
              <p:cNvPr id="377866" name="Line 10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7867" name="Line 11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77868" name="Group 12"/>
            <p:cNvGrpSpPr>
              <a:grpSpLocks/>
            </p:cNvGrpSpPr>
            <p:nvPr/>
          </p:nvGrpSpPr>
          <p:grpSpPr bwMode="auto">
            <a:xfrm>
              <a:off x="2257" y="845"/>
              <a:ext cx="1711" cy="915"/>
              <a:chOff x="6783" y="3045"/>
              <a:chExt cx="2681" cy="1364"/>
            </a:xfrm>
          </p:grpSpPr>
          <p:sp>
            <p:nvSpPr>
              <p:cNvPr id="377869" name="Oval 13"/>
              <p:cNvSpPr>
                <a:spLocks noChangeArrowheads="1"/>
              </p:cNvSpPr>
              <p:nvPr/>
            </p:nvSpPr>
            <p:spPr bwMode="auto">
              <a:xfrm>
                <a:off x="6802" y="3178"/>
                <a:ext cx="143" cy="1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7870" name="Text Box 14"/>
              <p:cNvSpPr txBox="1">
                <a:spLocks noChangeArrowheads="1"/>
              </p:cNvSpPr>
              <p:nvPr/>
            </p:nvSpPr>
            <p:spPr bwMode="auto">
              <a:xfrm>
                <a:off x="6906" y="3045"/>
                <a:ext cx="1867" cy="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Transmit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7871" name="Oval 15"/>
              <p:cNvSpPr>
                <a:spLocks noChangeArrowheads="1"/>
              </p:cNvSpPr>
              <p:nvPr/>
            </p:nvSpPr>
            <p:spPr bwMode="auto">
              <a:xfrm>
                <a:off x="6802" y="4090"/>
                <a:ext cx="143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77872" name="Group 16"/>
              <p:cNvGrpSpPr>
                <a:grpSpLocks/>
              </p:cNvGrpSpPr>
              <p:nvPr/>
            </p:nvGrpSpPr>
            <p:grpSpPr bwMode="auto">
              <a:xfrm>
                <a:off x="6783" y="3612"/>
                <a:ext cx="181" cy="181"/>
                <a:chOff x="6687" y="4879"/>
                <a:chExt cx="181" cy="181"/>
              </a:xfrm>
            </p:grpSpPr>
            <p:sp>
              <p:nvSpPr>
                <p:cNvPr id="377873" name="Line 17"/>
                <p:cNvSpPr>
                  <a:spLocks noChangeShapeType="1"/>
                </p:cNvSpPr>
                <p:nvPr/>
              </p:nvSpPr>
              <p:spPr bwMode="auto">
                <a:xfrm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77874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6687" y="4879"/>
                  <a:ext cx="18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77875" name="Text Box 19"/>
              <p:cNvSpPr txBox="1">
                <a:spLocks noChangeArrowheads="1"/>
              </p:cNvSpPr>
              <p:nvPr/>
            </p:nvSpPr>
            <p:spPr bwMode="auto">
              <a:xfrm>
                <a:off x="6923" y="3507"/>
                <a:ext cx="1738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Receive</a:t>
                </a:r>
                <a:r>
                  <a:rPr lang="en-US" altLang="en-US" sz="1200" b="1" i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array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377876" name="Text Box 20"/>
              <p:cNvSpPr txBox="1">
                <a:spLocks noChangeArrowheads="1"/>
              </p:cNvSpPr>
              <p:nvPr/>
            </p:nvSpPr>
            <p:spPr bwMode="auto">
              <a:xfrm>
                <a:off x="6914" y="3966"/>
                <a:ext cx="2550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1200" i="1">
                    <a:solidFill>
                      <a:schemeClr val="bg2"/>
                    </a:solidFill>
                  </a:rPr>
                  <a:t>Synthesized</a:t>
                </a:r>
                <a:r>
                  <a:rPr lang="en-US" altLang="en-US" sz="1200" b="1">
                    <a:solidFill>
                      <a:schemeClr val="bg2"/>
                    </a:solidFill>
                  </a:rPr>
                  <a:t> </a:t>
                </a:r>
                <a:r>
                  <a:rPr lang="en-US" altLang="en-US" sz="1200">
                    <a:solidFill>
                      <a:schemeClr val="bg2"/>
                    </a:solidFill>
                  </a:rPr>
                  <a:t>elements</a:t>
                </a:r>
                <a:endParaRPr lang="en-US" altLang="en-US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377877" name="Line 21"/>
            <p:cNvSpPr>
              <a:spLocks noChangeShapeType="1"/>
            </p:cNvSpPr>
            <p:nvPr/>
          </p:nvSpPr>
          <p:spPr bwMode="auto">
            <a:xfrm>
              <a:off x="192" y="1703"/>
              <a:ext cx="14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7878" name="Group 22"/>
            <p:cNvGrpSpPr>
              <a:grpSpLocks/>
            </p:cNvGrpSpPr>
            <p:nvPr/>
          </p:nvGrpSpPr>
          <p:grpSpPr bwMode="auto">
            <a:xfrm>
              <a:off x="1568" y="1648"/>
              <a:ext cx="116" cy="121"/>
              <a:chOff x="5420" y="5241"/>
              <a:chExt cx="181" cy="181"/>
            </a:xfrm>
          </p:grpSpPr>
          <p:sp>
            <p:nvSpPr>
              <p:cNvPr id="377879" name="Line 23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7880" name="Line 24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7881" name="Oval 25"/>
            <p:cNvSpPr>
              <a:spLocks noChangeArrowheads="1"/>
            </p:cNvSpPr>
            <p:nvPr/>
          </p:nvSpPr>
          <p:spPr bwMode="auto">
            <a:xfrm>
              <a:off x="651" y="1177"/>
              <a:ext cx="9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2" name="Oval 26"/>
            <p:cNvSpPr>
              <a:spLocks noChangeArrowheads="1"/>
            </p:cNvSpPr>
            <p:nvPr/>
          </p:nvSpPr>
          <p:spPr bwMode="auto">
            <a:xfrm>
              <a:off x="42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3" name="Oval 27"/>
            <p:cNvSpPr>
              <a:spLocks noChangeArrowheads="1"/>
            </p:cNvSpPr>
            <p:nvPr/>
          </p:nvSpPr>
          <p:spPr bwMode="auto">
            <a:xfrm>
              <a:off x="886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4" name="Oval 28"/>
            <p:cNvSpPr>
              <a:spLocks noChangeArrowheads="1"/>
            </p:cNvSpPr>
            <p:nvPr/>
          </p:nvSpPr>
          <p:spPr bwMode="auto">
            <a:xfrm>
              <a:off x="65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5" name="Oval 29"/>
            <p:cNvSpPr>
              <a:spLocks noChangeArrowheads="1"/>
            </p:cNvSpPr>
            <p:nvPr/>
          </p:nvSpPr>
          <p:spPr bwMode="auto">
            <a:xfrm>
              <a:off x="1579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6" name="Oval 30"/>
            <p:cNvSpPr>
              <a:spLocks noChangeArrowheads="1"/>
            </p:cNvSpPr>
            <p:nvPr/>
          </p:nvSpPr>
          <p:spPr bwMode="auto">
            <a:xfrm>
              <a:off x="1350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7" name="Oval 31"/>
            <p:cNvSpPr>
              <a:spLocks noChangeArrowheads="1"/>
            </p:cNvSpPr>
            <p:nvPr/>
          </p:nvSpPr>
          <p:spPr bwMode="auto">
            <a:xfrm>
              <a:off x="1115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8" name="Oval 32"/>
            <p:cNvSpPr>
              <a:spLocks noChangeArrowheads="1"/>
            </p:cNvSpPr>
            <p:nvPr/>
          </p:nvSpPr>
          <p:spPr bwMode="auto">
            <a:xfrm>
              <a:off x="230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89" name="Oval 33"/>
            <p:cNvSpPr>
              <a:spLocks noChangeArrowheads="1"/>
            </p:cNvSpPr>
            <p:nvPr/>
          </p:nvSpPr>
          <p:spPr bwMode="auto">
            <a:xfrm>
              <a:off x="2071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90" name="Oval 34"/>
            <p:cNvSpPr>
              <a:spLocks noChangeArrowheads="1"/>
            </p:cNvSpPr>
            <p:nvPr/>
          </p:nvSpPr>
          <p:spPr bwMode="auto">
            <a:xfrm>
              <a:off x="1837" y="2141"/>
              <a:ext cx="90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77891" name="AutoShape 35"/>
            <p:cNvSpPr>
              <a:spLocks/>
            </p:cNvSpPr>
            <p:nvPr/>
          </p:nvSpPr>
          <p:spPr bwMode="auto">
            <a:xfrm rot="5400000">
              <a:off x="296" y="96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2" name="AutoShape 36"/>
            <p:cNvSpPr>
              <a:spLocks/>
            </p:cNvSpPr>
            <p:nvPr/>
          </p:nvSpPr>
          <p:spPr bwMode="auto">
            <a:xfrm rot="5400000">
              <a:off x="525" y="1212"/>
              <a:ext cx="110" cy="690"/>
            </a:xfrm>
            <a:prstGeom prst="leftBrace">
              <a:avLst>
                <a:gd name="adj1" fmla="val 5227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3" name="AutoShape 37"/>
            <p:cNvSpPr>
              <a:spLocks/>
            </p:cNvSpPr>
            <p:nvPr/>
          </p:nvSpPr>
          <p:spPr bwMode="auto">
            <a:xfrm rot="5400000">
              <a:off x="296" y="1930"/>
              <a:ext cx="112" cy="222"/>
            </a:xfrm>
            <a:prstGeom prst="leftBrace">
              <a:avLst>
                <a:gd name="adj1" fmla="val 1651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77894" name="Group 38"/>
            <p:cNvGrpSpPr>
              <a:grpSpLocks/>
            </p:cNvGrpSpPr>
            <p:nvPr/>
          </p:nvGrpSpPr>
          <p:grpSpPr bwMode="auto">
            <a:xfrm>
              <a:off x="180" y="1640"/>
              <a:ext cx="115" cy="121"/>
              <a:chOff x="5420" y="5241"/>
              <a:chExt cx="181" cy="181"/>
            </a:xfrm>
          </p:grpSpPr>
          <p:sp>
            <p:nvSpPr>
              <p:cNvPr id="377895" name="Line 39"/>
              <p:cNvSpPr>
                <a:spLocks noChangeShapeType="1"/>
              </p:cNvSpPr>
              <p:nvPr/>
            </p:nvSpPr>
            <p:spPr bwMode="auto">
              <a:xfrm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7896" name="Line 40"/>
              <p:cNvSpPr>
                <a:spLocks noChangeShapeType="1"/>
              </p:cNvSpPr>
              <p:nvPr/>
            </p:nvSpPr>
            <p:spPr bwMode="auto">
              <a:xfrm flipH="1">
                <a:off x="5420" y="5241"/>
                <a:ext cx="181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77897" name="Oval 41"/>
            <p:cNvSpPr>
              <a:spLocks noChangeArrowheads="1"/>
            </p:cNvSpPr>
            <p:nvPr/>
          </p:nvSpPr>
          <p:spPr bwMode="auto">
            <a:xfrm>
              <a:off x="194" y="2141"/>
              <a:ext cx="91" cy="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77898" name="Object 42"/>
            <p:cNvGraphicFramePr>
              <a:graphicFrameLocks noChangeAspect="1"/>
            </p:cNvGraphicFramePr>
            <p:nvPr/>
          </p:nvGraphicFramePr>
          <p:xfrm>
            <a:off x="244" y="712"/>
            <a:ext cx="207" cy="261"/>
          </p:xfrm>
          <a:graphic>
            <a:graphicData uri="http://schemas.openxmlformats.org/presentationml/2006/ole">
              <p:oleObj spid="_x0000_s377909" name="Equation" r:id="rId3" imgW="241195" imgH="304668" progId="Equation.3">
                <p:embed/>
              </p:oleObj>
            </a:graphicData>
          </a:graphic>
        </p:graphicFrame>
        <p:graphicFrame>
          <p:nvGraphicFramePr>
            <p:cNvPr id="377899" name="Object 43"/>
            <p:cNvGraphicFramePr>
              <a:graphicFrameLocks noChangeAspect="1"/>
            </p:cNvGraphicFramePr>
            <p:nvPr/>
          </p:nvGraphicFramePr>
          <p:xfrm>
            <a:off x="268" y="1736"/>
            <a:ext cx="192" cy="242"/>
          </p:xfrm>
          <a:graphic>
            <a:graphicData uri="http://schemas.openxmlformats.org/presentationml/2006/ole">
              <p:oleObj spid="_x0000_s377910" name="Equation" r:id="rId4" imgW="241195" imgH="304668" progId="Equation.3">
                <p:embed/>
              </p:oleObj>
            </a:graphicData>
          </a:graphic>
        </p:graphicFrame>
        <p:graphicFrame>
          <p:nvGraphicFramePr>
            <p:cNvPr id="377900" name="Object 44"/>
            <p:cNvGraphicFramePr>
              <a:graphicFrameLocks noChangeAspect="1"/>
            </p:cNvGraphicFramePr>
            <p:nvPr/>
          </p:nvGraphicFramePr>
          <p:xfrm>
            <a:off x="463" y="1256"/>
            <a:ext cx="274" cy="262"/>
          </p:xfrm>
          <a:graphic>
            <a:graphicData uri="http://schemas.openxmlformats.org/presentationml/2006/ole">
              <p:oleObj spid="_x0000_s377911" name="Equation" r:id="rId5" imgW="317225" imgH="304536" progId="Equation.3">
                <p:embed/>
              </p:oleObj>
            </a:graphicData>
          </a:graphic>
        </p:graphicFrame>
      </p:grpSp>
      <p:pic>
        <p:nvPicPr>
          <p:cNvPr id="377902" name="Picture 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889250"/>
            <a:ext cx="5040313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D969E7-6546-4AB3-8E79-25239CDB88C6}" type="slidenum">
              <a:rPr lang="en-AU" altLang="en-US"/>
              <a:pPr/>
              <a:t>28</a:t>
            </a:fld>
            <a:endParaRPr lang="en-AU" altLang="en-US"/>
          </a:p>
        </p:txBody>
      </p:sp>
      <p:sp>
        <p:nvSpPr>
          <p:cNvPr id="366594" name="Rectangle 2"/>
          <p:cNvSpPr>
            <a:spLocks noChangeArrowheads="1"/>
          </p:cNvSpPr>
          <p:nvPr/>
        </p:nvSpPr>
        <p:spPr bwMode="auto">
          <a:xfrm>
            <a:off x="311150" y="1316038"/>
            <a:ext cx="8023225" cy="488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US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Two architectures for MIMO noise radar</a:t>
            </a:r>
          </a:p>
          <a:p>
            <a:pPr eaLnBrk="0" hangingPunct="0">
              <a:lnSpc>
                <a:spcPct val="85000"/>
              </a:lnSpc>
            </a:pPr>
            <a:r>
              <a:rPr kumimoji="0" lang="en-US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Beam space encoding appears most effective</a:t>
            </a: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Beams span complete space</a:t>
            </a:r>
          </a:p>
          <a:p>
            <a:pPr lvl="1"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2"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CSM of transmit signals is spatially white</a:t>
            </a:r>
          </a:p>
          <a:p>
            <a:pPr lvl="2"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2"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Limited FOV and when d over lambda is less than half</a:t>
            </a: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BS </a:t>
            </a:r>
            <a:r>
              <a:rPr kumimoji="0" lang="en-AU" altLang="en-US" sz="18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vs</a:t>
            </a: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ES </a:t>
            </a:r>
            <a:r>
              <a:rPr kumimoji="0" lang="en-AU" altLang="en-US" sz="18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wavenumber</a:t>
            </a: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spectrum</a:t>
            </a:r>
          </a:p>
          <a:p>
            <a:pPr lvl="1"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2" eaLnBrk="0" hangingPunct="0">
              <a:lnSpc>
                <a:spcPct val="85000"/>
              </a:lnSpc>
            </a:pPr>
            <a:r>
              <a:rPr kumimoji="0" lang="en-AU" altLang="en-US" sz="18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Dependance</a:t>
            </a: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on BT product </a:t>
            </a:r>
          </a:p>
          <a:p>
            <a:pPr lvl="1"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CBF and MVDR </a:t>
            </a:r>
            <a:r>
              <a:rPr kumimoji="0" lang="en-AU" altLang="en-US" sz="18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beamforming</a:t>
            </a: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on receive</a:t>
            </a: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Matched filters for ES and BS</a:t>
            </a: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Relation to </a:t>
            </a:r>
            <a:r>
              <a:rPr kumimoji="0" lang="en-AU" altLang="en-US" sz="18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coarrays</a:t>
            </a: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kumimoji="0" lang="en-AU" altLang="en-US" sz="1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benefits against jammers but significant against multiple scatterers</a:t>
            </a:r>
          </a:p>
          <a:p>
            <a:pPr eaLnBrk="0" hangingPunct="0">
              <a:lnSpc>
                <a:spcPct val="85000"/>
              </a:lnSpc>
            </a:pPr>
            <a:endParaRPr kumimoji="0" lang="en-AU" altLang="en-US" sz="1800" dirty="0">
              <a:solidFill>
                <a:srgbClr val="FAFD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6595" name="Rectangle 3"/>
          <p:cNvSpPr>
            <a:spLocks noChangeArrowheads="1"/>
          </p:cNvSpPr>
          <p:nvPr/>
        </p:nvSpPr>
        <p:spPr bwMode="auto">
          <a:xfrm>
            <a:off x="239713" y="333375"/>
            <a:ext cx="5343525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85000"/>
              </a:lnSpc>
            </a:pPr>
            <a:r>
              <a:rPr kumimoji="0" lang="en-AU" altLang="en-US" sz="2800" b="1" dirty="0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  <a:p>
            <a:pPr algn="ctr" eaLnBrk="0" hangingPunct="0">
              <a:lnSpc>
                <a:spcPct val="85000"/>
              </a:lnSpc>
            </a:pPr>
            <a:endParaRPr kumimoji="0"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endParaRPr kumimoji="0" lang="en-US" alt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3A608-4091-4859-BCC8-D79A6A3208C6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/>
              </a:rPr>
              <a:t>MIMO Radar Key Points</a:t>
            </a:r>
            <a:endParaRPr lang="en-AU" altLang="en-US" dirty="0">
              <a:effectLst/>
            </a:endParaRP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Use of orthogonal waveforms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Beamforming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	Phases relative to phase centre of transmit or receive array.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MIMO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	Phases (relative) from one transmit antenna to each receive antenna</a:t>
            </a:r>
          </a:p>
          <a:p>
            <a:pPr algn="ctr"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MIMO = spatial diversity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Two main classes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	Widely separated transmit (receive) elements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	Co-located transmit and receive elements</a:t>
            </a:r>
            <a:endParaRPr lang="en-AU" altLang="en-US" b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153ABE-4ADB-4632-9713-4930A39900C4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/>
              </a:rPr>
              <a:t>MIMO Tradeoffs</a:t>
            </a:r>
            <a:endParaRPr lang="en-AU" altLang="en-US" dirty="0">
              <a:effectLst/>
            </a:endParaRP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4475" y="1104900"/>
            <a:ext cx="8486775" cy="5243513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Advantages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Possible reduced target scintillation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Good ambiguity functions (noise MIMO)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Co-array advantages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Increased array aperture – virtual elements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Sparse Arrays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Increased </a:t>
            </a:r>
            <a:r>
              <a:rPr lang="en-AU" altLang="en-U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resolution (marginal)</a:t>
            </a:r>
            <a:endParaRPr lang="en-AU" altLang="en-U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Ability to reject more interfering scatterers		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Disadvantages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High complexity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No gain against receiver noise and jammers</a:t>
            </a:r>
            <a:endParaRPr lang="en-AU" altLang="en-US" b="0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E75007-D298-47D1-8F16-85BB92E0DC5E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/>
              </a:rPr>
              <a:t>MIMO Widely Separated I</a:t>
            </a:r>
            <a:endParaRPr lang="en-AU" altLang="en-US" dirty="0">
              <a:effectLst/>
            </a:endParaRP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7175" y="1714500"/>
            <a:ext cx="8486775" cy="3389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Radar target fluctuations</a:t>
            </a:r>
          </a:p>
          <a:p>
            <a:pPr lvl="1">
              <a:buFontTx/>
              <a:buNone/>
            </a:pPr>
            <a:r>
              <a:rPr lang="en-AU" altLang="en-U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may be 5-25 dB</a:t>
            </a:r>
          </a:p>
          <a:p>
            <a:pPr lvl="1">
              <a:buFontTx/>
              <a:buNone/>
            </a:pPr>
            <a:r>
              <a:rPr lang="en-AU" altLang="en-U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slow RCS fluctuation can cause long fades</a:t>
            </a:r>
          </a:p>
          <a:p>
            <a:pPr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Sparse array of transmit sensors </a:t>
            </a:r>
          </a:p>
          <a:p>
            <a:pPr lvl="1">
              <a:buFontTx/>
              <a:buNone/>
            </a:pPr>
            <a:r>
              <a:rPr lang="en-AU" altLang="en-U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orthogonal waveforms</a:t>
            </a:r>
          </a:p>
          <a:p>
            <a:pPr lvl="1">
              <a:buFontTx/>
              <a:buNone/>
            </a:pPr>
            <a:r>
              <a:rPr lang="en-AU" altLang="en-U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many independent radars to average out target scintillations </a:t>
            </a:r>
          </a:p>
          <a:p>
            <a:pPr>
              <a:buFont typeface="Wingdings" pitchFamily="2" charset="2"/>
              <a:buNone/>
            </a:pPr>
            <a:r>
              <a:rPr lang="en-AU" altLang="en-U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Distributed target model rather than point sources</a:t>
            </a:r>
          </a:p>
          <a:p>
            <a:pPr>
              <a:buFont typeface="Wingdings" pitchFamily="2" charset="2"/>
              <a:buNone/>
            </a:pPr>
            <a:endParaRPr lang="en-AU" altLang="en-US" b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C52E7F-E687-4BD5-9CC7-10329E4B0A8A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73762" name="Text Box 2"/>
          <p:cNvSpPr txBox="1">
            <a:spLocks noGrp="1" noChangeArrowheads="1"/>
          </p:cNvSpPr>
          <p:nvPr>
            <p:ph type="title"/>
          </p:nvPr>
        </p:nvSpPr>
        <p:spPr>
          <a:xfrm>
            <a:off x="285750" y="328613"/>
            <a:ext cx="2374900" cy="50958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Waveforms</a:t>
            </a:r>
            <a:endParaRPr lang="en-AU" altLang="en-US" sz="2000" dirty="0">
              <a:solidFill>
                <a:srgbClr val="FAFD00"/>
              </a:solidFill>
              <a:effectLst/>
            </a:endParaRPr>
          </a:p>
        </p:txBody>
      </p:sp>
      <p:sp>
        <p:nvSpPr>
          <p:cNvPr id="3737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73764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auto">
          <a:xfrm>
            <a:off x="303213" y="1293813"/>
            <a:ext cx="80772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Orthogonal waveforms</a:t>
            </a:r>
          </a:p>
          <a:p>
            <a:pPr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Polyphase codes with low correlation </a:t>
            </a:r>
            <a:r>
              <a:rPr lang="en-AU" altLang="en-US" sz="2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sidelobes</a:t>
            </a: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Waveforms to match the illuminated scene</a:t>
            </a:r>
          </a:p>
          <a:p>
            <a:pPr lvl="1"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Maximising mutual information</a:t>
            </a:r>
          </a:p>
          <a:p>
            <a:pPr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UWB </a:t>
            </a:r>
          </a:p>
          <a:p>
            <a:pPr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Noise MIMO</a:t>
            </a:r>
          </a:p>
          <a:p>
            <a:pPr eaLnBrk="0" hangingPunct="0">
              <a:lnSpc>
                <a:spcPct val="85000"/>
              </a:lnSpc>
            </a:pPr>
            <a:endParaRPr lang="en-AU" altLang="en-US" sz="2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lnSpc>
                <a:spcPct val="85000"/>
              </a:lnSpc>
            </a:pP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r>
              <a:rPr lang="en-AU" altLang="en-US" sz="2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orthogonality</a:t>
            </a:r>
            <a:r>
              <a:rPr lang="en-AU" alt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achieved through statistical 	independence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809F9-AF8C-4B9D-9690-61E87CD3977F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51234" name="Text Box 2"/>
          <p:cNvSpPr txBox="1">
            <a:spLocks noGrp="1" noChangeArrowheads="1"/>
          </p:cNvSpPr>
          <p:nvPr>
            <p:ph type="title"/>
          </p:nvPr>
        </p:nvSpPr>
        <p:spPr>
          <a:xfrm>
            <a:off x="328613" y="328613"/>
            <a:ext cx="2882900" cy="50958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Architectures</a:t>
            </a:r>
            <a:endParaRPr lang="en-AU" altLang="en-US" dirty="0">
              <a:solidFill>
                <a:srgbClr val="FAFD00"/>
              </a:solidFill>
              <a:effectLst/>
            </a:endParaRPr>
          </a:p>
        </p:txBody>
      </p:sp>
      <p:sp>
        <p:nvSpPr>
          <p:cNvPr id="3512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1236" name="Rectangle 4"/>
          <p:cNvSpPr>
            <a:spLocks noChangeArrowheads="1"/>
          </p:cNvSpPr>
          <p:nvPr/>
        </p:nvSpPr>
        <p:spPr bwMode="auto">
          <a:xfrm>
            <a:off x="3302000" y="1557338"/>
            <a:ext cx="484188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endParaRPr lang="en-US" altLang="en-US" sz="1200" b="1">
              <a:latin typeface="Comic Sans MS" pitchFamily="66" charset="0"/>
            </a:endParaRPr>
          </a:p>
        </p:txBody>
      </p:sp>
      <p:sp>
        <p:nvSpPr>
          <p:cNvPr id="351237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1238" name="Rectangle 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1240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1241" name="Text Box 9"/>
          <p:cNvSpPr txBox="1">
            <a:spLocks noChangeArrowheads="1"/>
          </p:cNvSpPr>
          <p:nvPr/>
        </p:nvSpPr>
        <p:spPr bwMode="auto">
          <a:xfrm>
            <a:off x="200025" y="1644650"/>
            <a:ext cx="8629650" cy="319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Different noise source on each element </a:t>
            </a: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 termed element space  -  ES		</a:t>
            </a:r>
            <a:r>
              <a:rPr lang="en-US" alt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(Gray IRS 2006)</a:t>
            </a:r>
          </a:p>
          <a:p>
            <a:pPr eaLnBrk="0" hangingPunct="0"/>
            <a:endParaRPr lang="en-US" altLang="en-US" sz="24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Different noise source on each transmit beam</a:t>
            </a: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 termed beam space - BS		 </a:t>
            </a:r>
            <a:r>
              <a:rPr lang="en-US" alt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(Gray DASP 2006)</a:t>
            </a:r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0" hangingPunct="0"/>
            <a:endParaRPr lang="en-US" altLang="en-US" sz="24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/>
            <a:r>
              <a:rPr lang="en-US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Slepian beams – eigen based approach </a:t>
            </a:r>
          </a:p>
          <a:p>
            <a:pPr lvl="3" eaLnBrk="0" hangingPunct="0"/>
            <a:r>
              <a:rPr lang="en-US" altLang="en-US" sz="1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(Johnson,Abramovich and Frazer 2007)</a:t>
            </a:r>
          </a:p>
          <a:p>
            <a:pPr lvl="3" eaLnBrk="0" hangingPunct="0"/>
            <a:endParaRPr lang="en-US" altLang="en-US" sz="18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2F19F0-D6D1-4865-8F2F-3488BA6AD0F8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74786" name="Text Box 2"/>
          <p:cNvSpPr txBox="1">
            <a:spLocks noGrp="1" noChangeArrowheads="1"/>
          </p:cNvSpPr>
          <p:nvPr>
            <p:ph type="title"/>
          </p:nvPr>
        </p:nvSpPr>
        <p:spPr>
          <a:xfrm>
            <a:off x="285750" y="354013"/>
            <a:ext cx="4711700" cy="53498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MIMO Radar Analysis</a:t>
            </a:r>
            <a:endParaRPr lang="en-AU" altLang="en-US" sz="2000" dirty="0">
              <a:solidFill>
                <a:srgbClr val="FAFD00"/>
              </a:solidFill>
              <a:effectLst/>
            </a:endParaRPr>
          </a:p>
        </p:txBody>
      </p:sp>
      <p:sp>
        <p:nvSpPr>
          <p:cNvPr id="3747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74788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74789" name="Rectangle 5"/>
          <p:cNvSpPr>
            <a:spLocks noChangeArrowheads="1"/>
          </p:cNvSpPr>
          <p:nvPr/>
        </p:nvSpPr>
        <p:spPr bwMode="auto">
          <a:xfrm>
            <a:off x="239713" y="1268413"/>
            <a:ext cx="37973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5000"/>
              </a:lnSpc>
            </a:pPr>
            <a:r>
              <a:rPr lang="en-AU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Orthogonal waveforms</a:t>
            </a:r>
            <a:endParaRPr lang="en-AU" altLang="en-US" b="1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74790" name="Rectangle 6"/>
          <p:cNvSpPr>
            <a:spLocks noChangeArrowheads="1"/>
          </p:cNvSpPr>
          <p:nvPr/>
        </p:nvSpPr>
        <p:spPr bwMode="auto">
          <a:xfrm>
            <a:off x="404813" y="5053013"/>
            <a:ext cx="80772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5000"/>
              </a:lnSpc>
            </a:pPr>
            <a:r>
              <a:rPr lang="en-AU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Wavevectors instead of angles used to denote steering directions</a:t>
            </a:r>
            <a:endParaRPr lang="en-AU" altLang="en-US" b="1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374791" name="Object 7"/>
          <p:cNvGraphicFramePr>
            <a:graphicFrameLocks noChangeAspect="1"/>
          </p:cNvGraphicFramePr>
          <p:nvPr/>
        </p:nvGraphicFramePr>
        <p:xfrm>
          <a:off x="2971800" y="3860800"/>
          <a:ext cx="3284538" cy="962025"/>
        </p:xfrm>
        <a:graphic>
          <a:graphicData uri="http://schemas.openxmlformats.org/presentationml/2006/ole">
            <p:oleObj spid="_x0000_s374799" name="Equation" r:id="rId3" imgW="1473200" imgH="431800" progId="Equation.3">
              <p:embed/>
            </p:oleObj>
          </a:graphicData>
        </a:graphic>
      </p:graphicFrame>
      <p:graphicFrame>
        <p:nvGraphicFramePr>
          <p:cNvPr id="374792" name="Object 8"/>
          <p:cNvGraphicFramePr>
            <a:graphicFrameLocks noChangeAspect="1"/>
          </p:cNvGraphicFramePr>
          <p:nvPr/>
        </p:nvGraphicFramePr>
        <p:xfrm>
          <a:off x="2786063" y="2252663"/>
          <a:ext cx="3454400" cy="876300"/>
        </p:xfrm>
        <a:graphic>
          <a:graphicData uri="http://schemas.openxmlformats.org/presentationml/2006/ole">
            <p:oleObj spid="_x0000_s374800" name="Equation" r:id="rId4" imgW="1548728" imgH="393529" progId="Equation.3">
              <p:embed/>
            </p:oleObj>
          </a:graphicData>
        </a:graphic>
      </p:graphicFrame>
      <p:sp>
        <p:nvSpPr>
          <p:cNvPr id="374793" name="Rectangle 9"/>
          <p:cNvSpPr>
            <a:spLocks noChangeArrowheads="1"/>
          </p:cNvSpPr>
          <p:nvPr/>
        </p:nvSpPr>
        <p:spPr bwMode="auto">
          <a:xfrm>
            <a:off x="342900" y="1814513"/>
            <a:ext cx="27559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5000"/>
              </a:lnSpc>
            </a:pPr>
            <a:r>
              <a:rPr lang="en-AU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Continuous time</a:t>
            </a:r>
            <a:endParaRPr lang="en-AU" altLang="en-US" b="1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74794" name="Rectangle 10"/>
          <p:cNvSpPr>
            <a:spLocks noChangeArrowheads="1"/>
          </p:cNvSpPr>
          <p:nvPr/>
        </p:nvSpPr>
        <p:spPr bwMode="auto">
          <a:xfrm>
            <a:off x="419100" y="3275013"/>
            <a:ext cx="23114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5000"/>
              </a:lnSpc>
            </a:pPr>
            <a:r>
              <a:rPr lang="en-AU" alt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Discrete time</a:t>
            </a:r>
            <a:endParaRPr lang="en-AU" altLang="en-US" b="1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altLang="en-US"/>
              <a:t>Radar Principles – MIMO radar</a:t>
            </a:r>
          </a:p>
        </p:txBody>
      </p:sp>
      <p:sp>
        <p:nvSpPr>
          <p:cNvPr id="5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31EFE-67B6-4105-8C04-A8F3F1EFF9B1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52258" name="Text Box 2"/>
          <p:cNvSpPr txBox="1">
            <a:spLocks noGrp="1" noChangeArrowheads="1"/>
          </p:cNvSpPr>
          <p:nvPr>
            <p:ph type="title"/>
          </p:nvPr>
        </p:nvSpPr>
        <p:spPr>
          <a:xfrm>
            <a:off x="219075" y="303213"/>
            <a:ext cx="5657850" cy="5715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defTabSz="615950">
              <a:spcBef>
                <a:spcPct val="50000"/>
              </a:spcBef>
            </a:pPr>
            <a:r>
              <a:rPr lang="en-AU" altLang="en-US" dirty="0">
                <a:effectLst/>
              </a:rPr>
              <a:t>Notation - Geometry</a:t>
            </a:r>
            <a:endParaRPr lang="en-AU" altLang="en-US" sz="2000" dirty="0">
              <a:solidFill>
                <a:srgbClr val="FAFD00"/>
              </a:solidFill>
              <a:effectLst/>
            </a:endParaRP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226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352261" name="Group 5"/>
          <p:cNvGrpSpPr>
            <a:grpSpLocks/>
          </p:cNvGrpSpPr>
          <p:nvPr/>
        </p:nvGrpSpPr>
        <p:grpSpPr bwMode="auto">
          <a:xfrm>
            <a:off x="392113" y="1247775"/>
            <a:ext cx="8751887" cy="5254625"/>
            <a:chOff x="113" y="890"/>
            <a:chExt cx="5513" cy="3310"/>
          </a:xfrm>
        </p:grpSpPr>
        <p:sp>
          <p:nvSpPr>
            <p:cNvPr id="352262" name="Text Box 6"/>
            <p:cNvSpPr txBox="1">
              <a:spLocks noChangeArrowheads="1"/>
            </p:cNvSpPr>
            <p:nvPr/>
          </p:nvSpPr>
          <p:spPr bwMode="auto">
            <a:xfrm>
              <a:off x="340" y="890"/>
              <a:ext cx="1089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lang="en-AU" altLang="en-US" sz="1600" b="1">
                  <a:solidFill>
                    <a:schemeClr val="bg2"/>
                  </a:solidFill>
                </a:rPr>
                <a:t>K transmit </a:t>
              </a:r>
            </a:p>
            <a:p>
              <a:pPr marL="342900" indent="-3429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lang="en-AU" altLang="en-US" sz="1600" b="1">
                  <a:solidFill>
                    <a:schemeClr val="bg2"/>
                  </a:solidFill>
                </a:rPr>
                <a:t>antennas</a:t>
              </a:r>
            </a:p>
            <a:p>
              <a:pPr marL="342900" indent="-3429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l"/>
              </a:pPr>
              <a:endParaRPr lang="en-AU" altLang="en-US" sz="1600" b="1"/>
            </a:p>
          </p:txBody>
        </p:sp>
        <p:graphicFrame>
          <p:nvGraphicFramePr>
            <p:cNvPr id="352263" name="Object 7"/>
            <p:cNvGraphicFramePr>
              <a:graphicFrameLocks noChangeAspect="1"/>
            </p:cNvGraphicFramePr>
            <p:nvPr/>
          </p:nvGraphicFramePr>
          <p:xfrm>
            <a:off x="4201" y="1410"/>
            <a:ext cx="114" cy="155"/>
          </p:xfrm>
          <a:graphic>
            <a:graphicData uri="http://schemas.openxmlformats.org/presentationml/2006/ole">
              <p:oleObj spid="_x0000_s352338" name="Equation" r:id="rId3" imgW="165028" imgH="228501" progId="Equation.3">
                <p:embed/>
              </p:oleObj>
            </a:graphicData>
          </a:graphic>
        </p:graphicFrame>
        <p:grpSp>
          <p:nvGrpSpPr>
            <p:cNvPr id="352264" name="Group 8"/>
            <p:cNvGrpSpPr>
              <a:grpSpLocks/>
            </p:cNvGrpSpPr>
            <p:nvPr/>
          </p:nvGrpSpPr>
          <p:grpSpPr bwMode="auto">
            <a:xfrm>
              <a:off x="741" y="1594"/>
              <a:ext cx="387" cy="187"/>
              <a:chOff x="6588" y="2285"/>
              <a:chExt cx="577" cy="229"/>
            </a:xfrm>
          </p:grpSpPr>
          <p:sp>
            <p:nvSpPr>
              <p:cNvPr id="352265" name="Line 9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2266" name="AutoShape 10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2267" name="Group 11"/>
            <p:cNvGrpSpPr>
              <a:grpSpLocks/>
            </p:cNvGrpSpPr>
            <p:nvPr/>
          </p:nvGrpSpPr>
          <p:grpSpPr bwMode="auto">
            <a:xfrm>
              <a:off x="932" y="1918"/>
              <a:ext cx="387" cy="187"/>
              <a:chOff x="6588" y="2285"/>
              <a:chExt cx="577" cy="229"/>
            </a:xfrm>
          </p:grpSpPr>
          <p:sp>
            <p:nvSpPr>
              <p:cNvPr id="352268" name="Line 12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2269" name="AutoShape 13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52270" name="Group 14"/>
            <p:cNvGrpSpPr>
              <a:grpSpLocks/>
            </p:cNvGrpSpPr>
            <p:nvPr/>
          </p:nvGrpSpPr>
          <p:grpSpPr bwMode="auto">
            <a:xfrm>
              <a:off x="1161" y="2522"/>
              <a:ext cx="388" cy="186"/>
              <a:chOff x="6588" y="2285"/>
              <a:chExt cx="577" cy="229"/>
            </a:xfrm>
          </p:grpSpPr>
          <p:sp>
            <p:nvSpPr>
              <p:cNvPr id="352271" name="Line 15"/>
              <p:cNvSpPr>
                <a:spLocks noChangeShapeType="1"/>
              </p:cNvSpPr>
              <p:nvPr/>
            </p:nvSpPr>
            <p:spPr bwMode="auto">
              <a:xfrm flipV="1">
                <a:off x="6588" y="2406"/>
                <a:ext cx="543" cy="3"/>
              </a:xfrm>
              <a:prstGeom prst="line">
                <a:avLst/>
              </a:prstGeom>
              <a:noFill/>
              <a:ln w="1143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2272" name="AutoShape 16"/>
              <p:cNvSpPr>
                <a:spLocks noChangeArrowheads="1"/>
              </p:cNvSpPr>
              <p:nvPr/>
            </p:nvSpPr>
            <p:spPr bwMode="auto">
              <a:xfrm rot="16200000" flipH="1">
                <a:off x="6901" y="2251"/>
                <a:ext cx="229" cy="29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143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352273" name="Rectangle 17"/>
            <p:cNvSpPr>
              <a:spLocks noChangeArrowheads="1"/>
            </p:cNvSpPr>
            <p:nvPr/>
          </p:nvSpPr>
          <p:spPr bwMode="auto">
            <a:xfrm>
              <a:off x="2080" y="981"/>
              <a:ext cx="305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0" hangingPunct="0"/>
              <a:endParaRPr lang="en-US" altLang="en-US" sz="1200" b="1">
                <a:latin typeface="Comic Sans MS" pitchFamily="66" charset="0"/>
              </a:endParaRPr>
            </a:p>
          </p:txBody>
        </p:sp>
        <p:sp>
          <p:nvSpPr>
            <p:cNvPr id="352274" name="Text Box 18"/>
            <p:cNvSpPr txBox="1">
              <a:spLocks noChangeArrowheads="1"/>
            </p:cNvSpPr>
            <p:nvPr/>
          </p:nvSpPr>
          <p:spPr bwMode="auto">
            <a:xfrm>
              <a:off x="3288" y="1298"/>
              <a:ext cx="966" cy="407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143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</a:rPr>
                <a:t>Scatterer</a:t>
              </a:r>
            </a:p>
          </p:txBody>
        </p:sp>
        <p:sp>
          <p:nvSpPr>
            <p:cNvPr id="352275" name="Line 19"/>
            <p:cNvSpPr>
              <a:spLocks noChangeShapeType="1"/>
            </p:cNvSpPr>
            <p:nvPr/>
          </p:nvSpPr>
          <p:spPr bwMode="auto">
            <a:xfrm flipV="1">
              <a:off x="2119" y="1797"/>
              <a:ext cx="1185" cy="25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2276" name="Group 20"/>
            <p:cNvGrpSpPr>
              <a:grpSpLocks/>
            </p:cNvGrpSpPr>
            <p:nvPr/>
          </p:nvGrpSpPr>
          <p:grpSpPr bwMode="auto">
            <a:xfrm rot="-5400000">
              <a:off x="4382" y="2588"/>
              <a:ext cx="979" cy="916"/>
              <a:chOff x="7917" y="2982"/>
              <a:chExt cx="1005" cy="1138"/>
            </a:xfrm>
          </p:grpSpPr>
          <p:grpSp>
            <p:nvGrpSpPr>
              <p:cNvPr id="352277" name="Group 21"/>
              <p:cNvGrpSpPr>
                <a:grpSpLocks/>
              </p:cNvGrpSpPr>
              <p:nvPr/>
            </p:nvGrpSpPr>
            <p:grpSpPr bwMode="auto">
              <a:xfrm>
                <a:off x="7917" y="2982"/>
                <a:ext cx="482" cy="191"/>
                <a:chOff x="6588" y="2285"/>
                <a:chExt cx="577" cy="229"/>
              </a:xfrm>
            </p:grpSpPr>
            <p:sp>
              <p:nvSpPr>
                <p:cNvPr id="35227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2279" name="AutoShape 23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52280" name="Group 24"/>
              <p:cNvGrpSpPr>
                <a:grpSpLocks/>
              </p:cNvGrpSpPr>
              <p:nvPr/>
            </p:nvGrpSpPr>
            <p:grpSpPr bwMode="auto">
              <a:xfrm>
                <a:off x="8155" y="3314"/>
                <a:ext cx="481" cy="190"/>
                <a:chOff x="6588" y="2285"/>
                <a:chExt cx="577" cy="229"/>
              </a:xfrm>
            </p:grpSpPr>
            <p:sp>
              <p:nvSpPr>
                <p:cNvPr id="35228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2282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pSp>
            <p:nvGrpSpPr>
              <p:cNvPr id="352283" name="Group 27"/>
              <p:cNvGrpSpPr>
                <a:grpSpLocks/>
              </p:cNvGrpSpPr>
              <p:nvPr/>
            </p:nvGrpSpPr>
            <p:grpSpPr bwMode="auto">
              <a:xfrm>
                <a:off x="8440" y="3930"/>
                <a:ext cx="482" cy="190"/>
                <a:chOff x="6588" y="2285"/>
                <a:chExt cx="577" cy="229"/>
              </a:xfrm>
            </p:grpSpPr>
            <p:sp>
              <p:nvSpPr>
                <p:cNvPr id="352284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6588" y="2406"/>
                  <a:ext cx="543" cy="3"/>
                </a:xfrm>
                <a:prstGeom prst="line">
                  <a:avLst/>
                </a:prstGeom>
                <a:noFill/>
                <a:ln w="1143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352285" name="AutoShape 29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6901" y="2251"/>
                  <a:ext cx="229" cy="29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143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sp>
          <p:nvSpPr>
            <p:cNvPr id="352286" name="AutoShape 30"/>
            <p:cNvSpPr>
              <a:spLocks noChangeArrowheads="1"/>
            </p:cNvSpPr>
            <p:nvPr/>
          </p:nvSpPr>
          <p:spPr bwMode="auto">
            <a:xfrm>
              <a:off x="3304" y="1525"/>
              <a:ext cx="345" cy="505"/>
            </a:xfrm>
            <a:prstGeom prst="irregularSeal1">
              <a:avLst/>
            </a:prstGeom>
            <a:solidFill>
              <a:srgbClr val="FFFFFF"/>
            </a:solidFill>
            <a:ln w="1143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52287" name="Line 31"/>
            <p:cNvSpPr>
              <a:spLocks noChangeShapeType="1"/>
            </p:cNvSpPr>
            <p:nvPr/>
          </p:nvSpPr>
          <p:spPr bwMode="auto">
            <a:xfrm>
              <a:off x="3725" y="1948"/>
              <a:ext cx="1187" cy="76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graphicFrame>
          <p:nvGraphicFramePr>
            <p:cNvPr id="352288" name="Object 32"/>
            <p:cNvGraphicFramePr>
              <a:graphicFrameLocks noChangeAspect="1"/>
            </p:cNvGraphicFramePr>
            <p:nvPr/>
          </p:nvGraphicFramePr>
          <p:xfrm>
            <a:off x="2400" y="1591"/>
            <a:ext cx="250" cy="317"/>
          </p:xfrm>
          <a:graphic>
            <a:graphicData uri="http://schemas.openxmlformats.org/presentationml/2006/ole">
              <p:oleObj spid="_x0000_s352339" name="Equation" r:id="rId4" imgW="177646" imgH="228402" progId="Equation.3">
                <p:embed/>
              </p:oleObj>
            </a:graphicData>
          </a:graphic>
        </p:graphicFrame>
        <p:graphicFrame>
          <p:nvGraphicFramePr>
            <p:cNvPr id="352289" name="Object 33"/>
            <p:cNvGraphicFramePr>
              <a:graphicFrameLocks noChangeAspect="1"/>
            </p:cNvGraphicFramePr>
            <p:nvPr/>
          </p:nvGraphicFramePr>
          <p:xfrm>
            <a:off x="4014" y="1797"/>
            <a:ext cx="262" cy="294"/>
          </p:xfrm>
          <a:graphic>
            <a:graphicData uri="http://schemas.openxmlformats.org/presentationml/2006/ole">
              <p:oleObj spid="_x0000_s352340" name="Equation" r:id="rId5" imgW="203112" imgH="228501" progId="Equation.3">
                <p:embed/>
              </p:oleObj>
            </a:graphicData>
          </a:graphic>
        </p:graphicFrame>
        <p:graphicFrame>
          <p:nvGraphicFramePr>
            <p:cNvPr id="352290" name="Object 34"/>
            <p:cNvGraphicFramePr>
              <a:graphicFrameLocks noChangeAspect="1"/>
            </p:cNvGraphicFramePr>
            <p:nvPr/>
          </p:nvGraphicFramePr>
          <p:xfrm>
            <a:off x="4558" y="3339"/>
            <a:ext cx="98" cy="182"/>
          </p:xfrm>
          <a:graphic>
            <a:graphicData uri="http://schemas.openxmlformats.org/presentationml/2006/ole">
              <p:oleObj spid="_x0000_s352341" name="Equation" r:id="rId6" imgW="88707" imgH="164742" progId="Equation.3">
                <p:embed/>
              </p:oleObj>
            </a:graphicData>
          </a:graphic>
        </p:graphicFrame>
        <p:graphicFrame>
          <p:nvGraphicFramePr>
            <p:cNvPr id="352291" name="Object 35"/>
            <p:cNvGraphicFramePr>
              <a:graphicFrameLocks noChangeAspect="1"/>
            </p:cNvGraphicFramePr>
            <p:nvPr/>
          </p:nvGraphicFramePr>
          <p:xfrm>
            <a:off x="4809" y="3203"/>
            <a:ext cx="140" cy="182"/>
          </p:xfrm>
          <a:graphic>
            <a:graphicData uri="http://schemas.openxmlformats.org/presentationml/2006/ole">
              <p:oleObj spid="_x0000_s352342" name="Equation" r:id="rId7" imgW="126780" imgH="164814" progId="Equation.3">
                <p:embed/>
              </p:oleObj>
            </a:graphicData>
          </a:graphic>
        </p:graphicFrame>
        <p:graphicFrame>
          <p:nvGraphicFramePr>
            <p:cNvPr id="352292" name="Object 36"/>
            <p:cNvGraphicFramePr>
              <a:graphicFrameLocks noChangeAspect="1"/>
            </p:cNvGraphicFramePr>
            <p:nvPr/>
          </p:nvGraphicFramePr>
          <p:xfrm>
            <a:off x="5266" y="2886"/>
            <a:ext cx="224" cy="182"/>
          </p:xfrm>
          <a:graphic>
            <a:graphicData uri="http://schemas.openxmlformats.org/presentationml/2006/ole">
              <p:oleObj spid="_x0000_s352343" name="Equation" r:id="rId8" imgW="203024" imgH="164957" progId="Equation.3">
                <p:embed/>
              </p:oleObj>
            </a:graphicData>
          </a:graphic>
        </p:graphicFrame>
        <p:graphicFrame>
          <p:nvGraphicFramePr>
            <p:cNvPr id="352293" name="Object 37"/>
            <p:cNvGraphicFramePr>
              <a:graphicFrameLocks noChangeAspect="1"/>
            </p:cNvGraphicFramePr>
            <p:nvPr/>
          </p:nvGraphicFramePr>
          <p:xfrm>
            <a:off x="748" y="1480"/>
            <a:ext cx="98" cy="182"/>
          </p:xfrm>
          <a:graphic>
            <a:graphicData uri="http://schemas.openxmlformats.org/presentationml/2006/ole">
              <p:oleObj spid="_x0000_s352344" name="Equation" r:id="rId9" imgW="88707" imgH="164742" progId="Equation.3">
                <p:embed/>
              </p:oleObj>
            </a:graphicData>
          </a:graphic>
        </p:graphicFrame>
        <p:graphicFrame>
          <p:nvGraphicFramePr>
            <p:cNvPr id="352294" name="Object 38"/>
            <p:cNvGraphicFramePr>
              <a:graphicFrameLocks noChangeAspect="1"/>
            </p:cNvGraphicFramePr>
            <p:nvPr/>
          </p:nvGraphicFramePr>
          <p:xfrm>
            <a:off x="818" y="1797"/>
            <a:ext cx="140" cy="182"/>
          </p:xfrm>
          <a:graphic>
            <a:graphicData uri="http://schemas.openxmlformats.org/presentationml/2006/ole">
              <p:oleObj spid="_x0000_s352345" name="Equation" r:id="rId10" imgW="126780" imgH="164814" progId="Equation.3">
                <p:embed/>
              </p:oleObj>
            </a:graphicData>
          </a:graphic>
        </p:graphicFrame>
        <p:graphicFrame>
          <p:nvGraphicFramePr>
            <p:cNvPr id="352295" name="Object 39"/>
            <p:cNvGraphicFramePr>
              <a:graphicFrameLocks noChangeAspect="1"/>
            </p:cNvGraphicFramePr>
            <p:nvPr/>
          </p:nvGraphicFramePr>
          <p:xfrm>
            <a:off x="1069" y="2387"/>
            <a:ext cx="182" cy="182"/>
          </p:xfrm>
          <a:graphic>
            <a:graphicData uri="http://schemas.openxmlformats.org/presentationml/2006/ole">
              <p:oleObj spid="_x0000_s352346" name="Equation" r:id="rId11" imgW="164885" imgH="164885" progId="Equation.3">
                <p:embed/>
              </p:oleObj>
            </a:graphicData>
          </a:graphic>
        </p:graphicFrame>
        <p:sp>
          <p:nvSpPr>
            <p:cNvPr id="352296" name="Text Box 40"/>
            <p:cNvSpPr txBox="1">
              <a:spLocks noChangeArrowheads="1"/>
            </p:cNvSpPr>
            <p:nvPr/>
          </p:nvSpPr>
          <p:spPr bwMode="auto">
            <a:xfrm>
              <a:off x="4468" y="1752"/>
              <a:ext cx="1158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342900" indent="-3429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l"/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31115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Char char="–"/>
                <a:defRPr sz="1600" b="1">
                  <a:solidFill>
                    <a:schemeClr val="bg2"/>
                  </a:solidFill>
                  <a:latin typeface="Arial" charset="0"/>
                </a:defRPr>
              </a:lvl2pPr>
              <a:lvl3pPr marL="61595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Char char="•"/>
                <a:defRPr sz="1600" b="1">
                  <a:solidFill>
                    <a:schemeClr val="bg2"/>
                  </a:solidFill>
                  <a:latin typeface="Arial" charset="0"/>
                </a:defRPr>
              </a:lvl3pPr>
              <a:lvl4pPr marL="9271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Char char="–"/>
                <a:defRPr sz="1400" b="1">
                  <a:solidFill>
                    <a:schemeClr val="bg2"/>
                  </a:solidFill>
                  <a:latin typeface="Arial" charset="0"/>
                </a:defRPr>
              </a:lvl4pPr>
              <a:lvl5pPr marL="1231900" defTabSz="615950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Char char="•"/>
                <a:defRPr sz="1400" b="1">
                  <a:solidFill>
                    <a:schemeClr val="bg2"/>
                  </a:solidFill>
                  <a:latin typeface="Arial" charset="0"/>
                </a:defRPr>
              </a:lvl5pPr>
              <a:lvl6pPr marL="1689100" defTabSz="61595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Char char="•"/>
                <a:defRPr sz="1400" b="1">
                  <a:solidFill>
                    <a:schemeClr val="bg2"/>
                  </a:solidFill>
                  <a:latin typeface="Arial" charset="0"/>
                </a:defRPr>
              </a:lvl6pPr>
              <a:lvl7pPr marL="2146300" defTabSz="61595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Char char="•"/>
                <a:defRPr sz="1400" b="1">
                  <a:solidFill>
                    <a:schemeClr val="bg2"/>
                  </a:solidFill>
                  <a:latin typeface="Arial" charset="0"/>
                </a:defRPr>
              </a:lvl7pPr>
              <a:lvl8pPr marL="2603500" defTabSz="61595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Char char="•"/>
                <a:defRPr sz="1400" b="1">
                  <a:solidFill>
                    <a:schemeClr val="bg2"/>
                  </a:solidFill>
                  <a:latin typeface="Arial" charset="0"/>
                </a:defRPr>
              </a:lvl8pPr>
              <a:lvl9pPr marL="3060700" defTabSz="61595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Char char="•"/>
                <a:defRPr sz="1400"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buFont typeface="Wingdings" pitchFamily="2" charset="2"/>
                <a:buNone/>
              </a:pPr>
              <a:r>
                <a:rPr lang="en-AU" altLang="en-US" sz="1800" b="0"/>
                <a:t>M receive </a:t>
              </a:r>
            </a:p>
            <a:p>
              <a:pPr>
                <a:lnSpc>
                  <a:spcPct val="90000"/>
                </a:lnSpc>
                <a:buFont typeface="Wingdings" pitchFamily="2" charset="2"/>
                <a:buNone/>
              </a:pPr>
              <a:r>
                <a:rPr lang="en-AU" altLang="en-US" sz="1800" b="0"/>
                <a:t>antennas</a:t>
              </a:r>
            </a:p>
            <a:p>
              <a:pPr>
                <a:lnSpc>
                  <a:spcPct val="90000"/>
                </a:lnSpc>
              </a:pPr>
              <a:endParaRPr lang="en-AU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52297" name="Rectangle 41"/>
            <p:cNvSpPr>
              <a:spLocks noChangeArrowheads="1"/>
            </p:cNvSpPr>
            <p:nvPr/>
          </p:nvSpPr>
          <p:spPr bwMode="auto">
            <a:xfrm>
              <a:off x="113" y="2795"/>
              <a:ext cx="1179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K x 1 vector </a:t>
              </a:r>
            </a:p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of </a:t>
              </a:r>
            </a:p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transmitted </a:t>
              </a:r>
            </a:p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signals</a:t>
              </a:r>
              <a:r>
                <a:rPr lang="en-US" altLang="en-US" sz="1200" b="1">
                  <a:solidFill>
                    <a:schemeClr val="bg2"/>
                  </a:solidFill>
                  <a:latin typeface="Comic Sans MS" pitchFamily="66" charset="0"/>
                </a:rPr>
                <a:t> </a:t>
              </a:r>
            </a:p>
          </p:txBody>
        </p:sp>
        <p:graphicFrame>
          <p:nvGraphicFramePr>
            <p:cNvPr id="352298" name="Object 42"/>
            <p:cNvGraphicFramePr>
              <a:graphicFrameLocks noChangeAspect="1"/>
            </p:cNvGraphicFramePr>
            <p:nvPr/>
          </p:nvGraphicFramePr>
          <p:xfrm>
            <a:off x="213" y="2432"/>
            <a:ext cx="480" cy="329"/>
          </p:xfrm>
          <a:graphic>
            <a:graphicData uri="http://schemas.openxmlformats.org/presentationml/2006/ole">
              <p:oleObj spid="_x0000_s352347" name="Equation" r:id="rId12" imgW="330200" imgH="228600" progId="Equation.3">
                <p:embed/>
              </p:oleObj>
            </a:graphicData>
          </a:graphic>
        </p:graphicFrame>
        <p:sp>
          <p:nvSpPr>
            <p:cNvPr id="352299" name="Rectangle 43"/>
            <p:cNvSpPr>
              <a:spLocks noChangeArrowheads="1"/>
            </p:cNvSpPr>
            <p:nvPr/>
          </p:nvSpPr>
          <p:spPr bwMode="auto">
            <a:xfrm>
              <a:off x="4422" y="3566"/>
              <a:ext cx="1179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M x 1 vector </a:t>
              </a:r>
            </a:p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of received </a:t>
              </a:r>
            </a:p>
            <a:p>
              <a:pPr eaLnBrk="0" hangingPunct="0"/>
              <a:r>
                <a:rPr lang="en-US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signals</a:t>
              </a:r>
              <a:r>
                <a:rPr lang="en-US" altLang="en-US" sz="1200" b="1">
                  <a:latin typeface="Comic Sans MS" pitchFamily="66" charset="0"/>
                </a:rPr>
                <a:t> </a:t>
              </a:r>
            </a:p>
          </p:txBody>
        </p:sp>
        <p:graphicFrame>
          <p:nvGraphicFramePr>
            <p:cNvPr id="352300" name="Object 44"/>
            <p:cNvGraphicFramePr>
              <a:graphicFrameLocks noChangeAspect="1"/>
            </p:cNvGraphicFramePr>
            <p:nvPr/>
          </p:nvGraphicFramePr>
          <p:xfrm>
            <a:off x="3875" y="3748"/>
            <a:ext cx="459" cy="289"/>
          </p:xfrm>
          <a:graphic>
            <a:graphicData uri="http://schemas.openxmlformats.org/presentationml/2006/ole">
              <p:oleObj spid="_x0000_s352348" name="Equation" r:id="rId13" imgW="342603" imgH="215713" progId="Equation.3">
                <p:embed/>
              </p:oleObj>
            </a:graphicData>
          </a:graphic>
        </p:graphicFrame>
        <p:graphicFrame>
          <p:nvGraphicFramePr>
            <p:cNvPr id="352301" name="Object 45"/>
            <p:cNvGraphicFramePr>
              <a:graphicFrameLocks noChangeAspect="1"/>
            </p:cNvGraphicFramePr>
            <p:nvPr/>
          </p:nvGraphicFramePr>
          <p:xfrm>
            <a:off x="2336" y="2024"/>
            <a:ext cx="499" cy="294"/>
          </p:xfrm>
          <a:graphic>
            <a:graphicData uri="http://schemas.openxmlformats.org/presentationml/2006/ole">
              <p:oleObj spid="_x0000_s352349" name="Equation" r:id="rId14" imgW="368140" imgH="215806" progId="Equation.3">
                <p:embed/>
              </p:oleObj>
            </a:graphicData>
          </a:graphic>
        </p:graphicFrame>
        <p:graphicFrame>
          <p:nvGraphicFramePr>
            <p:cNvPr id="352302" name="Object 46"/>
            <p:cNvGraphicFramePr>
              <a:graphicFrameLocks noChangeAspect="1"/>
            </p:cNvGraphicFramePr>
            <p:nvPr/>
          </p:nvGraphicFramePr>
          <p:xfrm>
            <a:off x="3515" y="2160"/>
            <a:ext cx="533" cy="300"/>
          </p:xfrm>
          <a:graphic>
            <a:graphicData uri="http://schemas.openxmlformats.org/presentationml/2006/ole">
              <p:oleObj spid="_x0000_s352350" name="Equation" r:id="rId15" imgW="406224" imgH="228501" progId="Equation.3">
                <p:embed/>
              </p:oleObj>
            </a:graphicData>
          </a:graphic>
        </p:graphicFrame>
        <p:sp>
          <p:nvSpPr>
            <p:cNvPr id="352303" name="Rectangle 47"/>
            <p:cNvSpPr>
              <a:spLocks noChangeArrowheads="1"/>
            </p:cNvSpPr>
            <p:nvPr/>
          </p:nvSpPr>
          <p:spPr bwMode="auto">
            <a:xfrm>
              <a:off x="2154" y="2341"/>
              <a:ext cx="149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AU" alt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Steering vectors</a:t>
              </a:r>
            </a:p>
          </p:txBody>
        </p:sp>
      </p:grpSp>
      <p:grpSp>
        <p:nvGrpSpPr>
          <p:cNvPr id="352304" name="Group 48"/>
          <p:cNvGrpSpPr>
            <a:grpSpLocks/>
          </p:cNvGrpSpPr>
          <p:nvPr/>
        </p:nvGrpSpPr>
        <p:grpSpPr bwMode="auto">
          <a:xfrm>
            <a:off x="2886075" y="4681538"/>
            <a:ext cx="2663825" cy="1511300"/>
            <a:chOff x="1837" y="2750"/>
            <a:chExt cx="1678" cy="952"/>
          </a:xfrm>
        </p:grpSpPr>
        <p:sp>
          <p:nvSpPr>
            <p:cNvPr id="352305" name="Rectangle 49"/>
            <p:cNvSpPr>
              <a:spLocks noChangeArrowheads="1"/>
            </p:cNvSpPr>
            <p:nvPr/>
          </p:nvSpPr>
          <p:spPr bwMode="auto">
            <a:xfrm>
              <a:off x="1837" y="2750"/>
              <a:ext cx="1678" cy="95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aphicFrame>
          <p:nvGraphicFramePr>
            <p:cNvPr id="352306" name="Object 50"/>
            <p:cNvGraphicFramePr>
              <a:graphicFrameLocks noChangeAspect="1"/>
            </p:cNvGraphicFramePr>
            <p:nvPr/>
          </p:nvGraphicFramePr>
          <p:xfrm>
            <a:off x="1973" y="2840"/>
            <a:ext cx="1451" cy="387"/>
          </p:xfrm>
          <a:graphic>
            <a:graphicData uri="http://schemas.openxmlformats.org/presentationml/2006/ole">
              <p:oleObj spid="_x0000_s352351" name="Equation" r:id="rId16" imgW="1104900" imgH="292100" progId="Equation.3">
                <p:embed/>
              </p:oleObj>
            </a:graphicData>
          </a:graphic>
        </p:graphicFrame>
        <p:graphicFrame>
          <p:nvGraphicFramePr>
            <p:cNvPr id="352307" name="Object 51"/>
            <p:cNvGraphicFramePr>
              <a:graphicFrameLocks noChangeAspect="1"/>
            </p:cNvGraphicFramePr>
            <p:nvPr/>
          </p:nvGraphicFramePr>
          <p:xfrm>
            <a:off x="2018" y="3249"/>
            <a:ext cx="1452" cy="366"/>
          </p:xfrm>
          <a:graphic>
            <a:graphicData uri="http://schemas.openxmlformats.org/presentationml/2006/ole">
              <p:oleObj spid="_x0000_s352352" name="Equation" r:id="rId17" imgW="1167893" imgH="291973" progId="Equation.3">
                <p:embed/>
              </p:oleObj>
            </a:graphicData>
          </a:graphic>
        </p:graphicFrame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DC Course Template  07 2002">
  <a:themeElements>
    <a:clrScheme name="TRDC Course Template  07 2002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Settings\geoff\Application Data\Microsoft\Templates\TRDC Course Template  07 2002.pot</Template>
  <TotalTime>6624</TotalTime>
  <Words>565</Words>
  <Application>Microsoft Office PowerPoint</Application>
  <PresentationFormat>On-screen Show (4:3)</PresentationFormat>
  <Paragraphs>254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TRDC Course Template  07 2002</vt:lpstr>
      <vt:lpstr>Photo Editor Photo</vt:lpstr>
      <vt:lpstr>Acrobat Document</vt:lpstr>
      <vt:lpstr>Equation</vt:lpstr>
      <vt:lpstr>Document</vt:lpstr>
      <vt:lpstr>MIMO  (Multiple Input Multiple Output)</vt:lpstr>
      <vt:lpstr>Beyond Phased Arrays</vt:lpstr>
      <vt:lpstr>MIMO Radar Key Points</vt:lpstr>
      <vt:lpstr>MIMO Tradeoffs</vt:lpstr>
      <vt:lpstr>MIMO Widely Separated I</vt:lpstr>
      <vt:lpstr>Waveforms</vt:lpstr>
      <vt:lpstr>Architectures</vt:lpstr>
      <vt:lpstr>MIMO Radar Analysis</vt:lpstr>
      <vt:lpstr>Notation - Geometry</vt:lpstr>
      <vt:lpstr>Propagation relationships</vt:lpstr>
      <vt:lpstr>Multiple orthogonal sources  – element space</vt:lpstr>
      <vt:lpstr>Multiple waveforms – beam space </vt:lpstr>
      <vt:lpstr>Slide 13</vt:lpstr>
      <vt:lpstr>Slide 14</vt:lpstr>
      <vt:lpstr>Slide 15</vt:lpstr>
      <vt:lpstr>Slide 16</vt:lpstr>
      <vt:lpstr>Slide 17</vt:lpstr>
      <vt:lpstr>Beamforming on Receive</vt:lpstr>
      <vt:lpstr>Slide 19</vt:lpstr>
      <vt:lpstr>Matched filter at receiver </vt:lpstr>
      <vt:lpstr>Slide 21</vt:lpstr>
      <vt:lpstr>Slide 22</vt:lpstr>
      <vt:lpstr>Slide 23</vt:lpstr>
      <vt:lpstr>MIMO Radar – co-arrays</vt:lpstr>
      <vt:lpstr>Coarray example I – beam patterns</vt:lpstr>
      <vt:lpstr>Coarray example II – 2 jammers</vt:lpstr>
      <vt:lpstr>Coarray example II – 2 scatterers</vt:lpstr>
      <vt:lpstr>Slide 28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271</cp:revision>
  <cp:lastPrinted>1601-01-01T00:00:00Z</cp:lastPrinted>
  <dcterms:created xsi:type="dcterms:W3CDTF">2002-02-04T06:04:59Z</dcterms:created>
  <dcterms:modified xsi:type="dcterms:W3CDTF">2014-05-16T10:44:10Z</dcterms:modified>
</cp:coreProperties>
</file>