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31"/>
  </p:notesMasterIdLst>
  <p:handoutMasterIdLst>
    <p:handoutMasterId r:id="rId32"/>
  </p:handoutMasterIdLst>
  <p:sldIdLst>
    <p:sldId id="426" r:id="rId2"/>
    <p:sldId id="385" r:id="rId3"/>
    <p:sldId id="386" r:id="rId4"/>
    <p:sldId id="387" r:id="rId5"/>
    <p:sldId id="388" r:id="rId6"/>
    <p:sldId id="389" r:id="rId7"/>
    <p:sldId id="390" r:id="rId8"/>
    <p:sldId id="394" r:id="rId9"/>
    <p:sldId id="396" r:id="rId10"/>
    <p:sldId id="391" r:id="rId11"/>
    <p:sldId id="392" r:id="rId12"/>
    <p:sldId id="393" r:id="rId13"/>
    <p:sldId id="395" r:id="rId14"/>
    <p:sldId id="397" r:id="rId15"/>
    <p:sldId id="398" r:id="rId16"/>
    <p:sldId id="399" r:id="rId17"/>
    <p:sldId id="400" r:id="rId18"/>
    <p:sldId id="401" r:id="rId19"/>
    <p:sldId id="402" r:id="rId20"/>
    <p:sldId id="403" r:id="rId21"/>
    <p:sldId id="404" r:id="rId22"/>
    <p:sldId id="424" r:id="rId23"/>
    <p:sldId id="425" r:id="rId24"/>
    <p:sldId id="405" r:id="rId25"/>
    <p:sldId id="423" r:id="rId26"/>
    <p:sldId id="406" r:id="rId27"/>
    <p:sldId id="420" r:id="rId28"/>
    <p:sldId id="413" r:id="rId29"/>
    <p:sldId id="414" r:id="rId30"/>
  </p:sldIdLst>
  <p:sldSz cx="9144000" cy="6858000" type="screen4x3"/>
  <p:notesSz cx="6743700" cy="9880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FFFF"/>
    <a:srgbClr val="333399"/>
    <a:srgbClr val="0000FF"/>
    <a:srgbClr val="7581F1"/>
    <a:srgbClr val="003399"/>
    <a:srgbClr val="0033CC"/>
    <a:srgbClr val="FFFF00"/>
    <a:srgbClr val="99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63" autoAdjust="0"/>
    <p:restoredTop sz="91047" autoAdjust="0"/>
  </p:normalViewPr>
  <p:slideViewPr>
    <p:cSldViewPr snapToObjects="1">
      <p:cViewPr>
        <p:scale>
          <a:sx n="60" d="100"/>
          <a:sy n="60" d="100"/>
        </p:scale>
        <p:origin x="-1080" y="-834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2064" y="-72"/>
      </p:cViewPr>
      <p:guideLst>
        <p:guide orient="horz" pos="3112"/>
        <p:guide pos="212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4" Type="http://schemas.openxmlformats.org/officeDocument/2006/relationships/image" Target="../media/image6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6" Type="http://schemas.openxmlformats.org/officeDocument/2006/relationships/image" Target="../media/image68.wmf"/><Relationship Id="rId5" Type="http://schemas.openxmlformats.org/officeDocument/2006/relationships/image" Target="../media/image67.wmf"/><Relationship Id="rId4" Type="http://schemas.openxmlformats.org/officeDocument/2006/relationships/image" Target="../media/image6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2.wmf"/><Relationship Id="rId1" Type="http://schemas.openxmlformats.org/officeDocument/2006/relationships/image" Target="../media/image71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6" Type="http://schemas.openxmlformats.org/officeDocument/2006/relationships/image" Target="../media/image68.wmf"/><Relationship Id="rId5" Type="http://schemas.openxmlformats.org/officeDocument/2006/relationships/image" Target="../media/image67.wmf"/><Relationship Id="rId4" Type="http://schemas.openxmlformats.org/officeDocument/2006/relationships/image" Target="../media/image6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27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4" Type="http://schemas.openxmlformats.org/officeDocument/2006/relationships/image" Target="../media/image41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12" Type="http://schemas.openxmlformats.org/officeDocument/2006/relationships/image" Target="../media/image41.wmf"/><Relationship Id="rId2" Type="http://schemas.openxmlformats.org/officeDocument/2006/relationships/image" Target="../media/image44.wmf"/><Relationship Id="rId1" Type="http://schemas.openxmlformats.org/officeDocument/2006/relationships/image" Target="../media/image27.wmf"/><Relationship Id="rId6" Type="http://schemas.openxmlformats.org/officeDocument/2006/relationships/image" Target="../media/image48.wmf"/><Relationship Id="rId11" Type="http://schemas.openxmlformats.org/officeDocument/2006/relationships/image" Target="../media/image53.wmf"/><Relationship Id="rId5" Type="http://schemas.openxmlformats.org/officeDocument/2006/relationships/image" Target="../media/image47.wmf"/><Relationship Id="rId10" Type="http://schemas.openxmlformats.org/officeDocument/2006/relationships/image" Target="../media/image52.wmf"/><Relationship Id="rId4" Type="http://schemas.openxmlformats.org/officeDocument/2006/relationships/image" Target="../media/image46.wmf"/><Relationship Id="rId9" Type="http://schemas.openxmlformats.org/officeDocument/2006/relationships/image" Target="../media/image5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113" y="0"/>
            <a:ext cx="29225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6888"/>
            <a:ext cx="292258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113" y="9386888"/>
            <a:ext cx="2922587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036A56DF-DFC4-443B-975A-5744E71A6B08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994934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01700" y="741363"/>
            <a:ext cx="4940300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92650"/>
            <a:ext cx="4946650" cy="444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25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6888"/>
            <a:ext cx="292258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86888"/>
            <a:ext cx="2922587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7FABE65-E8CA-4CFE-8462-321D0377CBC8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1421278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10F8FF-9765-47B5-9C61-E9589163DCEE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A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AC9F79-258E-466C-A22D-702D320CC7F8}" type="slidenum">
              <a:rPr lang="en-AU" altLang="en-US"/>
              <a:pPr/>
              <a:t>‹N›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171151214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9250" y="274638"/>
            <a:ext cx="2120900" cy="607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3375" y="274638"/>
            <a:ext cx="6213475" cy="607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0919EE-86E9-4630-8181-3E6723491D21}" type="slidenum">
              <a:rPr lang="en-AU" altLang="en-US"/>
              <a:pPr/>
              <a:t>‹N›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665837152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104900"/>
            <a:ext cx="4167187" cy="5243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358063" y="6437313"/>
            <a:ext cx="1457325" cy="277812"/>
          </a:xfrm>
        </p:spPr>
        <p:txBody>
          <a:bodyPr/>
          <a:lstStyle>
            <a:lvl1pPr>
              <a:defRPr/>
            </a:lvl1pPr>
          </a:lstStyle>
          <a:p>
            <a:fld id="{35D0013E-09D1-48EB-913C-1081F6F15C91}" type="slidenum">
              <a:rPr lang="en-AU" altLang="en-US"/>
              <a:pPr/>
              <a:t>‹N›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310422321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3375" y="1104900"/>
            <a:ext cx="4167188" cy="2544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2963" y="1104900"/>
            <a:ext cx="4167187" cy="2544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33375" y="3802063"/>
            <a:ext cx="4167188" cy="2546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963" y="3802063"/>
            <a:ext cx="4167187" cy="2546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7358063" y="6437313"/>
            <a:ext cx="1457325" cy="277812"/>
          </a:xfrm>
        </p:spPr>
        <p:txBody>
          <a:bodyPr/>
          <a:lstStyle>
            <a:lvl1pPr>
              <a:defRPr/>
            </a:lvl1pPr>
          </a:lstStyle>
          <a:p>
            <a:fld id="{8D9D08A5-1A76-40BE-AB77-9EF28A431BDC}" type="slidenum">
              <a:rPr lang="en-AU" altLang="en-US"/>
              <a:pPr/>
              <a:t>‹N›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396826349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2963" y="1104900"/>
            <a:ext cx="4167187" cy="2544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2963" y="3802063"/>
            <a:ext cx="4167187" cy="2546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358063" y="6437313"/>
            <a:ext cx="1457325" cy="277812"/>
          </a:xfrm>
        </p:spPr>
        <p:txBody>
          <a:bodyPr/>
          <a:lstStyle>
            <a:lvl1pPr>
              <a:defRPr/>
            </a:lvl1pPr>
          </a:lstStyle>
          <a:p>
            <a:fld id="{910918EB-1DE3-4AB6-8118-E38DBC2E4547}" type="slidenum">
              <a:rPr lang="en-AU" altLang="en-US"/>
              <a:pPr/>
              <a:t>‹N›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30789352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2963" y="1104900"/>
            <a:ext cx="4167187" cy="2544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2963" y="3802063"/>
            <a:ext cx="4167187" cy="2546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358063" y="6437313"/>
            <a:ext cx="1457325" cy="277812"/>
          </a:xfrm>
        </p:spPr>
        <p:txBody>
          <a:bodyPr/>
          <a:lstStyle>
            <a:lvl1pPr>
              <a:defRPr/>
            </a:lvl1pPr>
          </a:lstStyle>
          <a:p>
            <a:fld id="{22FCE20A-726E-48B2-A8EB-77F1743E52DF}" type="slidenum">
              <a:rPr lang="en-AU" altLang="en-US"/>
              <a:pPr/>
              <a:t>‹N›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595151999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04900"/>
            <a:ext cx="8486775" cy="2544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3375" y="3802063"/>
            <a:ext cx="8486775" cy="2546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358063" y="6437313"/>
            <a:ext cx="1457325" cy="277812"/>
          </a:xfrm>
        </p:spPr>
        <p:txBody>
          <a:bodyPr/>
          <a:lstStyle>
            <a:lvl1pPr>
              <a:defRPr/>
            </a:lvl1pPr>
          </a:lstStyle>
          <a:p>
            <a:fld id="{3661A623-5CAD-40D5-98F2-B2DC3E79F474}" type="slidenum">
              <a:rPr lang="en-AU" altLang="en-US"/>
              <a:pPr/>
              <a:t>‹N›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819104841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516C23F-E819-4ADD-ACEC-339F310AA92C}" type="slidenum">
              <a:rPr lang="en-AU" altLang="en-US"/>
              <a:pPr/>
              <a:t>‹N›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2733247057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CD69568-B87F-4AE5-9D1B-6DB24FBADBF2}" type="slidenum">
              <a:rPr lang="en-AU" altLang="en-US"/>
              <a:pPr/>
              <a:t>‹N›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98823193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104900"/>
            <a:ext cx="4167187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FF525C-C52F-4B62-BBDC-4171074A8A5A}" type="slidenum">
              <a:rPr lang="en-AU" altLang="en-US"/>
              <a:pPr/>
              <a:t>‹N›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56133265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BD07F1-9F6E-4ED1-881F-8D76FB6C2EC4}" type="slidenum">
              <a:rPr lang="en-AU" altLang="en-US"/>
              <a:pPr/>
              <a:t>‹N›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971067844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33A0BB-24B0-472E-AC7B-887F3D443604}" type="slidenum">
              <a:rPr lang="en-AU" altLang="en-US"/>
              <a:pPr/>
              <a:t>‹N›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2986732867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A019B31-0607-48FD-9777-23139A62531D}" type="slidenum">
              <a:rPr lang="en-AU" altLang="en-US"/>
              <a:pPr/>
              <a:t>‹N›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590462291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F458AA-7EC0-4797-9283-9CAE123E10E3}" type="slidenum">
              <a:rPr lang="en-AU" altLang="en-US"/>
              <a:pPr/>
              <a:t>‹N›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113137867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740D0A9-1D29-44C5-8E4A-F60B9F7E117D}" type="slidenum">
              <a:rPr lang="en-AU" altLang="en-US"/>
              <a:pPr/>
              <a:t>‹N›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607746559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04900"/>
            <a:ext cx="8486775" cy="52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856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3399"/>
                </a:solidFill>
              </a:defRPr>
            </a:lvl1pPr>
          </a:lstStyle>
          <a:p>
            <a:fld id="{1DDC4A19-71E7-4C9C-9A09-CC987A94BCAB}" type="slidenum">
              <a:rPr lang="en-AU" altLang="en-US"/>
              <a:pPr/>
              <a:t>‹N›</a:t>
            </a:fld>
            <a:endParaRPr lang="en-AU" altLang="en-US"/>
          </a:p>
        </p:txBody>
      </p:sp>
      <p:sp>
        <p:nvSpPr>
          <p:cNvPr id="108562" name="Text Box 18"/>
          <p:cNvSpPr txBox="1">
            <a:spLocks noChangeArrowheads="1"/>
          </p:cNvSpPr>
          <p:nvPr userDrawn="1"/>
        </p:nvSpPr>
        <p:spPr bwMode="auto">
          <a:xfrm>
            <a:off x="1219200" y="6373813"/>
            <a:ext cx="5495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altLang="en-US" sz="1400"/>
              <a:t>Beamforming and Array Processing –Subspace Methods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</p:sldLayoutIdLst>
  <p:transition spd="slow"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l"/>
        <a:defRPr sz="20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–"/>
        <a:defRPr b="1">
          <a:solidFill>
            <a:schemeClr val="bg2"/>
          </a:solidFill>
          <a:latin typeface="+mn-lt"/>
        </a:defRPr>
      </a:lvl2pPr>
      <a:lvl3pPr marL="114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b="1">
          <a:solidFill>
            <a:schemeClr val="bg2"/>
          </a:solidFill>
          <a:latin typeface="+mn-lt"/>
        </a:defRPr>
      </a:lvl3pPr>
      <a:lvl4pPr marL="160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–"/>
        <a:defRPr sz="1600" b="1">
          <a:solidFill>
            <a:schemeClr val="bg2"/>
          </a:solidFill>
          <a:latin typeface="+mn-lt"/>
        </a:defRPr>
      </a:lvl4pPr>
      <a:lvl5pPr marL="20574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oleObject" Target="../embeddings/oleObject35.bin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oleObject" Target="../embeddings/oleObject49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3.bin"/><Relationship Id="rId12" Type="http://schemas.openxmlformats.org/officeDocument/2006/relationships/oleObject" Target="../embeddings/oleObject48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2.bin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1.bin"/><Relationship Id="rId10" Type="http://schemas.openxmlformats.org/officeDocument/2006/relationships/oleObject" Target="../embeddings/oleObject46.bin"/><Relationship Id="rId4" Type="http://schemas.openxmlformats.org/officeDocument/2006/relationships/oleObject" Target="../embeddings/oleObject40.bin"/><Relationship Id="rId9" Type="http://schemas.openxmlformats.org/officeDocument/2006/relationships/oleObject" Target="../embeddings/oleObject45.bin"/><Relationship Id="rId14" Type="http://schemas.openxmlformats.org/officeDocument/2006/relationships/oleObject" Target="../embeddings/oleObject50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53.bin"/><Relationship Id="rId4" Type="http://schemas.openxmlformats.org/officeDocument/2006/relationships/oleObject" Target="../embeddings/oleObject5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58.wmf"/><Relationship Id="rId4" Type="http://schemas.openxmlformats.org/officeDocument/2006/relationships/oleObject" Target="../embeddings/oleObject55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9.bin"/><Relationship Id="rId5" Type="http://schemas.openxmlformats.org/officeDocument/2006/relationships/oleObject" Target="../embeddings/oleObject58.bin"/><Relationship Id="rId4" Type="http://schemas.openxmlformats.org/officeDocument/2006/relationships/oleObject" Target="../embeddings/oleObject57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3.bin"/><Relationship Id="rId5" Type="http://schemas.openxmlformats.org/officeDocument/2006/relationships/oleObject" Target="../embeddings/oleObject62.bin"/><Relationship Id="rId4" Type="http://schemas.openxmlformats.org/officeDocument/2006/relationships/oleObject" Target="../embeddings/oleObject6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66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73.wmf"/><Relationship Id="rId4" Type="http://schemas.openxmlformats.org/officeDocument/2006/relationships/image" Target="../media/image72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7" Type="http://schemas.openxmlformats.org/officeDocument/2006/relationships/image" Target="../media/image78.w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7.wmf"/><Relationship Id="rId5" Type="http://schemas.openxmlformats.org/officeDocument/2006/relationships/image" Target="../media/image76.wmf"/><Relationship Id="rId4" Type="http://schemas.openxmlformats.org/officeDocument/2006/relationships/oleObject" Target="../embeddings/oleObject6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72.bin"/><Relationship Id="rId5" Type="http://schemas.openxmlformats.org/officeDocument/2006/relationships/oleObject" Target="../embeddings/oleObject71.bin"/><Relationship Id="rId4" Type="http://schemas.openxmlformats.org/officeDocument/2006/relationships/image" Target="../media/image8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8.bin"/><Relationship Id="rId3" Type="http://schemas.openxmlformats.org/officeDocument/2006/relationships/oleObject" Target="../embeddings/oleObject73.bin"/><Relationship Id="rId7" Type="http://schemas.openxmlformats.org/officeDocument/2006/relationships/oleObject" Target="../embeddings/oleObject77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76.bin"/><Relationship Id="rId5" Type="http://schemas.openxmlformats.org/officeDocument/2006/relationships/oleObject" Target="../embeddings/oleObject75.bin"/><Relationship Id="rId4" Type="http://schemas.openxmlformats.org/officeDocument/2006/relationships/oleObject" Target="../embeddings/oleObject74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81.bin"/><Relationship Id="rId4" Type="http://schemas.openxmlformats.org/officeDocument/2006/relationships/oleObject" Target="../embeddings/oleObject80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81B3B-0830-4767-8754-BE6177DB8972}" type="slidenum">
              <a:rPr lang="en-AU" altLang="en-US"/>
              <a:pPr/>
              <a:t>1</a:t>
            </a:fld>
            <a:endParaRPr lang="en-AU" altLang="en-US"/>
          </a:p>
        </p:txBody>
      </p:sp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04864"/>
            <a:ext cx="7353300" cy="7112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 smtClean="0">
                <a:effectLst/>
              </a:rPr>
              <a:t>Subspace Methods</a:t>
            </a:r>
            <a:endParaRPr lang="en-AU" altLang="en-US" dirty="0">
              <a:effectLst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2FF73-1FA3-44C4-A5AA-7669C356FBF4}" type="slidenum">
              <a:rPr lang="en-AU" altLang="en-US"/>
              <a:pPr/>
              <a:t>10</a:t>
            </a:fld>
            <a:endParaRPr lang="en-AU" altLang="en-US"/>
          </a:p>
        </p:txBody>
      </p:sp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2247900" cy="6096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ffectLst/>
              </a:rPr>
              <a:t>Subspaces</a:t>
            </a:r>
            <a:r>
              <a:rPr lang="en-AU" altLang="en-US" dirty="0"/>
              <a:t> </a:t>
            </a:r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71475" y="1079500"/>
            <a:ext cx="3887788" cy="1535113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altLang="en-US" sz="1800" b="0"/>
              <a:t>Any subset of the eigenvectors 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en-US" sz="1800" b="0"/>
              <a:t>spans a subspace orthogonal to the subspace spanned by the remaining eigenvectors.</a:t>
            </a:r>
            <a:r>
              <a:rPr lang="en-US" altLang="en-US" sz="1800"/>
              <a:t> </a:t>
            </a:r>
            <a:endParaRPr lang="en-AU" altLang="en-US" sz="1800"/>
          </a:p>
        </p:txBody>
      </p:sp>
      <p:graphicFrame>
        <p:nvGraphicFramePr>
          <p:cNvPr id="307204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267325" y="442913"/>
          <a:ext cx="2819400" cy="1922462"/>
        </p:xfrm>
        <a:graphic>
          <a:graphicData uri="http://schemas.openxmlformats.org/presentationml/2006/ole">
            <p:oleObj spid="_x0000_s307248" name="Equation" r:id="rId3" imgW="1079500" imgH="736600" progId="Equation.3">
              <p:embed/>
            </p:oleObj>
          </a:graphicData>
        </a:graphic>
      </p:graphicFrame>
      <p:sp>
        <p:nvSpPr>
          <p:cNvPr id="30720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072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07207" name="Object 7"/>
          <p:cNvGraphicFramePr>
            <a:graphicFrameLocks noChangeAspect="1"/>
          </p:cNvGraphicFramePr>
          <p:nvPr/>
        </p:nvGraphicFramePr>
        <p:xfrm>
          <a:off x="765175" y="5080000"/>
          <a:ext cx="1835150" cy="495300"/>
        </p:xfrm>
        <a:graphic>
          <a:graphicData uri="http://schemas.openxmlformats.org/presentationml/2006/ole">
            <p:oleObj spid="_x0000_s307249" name="Equation" r:id="rId4" imgW="647700" imgH="241300" progId="Equation.3">
              <p:embed/>
            </p:oleObj>
          </a:graphicData>
        </a:graphic>
      </p:graphicFrame>
      <p:sp>
        <p:nvSpPr>
          <p:cNvPr id="307208" name="Freeform 8"/>
          <p:cNvSpPr>
            <a:spLocks/>
          </p:cNvSpPr>
          <p:nvPr/>
        </p:nvSpPr>
        <p:spPr bwMode="auto">
          <a:xfrm>
            <a:off x="4362450" y="2822575"/>
            <a:ext cx="236538" cy="257175"/>
          </a:xfrm>
          <a:custGeom>
            <a:avLst/>
            <a:gdLst>
              <a:gd name="T0" fmla="*/ 0 w 11"/>
              <a:gd name="T1" fmla="*/ 11 h 12"/>
              <a:gd name="T2" fmla="*/ 6 w 11"/>
              <a:gd name="T3" fmla="*/ 12 h 12"/>
              <a:gd name="T4" fmla="*/ 11 w 11"/>
              <a:gd name="T5" fmla="*/ 11 h 12"/>
              <a:gd name="T6" fmla="*/ 6 w 11"/>
              <a:gd name="T7" fmla="*/ 0 h 12"/>
              <a:gd name="T8" fmla="*/ 0 w 11"/>
              <a:gd name="T9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2">
                <a:moveTo>
                  <a:pt x="0" y="11"/>
                </a:moveTo>
                <a:cubicBezTo>
                  <a:pt x="2" y="12"/>
                  <a:pt x="4" y="12"/>
                  <a:pt x="6" y="12"/>
                </a:cubicBezTo>
                <a:cubicBezTo>
                  <a:pt x="7" y="12"/>
                  <a:pt x="9" y="12"/>
                  <a:pt x="11" y="11"/>
                </a:cubicBezTo>
                <a:lnTo>
                  <a:pt x="6" y="0"/>
                </a:lnTo>
                <a:lnTo>
                  <a:pt x="0" y="11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7209" name="Freeform 9"/>
          <p:cNvSpPr>
            <a:spLocks/>
          </p:cNvSpPr>
          <p:nvPr/>
        </p:nvSpPr>
        <p:spPr bwMode="auto">
          <a:xfrm>
            <a:off x="4148138" y="3400425"/>
            <a:ext cx="300037" cy="234950"/>
          </a:xfrm>
          <a:custGeom>
            <a:avLst/>
            <a:gdLst>
              <a:gd name="T0" fmla="*/ 3 w 14"/>
              <a:gd name="T1" fmla="*/ 0 h 11"/>
              <a:gd name="T2" fmla="*/ 1 w 14"/>
              <a:gd name="T3" fmla="*/ 7 h 11"/>
              <a:gd name="T4" fmla="*/ 1 w 14"/>
              <a:gd name="T5" fmla="*/ 11 h 11"/>
              <a:gd name="T6" fmla="*/ 14 w 14"/>
              <a:gd name="T7" fmla="*/ 8 h 11"/>
              <a:gd name="T8" fmla="*/ 3 w 14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1">
                <a:moveTo>
                  <a:pt x="3" y="0"/>
                </a:moveTo>
                <a:cubicBezTo>
                  <a:pt x="1" y="2"/>
                  <a:pt x="1" y="5"/>
                  <a:pt x="1" y="7"/>
                </a:cubicBezTo>
                <a:cubicBezTo>
                  <a:pt x="0" y="9"/>
                  <a:pt x="1" y="10"/>
                  <a:pt x="1" y="11"/>
                </a:cubicBezTo>
                <a:lnTo>
                  <a:pt x="14" y="8"/>
                </a:lnTo>
                <a:lnTo>
                  <a:pt x="3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7210" name="Freeform 10"/>
          <p:cNvSpPr>
            <a:spLocks/>
          </p:cNvSpPr>
          <p:nvPr/>
        </p:nvSpPr>
        <p:spPr bwMode="auto">
          <a:xfrm>
            <a:off x="6338888" y="4406900"/>
            <a:ext cx="300037" cy="236538"/>
          </a:xfrm>
          <a:custGeom>
            <a:avLst/>
            <a:gdLst>
              <a:gd name="T0" fmla="*/ 2 w 14"/>
              <a:gd name="T1" fmla="*/ 0 h 11"/>
              <a:gd name="T2" fmla="*/ 1 w 14"/>
              <a:gd name="T3" fmla="*/ 5 h 11"/>
              <a:gd name="T4" fmla="*/ 2 w 14"/>
              <a:gd name="T5" fmla="*/ 11 h 11"/>
              <a:gd name="T6" fmla="*/ 14 w 14"/>
              <a:gd name="T7" fmla="*/ 6 h 11"/>
              <a:gd name="T8" fmla="*/ 2 w 14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1">
                <a:moveTo>
                  <a:pt x="2" y="0"/>
                </a:moveTo>
                <a:cubicBezTo>
                  <a:pt x="1" y="2"/>
                  <a:pt x="1" y="4"/>
                  <a:pt x="1" y="5"/>
                </a:cubicBezTo>
                <a:cubicBezTo>
                  <a:pt x="0" y="7"/>
                  <a:pt x="1" y="9"/>
                  <a:pt x="2" y="11"/>
                </a:cubicBezTo>
                <a:lnTo>
                  <a:pt x="14" y="6"/>
                </a:lnTo>
                <a:lnTo>
                  <a:pt x="2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7211" name="Freeform 11"/>
          <p:cNvSpPr>
            <a:spLocks/>
          </p:cNvSpPr>
          <p:nvPr/>
        </p:nvSpPr>
        <p:spPr bwMode="auto">
          <a:xfrm>
            <a:off x="5651500" y="5499100"/>
            <a:ext cx="279400" cy="257175"/>
          </a:xfrm>
          <a:custGeom>
            <a:avLst/>
            <a:gdLst>
              <a:gd name="T0" fmla="*/ 7 w 13"/>
              <a:gd name="T1" fmla="*/ 0 h 12"/>
              <a:gd name="T2" fmla="*/ 0 w 13"/>
              <a:gd name="T3" fmla="*/ 8 h 12"/>
              <a:gd name="T4" fmla="*/ 13 w 13"/>
              <a:gd name="T5" fmla="*/ 12 h 12"/>
              <a:gd name="T6" fmla="*/ 7 w 13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2">
                <a:moveTo>
                  <a:pt x="7" y="0"/>
                </a:moveTo>
                <a:cubicBezTo>
                  <a:pt x="4" y="1"/>
                  <a:pt x="1" y="4"/>
                  <a:pt x="0" y="8"/>
                </a:cubicBezTo>
                <a:lnTo>
                  <a:pt x="13" y="12"/>
                </a:lnTo>
                <a:lnTo>
                  <a:pt x="7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7212" name="Freeform 12"/>
          <p:cNvSpPr>
            <a:spLocks/>
          </p:cNvSpPr>
          <p:nvPr/>
        </p:nvSpPr>
        <p:spPr bwMode="auto">
          <a:xfrm>
            <a:off x="3760788" y="4706938"/>
            <a:ext cx="258762" cy="234950"/>
          </a:xfrm>
          <a:custGeom>
            <a:avLst/>
            <a:gdLst>
              <a:gd name="T0" fmla="*/ 12 w 12"/>
              <a:gd name="T1" fmla="*/ 9 h 11"/>
              <a:gd name="T2" fmla="*/ 7 w 12"/>
              <a:gd name="T3" fmla="*/ 0 h 11"/>
              <a:gd name="T4" fmla="*/ 0 w 12"/>
              <a:gd name="T5" fmla="*/ 11 h 11"/>
              <a:gd name="T6" fmla="*/ 12 w 12"/>
              <a:gd name="T7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1">
                <a:moveTo>
                  <a:pt x="12" y="9"/>
                </a:moveTo>
                <a:cubicBezTo>
                  <a:pt x="12" y="6"/>
                  <a:pt x="10" y="2"/>
                  <a:pt x="7" y="0"/>
                </a:cubicBezTo>
                <a:lnTo>
                  <a:pt x="0" y="11"/>
                </a:lnTo>
                <a:lnTo>
                  <a:pt x="12" y="9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7213" name="Freeform 13"/>
          <p:cNvSpPr>
            <a:spLocks/>
          </p:cNvSpPr>
          <p:nvPr/>
        </p:nvSpPr>
        <p:spPr bwMode="auto">
          <a:xfrm>
            <a:off x="5221288" y="4772025"/>
            <a:ext cx="279400" cy="212725"/>
          </a:xfrm>
          <a:custGeom>
            <a:avLst/>
            <a:gdLst>
              <a:gd name="T0" fmla="*/ 4 w 13"/>
              <a:gd name="T1" fmla="*/ 0 h 10"/>
              <a:gd name="T2" fmla="*/ 0 w 13"/>
              <a:gd name="T3" fmla="*/ 9 h 10"/>
              <a:gd name="T4" fmla="*/ 13 w 13"/>
              <a:gd name="T5" fmla="*/ 10 h 10"/>
              <a:gd name="T6" fmla="*/ 4 w 13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0">
                <a:moveTo>
                  <a:pt x="4" y="0"/>
                </a:moveTo>
                <a:cubicBezTo>
                  <a:pt x="1" y="2"/>
                  <a:pt x="0" y="6"/>
                  <a:pt x="0" y="9"/>
                </a:cubicBezTo>
                <a:lnTo>
                  <a:pt x="13" y="10"/>
                </a:lnTo>
                <a:lnTo>
                  <a:pt x="4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/>
          </a:p>
        </p:txBody>
      </p:sp>
      <p:grpSp>
        <p:nvGrpSpPr>
          <p:cNvPr id="307214" name="Group 14"/>
          <p:cNvGrpSpPr>
            <a:grpSpLocks/>
          </p:cNvGrpSpPr>
          <p:nvPr/>
        </p:nvGrpSpPr>
        <p:grpSpPr bwMode="auto">
          <a:xfrm>
            <a:off x="4133850" y="2620963"/>
            <a:ext cx="4681538" cy="3487737"/>
            <a:chOff x="2548" y="1443"/>
            <a:chExt cx="2949" cy="2197"/>
          </a:xfrm>
        </p:grpSpPr>
        <p:grpSp>
          <p:nvGrpSpPr>
            <p:cNvPr id="307215" name="Group 15"/>
            <p:cNvGrpSpPr>
              <a:grpSpLocks/>
            </p:cNvGrpSpPr>
            <p:nvPr/>
          </p:nvGrpSpPr>
          <p:grpSpPr bwMode="auto">
            <a:xfrm>
              <a:off x="2548" y="2115"/>
              <a:ext cx="2949" cy="1525"/>
              <a:chOff x="2180" y="2331"/>
              <a:chExt cx="2949" cy="1525"/>
            </a:xfrm>
          </p:grpSpPr>
          <p:sp>
            <p:nvSpPr>
              <p:cNvPr id="307216" name="Line 16"/>
              <p:cNvSpPr>
                <a:spLocks noChangeShapeType="1"/>
              </p:cNvSpPr>
              <p:nvPr/>
            </p:nvSpPr>
            <p:spPr bwMode="auto">
              <a:xfrm flipV="1">
                <a:off x="2207" y="2331"/>
                <a:ext cx="1109" cy="66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07217" name="Line 17"/>
              <p:cNvSpPr>
                <a:spLocks noChangeShapeType="1"/>
              </p:cNvSpPr>
              <p:nvPr/>
            </p:nvSpPr>
            <p:spPr bwMode="auto">
              <a:xfrm>
                <a:off x="3289" y="2331"/>
                <a:ext cx="1826" cy="796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07218" name="Line 18"/>
              <p:cNvSpPr>
                <a:spLocks noChangeShapeType="1"/>
              </p:cNvSpPr>
              <p:nvPr/>
            </p:nvSpPr>
            <p:spPr bwMode="auto">
              <a:xfrm flipH="1">
                <a:off x="3952" y="3127"/>
                <a:ext cx="1177" cy="729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07219" name="Line 19"/>
              <p:cNvSpPr>
                <a:spLocks noChangeShapeType="1"/>
              </p:cNvSpPr>
              <p:nvPr/>
            </p:nvSpPr>
            <p:spPr bwMode="auto">
              <a:xfrm flipH="1" flipV="1">
                <a:off x="2180" y="3019"/>
                <a:ext cx="1786" cy="837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07220" name="Group 20"/>
            <p:cNvGrpSpPr>
              <a:grpSpLocks/>
            </p:cNvGrpSpPr>
            <p:nvPr/>
          </p:nvGrpSpPr>
          <p:grpSpPr bwMode="auto">
            <a:xfrm>
              <a:off x="3373" y="1443"/>
              <a:ext cx="1204" cy="1633"/>
              <a:chOff x="2437" y="1643"/>
              <a:chExt cx="1204" cy="1633"/>
            </a:xfrm>
          </p:grpSpPr>
          <p:sp>
            <p:nvSpPr>
              <p:cNvPr id="307221" name="Line 21"/>
              <p:cNvSpPr>
                <a:spLocks noChangeShapeType="1"/>
              </p:cNvSpPr>
              <p:nvPr/>
            </p:nvSpPr>
            <p:spPr bwMode="auto">
              <a:xfrm flipV="1">
                <a:off x="2821" y="1835"/>
                <a:ext cx="1" cy="1012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07222" name="Line 22"/>
              <p:cNvSpPr>
                <a:spLocks noChangeShapeType="1"/>
              </p:cNvSpPr>
              <p:nvPr/>
            </p:nvSpPr>
            <p:spPr bwMode="auto">
              <a:xfrm flipH="1">
                <a:off x="2437" y="2857"/>
                <a:ext cx="392" cy="216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07223" name="Line 23"/>
              <p:cNvSpPr>
                <a:spLocks noChangeShapeType="1"/>
              </p:cNvSpPr>
              <p:nvPr/>
            </p:nvSpPr>
            <p:spPr bwMode="auto">
              <a:xfrm>
                <a:off x="2843" y="2857"/>
                <a:ext cx="554" cy="256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307224" name="Group 24"/>
              <p:cNvGrpSpPr>
                <a:grpSpLocks/>
              </p:cNvGrpSpPr>
              <p:nvPr/>
            </p:nvGrpSpPr>
            <p:grpSpPr bwMode="auto">
              <a:xfrm>
                <a:off x="3506" y="2992"/>
                <a:ext cx="135" cy="271"/>
                <a:chOff x="3506" y="2992"/>
                <a:chExt cx="135" cy="271"/>
              </a:xfrm>
            </p:grpSpPr>
            <p:sp>
              <p:nvSpPr>
                <p:cNvPr id="307225" name="Rectangle 25"/>
                <p:cNvSpPr>
                  <a:spLocks noChangeArrowheads="1"/>
                </p:cNvSpPr>
                <p:nvPr/>
              </p:nvSpPr>
              <p:spPr bwMode="auto">
                <a:xfrm>
                  <a:off x="3506" y="2992"/>
                  <a:ext cx="71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altLang="en-US" sz="2000">
                      <a:solidFill>
                        <a:srgbClr val="000000"/>
                      </a:solidFill>
                      <a:latin typeface="Times" pitchFamily="18" charset="0"/>
                    </a:rPr>
                    <a:t>e</a:t>
                  </a:r>
                  <a:endParaRPr lang="en-US" altLang="en-US"/>
                </a:p>
              </p:txBody>
            </p:sp>
            <p:sp>
              <p:nvSpPr>
                <p:cNvPr id="307226" name="Rectangle 26"/>
                <p:cNvSpPr>
                  <a:spLocks noChangeArrowheads="1"/>
                </p:cNvSpPr>
                <p:nvPr/>
              </p:nvSpPr>
              <p:spPr bwMode="auto">
                <a:xfrm>
                  <a:off x="3573" y="3100"/>
                  <a:ext cx="68" cy="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altLang="en-US" sz="1700">
                      <a:solidFill>
                        <a:srgbClr val="000000"/>
                      </a:solidFill>
                      <a:latin typeface="Times" pitchFamily="18" charset="0"/>
                    </a:rPr>
                    <a:t>1</a:t>
                  </a:r>
                  <a:endParaRPr lang="en-US" altLang="en-US"/>
                </a:p>
              </p:txBody>
            </p:sp>
          </p:grpSp>
          <p:grpSp>
            <p:nvGrpSpPr>
              <p:cNvPr id="307227" name="Group 27"/>
              <p:cNvGrpSpPr>
                <a:grpSpLocks/>
              </p:cNvGrpSpPr>
              <p:nvPr/>
            </p:nvGrpSpPr>
            <p:grpSpPr bwMode="auto">
              <a:xfrm>
                <a:off x="2694" y="3005"/>
                <a:ext cx="149" cy="271"/>
                <a:chOff x="2694" y="3005"/>
                <a:chExt cx="149" cy="271"/>
              </a:xfrm>
            </p:grpSpPr>
            <p:sp>
              <p:nvSpPr>
                <p:cNvPr id="307228" name="Rectangle 28"/>
                <p:cNvSpPr>
                  <a:spLocks noChangeArrowheads="1"/>
                </p:cNvSpPr>
                <p:nvPr/>
              </p:nvSpPr>
              <p:spPr bwMode="auto">
                <a:xfrm>
                  <a:off x="2775" y="3113"/>
                  <a:ext cx="68" cy="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altLang="en-US" sz="1700">
                      <a:solidFill>
                        <a:srgbClr val="000000"/>
                      </a:solidFill>
                      <a:latin typeface="Times" pitchFamily="18" charset="0"/>
                    </a:rPr>
                    <a:t>2</a:t>
                  </a:r>
                  <a:endParaRPr lang="en-US" altLang="en-US"/>
                </a:p>
              </p:txBody>
            </p:sp>
            <p:sp>
              <p:nvSpPr>
                <p:cNvPr id="307229" name="Rectangle 29"/>
                <p:cNvSpPr>
                  <a:spLocks noChangeArrowheads="1"/>
                </p:cNvSpPr>
                <p:nvPr/>
              </p:nvSpPr>
              <p:spPr bwMode="auto">
                <a:xfrm>
                  <a:off x="2694" y="3005"/>
                  <a:ext cx="71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altLang="en-US" sz="2000">
                      <a:solidFill>
                        <a:srgbClr val="000000"/>
                      </a:solidFill>
                      <a:latin typeface="Times" pitchFamily="18" charset="0"/>
                    </a:rPr>
                    <a:t>e</a:t>
                  </a:r>
                  <a:endParaRPr lang="en-US" altLang="en-US"/>
                </a:p>
              </p:txBody>
            </p:sp>
          </p:grpSp>
          <p:grpSp>
            <p:nvGrpSpPr>
              <p:cNvPr id="307230" name="Group 30"/>
              <p:cNvGrpSpPr>
                <a:grpSpLocks/>
              </p:cNvGrpSpPr>
              <p:nvPr/>
            </p:nvGrpSpPr>
            <p:grpSpPr bwMode="auto">
              <a:xfrm>
                <a:off x="2910" y="1643"/>
                <a:ext cx="136" cy="284"/>
                <a:chOff x="2910" y="1643"/>
                <a:chExt cx="136" cy="284"/>
              </a:xfrm>
            </p:grpSpPr>
            <p:sp>
              <p:nvSpPr>
                <p:cNvPr id="307231" name="Rectangle 31"/>
                <p:cNvSpPr>
                  <a:spLocks noChangeArrowheads="1"/>
                </p:cNvSpPr>
                <p:nvPr/>
              </p:nvSpPr>
              <p:spPr bwMode="auto">
                <a:xfrm>
                  <a:off x="2910" y="1643"/>
                  <a:ext cx="71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altLang="en-US" sz="2000">
                      <a:solidFill>
                        <a:srgbClr val="000000"/>
                      </a:solidFill>
                      <a:latin typeface="Times" pitchFamily="18" charset="0"/>
                    </a:rPr>
                    <a:t>e</a:t>
                  </a:r>
                  <a:endParaRPr lang="en-US" altLang="en-US"/>
                </a:p>
              </p:txBody>
            </p:sp>
            <p:sp>
              <p:nvSpPr>
                <p:cNvPr id="307232" name="Rectangle 32"/>
                <p:cNvSpPr>
                  <a:spLocks noChangeArrowheads="1"/>
                </p:cNvSpPr>
                <p:nvPr/>
              </p:nvSpPr>
              <p:spPr bwMode="auto">
                <a:xfrm>
                  <a:off x="2978" y="1764"/>
                  <a:ext cx="68" cy="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altLang="en-US" sz="1700">
                      <a:solidFill>
                        <a:srgbClr val="000000"/>
                      </a:solidFill>
                      <a:latin typeface="Times" pitchFamily="18" charset="0"/>
                    </a:rPr>
                    <a:t>3</a:t>
                  </a:r>
                  <a:endParaRPr lang="en-US" altLang="en-US"/>
                </a:p>
              </p:txBody>
            </p:sp>
          </p:grpSp>
        </p:grpSp>
      </p:grpSp>
      <p:sp>
        <p:nvSpPr>
          <p:cNvPr id="307233" name="Freeform 33"/>
          <p:cNvSpPr>
            <a:spLocks/>
          </p:cNvSpPr>
          <p:nvPr/>
        </p:nvSpPr>
        <p:spPr bwMode="auto">
          <a:xfrm>
            <a:off x="6037263" y="3978275"/>
            <a:ext cx="258762" cy="279400"/>
          </a:xfrm>
          <a:custGeom>
            <a:avLst/>
            <a:gdLst>
              <a:gd name="T0" fmla="*/ 12 w 12"/>
              <a:gd name="T1" fmla="*/ 8 h 13"/>
              <a:gd name="T2" fmla="*/ 4 w 12"/>
              <a:gd name="T3" fmla="*/ 0 h 13"/>
              <a:gd name="T4" fmla="*/ 0 w 12"/>
              <a:gd name="T5" fmla="*/ 13 h 13"/>
              <a:gd name="T6" fmla="*/ 12 w 12"/>
              <a:gd name="T7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3">
                <a:moveTo>
                  <a:pt x="12" y="8"/>
                </a:moveTo>
                <a:cubicBezTo>
                  <a:pt x="10" y="4"/>
                  <a:pt x="8" y="2"/>
                  <a:pt x="4" y="0"/>
                </a:cubicBezTo>
                <a:lnTo>
                  <a:pt x="0" y="13"/>
                </a:lnTo>
                <a:lnTo>
                  <a:pt x="12" y="8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7234" name="Text Box 34"/>
          <p:cNvSpPr txBox="1">
            <a:spLocks noChangeArrowheads="1"/>
          </p:cNvSpPr>
          <p:nvPr/>
        </p:nvSpPr>
        <p:spPr bwMode="auto">
          <a:xfrm>
            <a:off x="542925" y="2630488"/>
            <a:ext cx="297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Projection operators</a:t>
            </a:r>
            <a:r>
              <a:rPr lang="en-AU" altLang="en-US" sz="1800" i="1"/>
              <a:t> </a:t>
            </a:r>
          </a:p>
        </p:txBody>
      </p:sp>
      <p:sp>
        <p:nvSpPr>
          <p:cNvPr id="307235" name="Rectangle 35"/>
          <p:cNvSpPr>
            <a:spLocks noChangeArrowheads="1"/>
          </p:cNvSpPr>
          <p:nvPr/>
        </p:nvSpPr>
        <p:spPr bwMode="auto">
          <a:xfrm>
            <a:off x="473075" y="3175000"/>
            <a:ext cx="38877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  <a:defRPr b="1">
                <a:solidFill>
                  <a:schemeClr val="bg2"/>
                </a:solidFill>
                <a:latin typeface="Arial" charset="0"/>
              </a:defRPr>
            </a:lvl1pPr>
            <a:lvl2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600" b="1">
                <a:solidFill>
                  <a:schemeClr val="bg2"/>
                </a:solidFill>
                <a:latin typeface="Arial" charset="0"/>
              </a:defRPr>
            </a:lvl2pPr>
            <a:lvl3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400" b="1">
                <a:solidFill>
                  <a:schemeClr val="bg2"/>
                </a:solidFill>
                <a:latin typeface="Arial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800" b="0"/>
              <a:t>Project onto a subspace e.g.,</a:t>
            </a:r>
            <a:r>
              <a:rPr lang="en-US" altLang="en-US" sz="1800"/>
              <a:t> </a:t>
            </a:r>
            <a:endParaRPr lang="en-AU" altLang="en-US" sz="1800"/>
          </a:p>
        </p:txBody>
      </p:sp>
      <p:graphicFrame>
        <p:nvGraphicFramePr>
          <p:cNvPr id="307236" name="Object 3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95313" y="3709988"/>
          <a:ext cx="863600" cy="585787"/>
        </p:xfrm>
        <a:graphic>
          <a:graphicData uri="http://schemas.openxmlformats.org/presentationml/2006/ole">
            <p:oleObj spid="_x0000_s307250" name="Equation" r:id="rId5" imgW="355446" imgH="241195" progId="Equation.3">
              <p:embed/>
            </p:oleObj>
          </a:graphicData>
        </a:graphic>
      </p:graphicFrame>
      <p:graphicFrame>
        <p:nvGraphicFramePr>
          <p:cNvPr id="307237" name="Object 37"/>
          <p:cNvGraphicFramePr>
            <a:graphicFrameLocks noChangeAspect="1"/>
          </p:cNvGraphicFramePr>
          <p:nvPr/>
        </p:nvGraphicFramePr>
        <p:xfrm>
          <a:off x="1944688" y="3721100"/>
          <a:ext cx="2128837" cy="615950"/>
        </p:xfrm>
        <a:graphic>
          <a:graphicData uri="http://schemas.openxmlformats.org/presentationml/2006/ole">
            <p:oleObj spid="_x0000_s307251" name="Equation" r:id="rId6" imgW="875920" imgH="253890" progId="Equation.3">
              <p:embed/>
            </p:oleObj>
          </a:graphicData>
        </a:graphic>
      </p:graphicFrame>
      <p:sp>
        <p:nvSpPr>
          <p:cNvPr id="307238" name="Rectangle 38"/>
          <p:cNvSpPr>
            <a:spLocks noChangeArrowheads="1"/>
          </p:cNvSpPr>
          <p:nvPr/>
        </p:nvSpPr>
        <p:spPr bwMode="auto">
          <a:xfrm>
            <a:off x="561975" y="4521200"/>
            <a:ext cx="299878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  <a:defRPr b="1">
                <a:solidFill>
                  <a:schemeClr val="bg2"/>
                </a:solidFill>
                <a:latin typeface="Arial" charset="0"/>
              </a:defRPr>
            </a:lvl1pPr>
            <a:lvl2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600" b="1">
                <a:solidFill>
                  <a:schemeClr val="bg2"/>
                </a:solidFill>
                <a:latin typeface="Arial" charset="0"/>
              </a:defRPr>
            </a:lvl2pPr>
            <a:lvl3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400" b="1">
                <a:solidFill>
                  <a:schemeClr val="bg2"/>
                </a:solidFill>
                <a:latin typeface="Arial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800" b="0"/>
              <a:t>or orthogonal to it, e.g.,</a:t>
            </a:r>
            <a:r>
              <a:rPr lang="en-US" altLang="en-US" sz="1800"/>
              <a:t> </a:t>
            </a:r>
            <a:endParaRPr lang="en-AU" altLang="en-US" sz="1800"/>
          </a:p>
        </p:txBody>
      </p:sp>
      <p:sp>
        <p:nvSpPr>
          <p:cNvPr id="307239" name="Rectangle 39"/>
          <p:cNvSpPr>
            <a:spLocks noChangeArrowheads="1"/>
          </p:cNvSpPr>
          <p:nvPr/>
        </p:nvSpPr>
        <p:spPr bwMode="auto">
          <a:xfrm>
            <a:off x="546100" y="2654300"/>
            <a:ext cx="2959100" cy="4699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F6ABE-63D8-4469-9798-BB95811C54ED}" type="slidenum">
              <a:rPr lang="en-AU" altLang="en-US"/>
              <a:pPr/>
              <a:t>11</a:t>
            </a:fld>
            <a:endParaRPr lang="en-AU" altLang="en-US"/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5410200" cy="6096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ffectLst/>
              </a:rPr>
              <a:t>Subspace - example</a:t>
            </a:r>
            <a:r>
              <a:rPr lang="en-AU" altLang="en-US" dirty="0">
                <a:effectLst/>
              </a:rPr>
              <a:t> 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4175" y="1028700"/>
            <a:ext cx="8027988" cy="5243513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altLang="en-US" sz="1800" b="0"/>
              <a:t>Consider the cross-spectral matrix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en-US" sz="1800" b="0"/>
              <a:t> </a:t>
            </a:r>
          </a:p>
          <a:p>
            <a:pPr marL="0" indent="0"/>
            <a:endParaRPr lang="en-US" altLang="en-US" sz="1800" b="0"/>
          </a:p>
          <a:p>
            <a:pPr marL="0" indent="0"/>
            <a:r>
              <a:rPr lang="en-US" altLang="en-US" sz="1800" b="0"/>
              <a:t>The eigen values of       are </a:t>
            </a:r>
          </a:p>
          <a:p>
            <a:pPr marL="0" indent="0"/>
            <a:endParaRPr lang="en-US" altLang="en-US" sz="1800" b="0"/>
          </a:p>
          <a:p>
            <a:pPr marL="0" indent="0"/>
            <a:endParaRPr lang="en-US" altLang="en-US" sz="1800" b="0"/>
          </a:p>
          <a:p>
            <a:pPr marL="0" indent="0"/>
            <a:r>
              <a:rPr lang="en-US" altLang="en-US" sz="1800" b="0"/>
              <a:t>Eigenvector,            corresponds to largest eigenvalue</a:t>
            </a:r>
          </a:p>
          <a:p>
            <a:pPr marL="0" indent="0">
              <a:buFont typeface="Wingdings" pitchFamily="2" charset="2"/>
              <a:buNone/>
            </a:pPr>
            <a:endParaRPr lang="en-AU" altLang="en-US" sz="1800"/>
          </a:p>
        </p:txBody>
      </p:sp>
      <p:graphicFrame>
        <p:nvGraphicFramePr>
          <p:cNvPr id="30822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662238" y="2185988"/>
          <a:ext cx="360362" cy="431800"/>
        </p:xfrm>
        <a:graphic>
          <a:graphicData uri="http://schemas.openxmlformats.org/presentationml/2006/ole">
            <p:oleObj spid="_x0000_s308250" name="Equation" r:id="rId3" imgW="190500" imgH="228600" progId="Equation.3">
              <p:embed/>
            </p:oleObj>
          </a:graphicData>
        </a:graphic>
      </p:graphicFrame>
      <p:graphicFrame>
        <p:nvGraphicFramePr>
          <p:cNvPr id="308229" name="Object 5"/>
          <p:cNvGraphicFramePr>
            <a:graphicFrameLocks noChangeAspect="1"/>
          </p:cNvGraphicFramePr>
          <p:nvPr/>
        </p:nvGraphicFramePr>
        <p:xfrm>
          <a:off x="2508250" y="1573213"/>
          <a:ext cx="3624263" cy="473075"/>
        </p:xfrm>
        <a:graphic>
          <a:graphicData uri="http://schemas.openxmlformats.org/presentationml/2006/ole">
            <p:oleObj spid="_x0000_s308251" name="Equation" r:id="rId4" imgW="1675673" imgH="253890" progId="Equation.3">
              <p:embed/>
            </p:oleObj>
          </a:graphicData>
        </a:graphic>
      </p:graphicFrame>
      <p:sp>
        <p:nvSpPr>
          <p:cNvPr id="3082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08231" name="Object 7"/>
          <p:cNvGraphicFramePr>
            <a:graphicFrameLocks noChangeAspect="1"/>
          </p:cNvGraphicFramePr>
          <p:nvPr/>
        </p:nvGraphicFramePr>
        <p:xfrm>
          <a:off x="2414588" y="2759075"/>
          <a:ext cx="3813175" cy="452438"/>
        </p:xfrm>
        <a:graphic>
          <a:graphicData uri="http://schemas.openxmlformats.org/presentationml/2006/ole">
            <p:oleObj spid="_x0000_s308252" name="Equation" r:id="rId5" imgW="2057400" imgH="254000" progId="Equation.3">
              <p:embed/>
            </p:oleObj>
          </a:graphicData>
        </a:graphic>
      </p:graphicFrame>
      <p:sp>
        <p:nvSpPr>
          <p:cNvPr id="308232" name="Text Box 8"/>
          <p:cNvSpPr txBox="1">
            <a:spLocks noChangeArrowheads="1"/>
          </p:cNvSpPr>
          <p:nvPr/>
        </p:nvSpPr>
        <p:spPr bwMode="auto">
          <a:xfrm>
            <a:off x="504825" y="4164013"/>
            <a:ext cx="2482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i="1"/>
              <a:t>Orthogonal subspace:</a:t>
            </a:r>
            <a:r>
              <a:rPr lang="en-AU" altLang="en-US" sz="1800" i="1"/>
              <a:t> </a:t>
            </a:r>
          </a:p>
        </p:txBody>
      </p:sp>
      <p:sp>
        <p:nvSpPr>
          <p:cNvPr id="3082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08234" name="Object 10"/>
          <p:cNvGraphicFramePr>
            <a:graphicFrameLocks noChangeAspect="1"/>
          </p:cNvGraphicFramePr>
          <p:nvPr/>
        </p:nvGraphicFramePr>
        <p:xfrm>
          <a:off x="3302000" y="3938588"/>
          <a:ext cx="3940175" cy="1114425"/>
        </p:xfrm>
        <a:graphic>
          <a:graphicData uri="http://schemas.openxmlformats.org/presentationml/2006/ole">
            <p:oleObj spid="_x0000_s308253" name="Equation" r:id="rId6" imgW="1193800" imgH="508000" progId="Equation.3">
              <p:embed/>
            </p:oleObj>
          </a:graphicData>
        </a:graphic>
      </p:graphicFrame>
      <p:graphicFrame>
        <p:nvGraphicFramePr>
          <p:cNvPr id="308235" name="Object 11"/>
          <p:cNvGraphicFramePr>
            <a:graphicFrameLocks noChangeAspect="1"/>
          </p:cNvGraphicFramePr>
          <p:nvPr/>
        </p:nvGraphicFramePr>
        <p:xfrm>
          <a:off x="479425" y="5060950"/>
          <a:ext cx="3168650" cy="1041400"/>
        </p:xfrm>
        <a:graphic>
          <a:graphicData uri="http://schemas.openxmlformats.org/presentationml/2006/ole">
            <p:oleObj spid="_x0000_s308254" name="Equation" r:id="rId7" imgW="1117600" imgH="508000" progId="Equation.3">
              <p:embed/>
            </p:oleObj>
          </a:graphicData>
        </a:graphic>
      </p:graphicFrame>
      <p:sp>
        <p:nvSpPr>
          <p:cNvPr id="308236" name="Text Box 12"/>
          <p:cNvSpPr txBox="1">
            <a:spLocks noChangeArrowheads="1"/>
          </p:cNvSpPr>
          <p:nvPr/>
        </p:nvSpPr>
        <p:spPr bwMode="auto">
          <a:xfrm>
            <a:off x="3844925" y="5319713"/>
            <a:ext cx="234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i="1"/>
              <a:t>a projection operator</a:t>
            </a:r>
            <a:r>
              <a:rPr lang="en-AU" altLang="en-US" sz="1800" i="1"/>
              <a:t> </a:t>
            </a:r>
          </a:p>
        </p:txBody>
      </p:sp>
      <p:graphicFrame>
        <p:nvGraphicFramePr>
          <p:cNvPr id="308237" name="Object 1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036763" y="3379788"/>
          <a:ext cx="625475" cy="393700"/>
        </p:xfrm>
        <a:graphic>
          <a:graphicData uri="http://schemas.openxmlformats.org/presentationml/2006/ole">
            <p:oleObj spid="_x0000_s308255" name="Equation" r:id="rId8" imgW="342603" imgH="215713" progId="Equation.3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A71A3-0B8C-464F-A6AD-113942504575}" type="slidenum">
              <a:rPr lang="en-AU" altLang="en-US"/>
              <a:pPr/>
              <a:t>12</a:t>
            </a:fld>
            <a:endParaRPr lang="en-AU" altLang="en-US"/>
          </a:p>
        </p:txBody>
      </p:sp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5029200" cy="546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400" dirty="0">
                <a:effectLst/>
              </a:rPr>
              <a:t>Signal and Noise Subspaces</a:t>
            </a:r>
            <a:r>
              <a:rPr lang="en-AU" altLang="en-US" sz="2400" dirty="0">
                <a:effectLst/>
              </a:rPr>
              <a:t> 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3801"/>
            <a:ext cx="8345488" cy="5243512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endParaRPr lang="en-US" altLang="en-US" sz="1800" dirty="0"/>
          </a:p>
          <a:p>
            <a:pPr marL="0" indent="0"/>
            <a:r>
              <a:rPr lang="en-US" altLang="en-US" sz="1800" b="0" dirty="0"/>
              <a:t>signal vector            defines a one dimensional subspace : </a:t>
            </a:r>
            <a:r>
              <a:rPr lang="en-US" altLang="en-US" sz="1800" b="0" i="1" dirty="0"/>
              <a:t>signal subspace</a:t>
            </a:r>
            <a:r>
              <a:rPr lang="en-US" altLang="en-US" sz="1800" b="0" dirty="0"/>
              <a:t>.</a:t>
            </a:r>
            <a:r>
              <a:rPr lang="en-AU" altLang="en-US" sz="1800" b="0" dirty="0"/>
              <a:t> </a:t>
            </a:r>
          </a:p>
          <a:p>
            <a:pPr marL="0" indent="0">
              <a:buFont typeface="Wingdings" pitchFamily="2" charset="2"/>
              <a:buNone/>
            </a:pPr>
            <a:endParaRPr lang="en-AU" altLang="en-US" sz="1800" b="0" dirty="0"/>
          </a:p>
          <a:p>
            <a:pPr marL="0" indent="0"/>
            <a:r>
              <a:rPr lang="en-US" altLang="en-US" sz="1800" b="0" dirty="0"/>
              <a:t>largest </a:t>
            </a:r>
            <a:r>
              <a:rPr lang="en-US" altLang="en-US" sz="1800" b="0" dirty="0" err="1"/>
              <a:t>eigen</a:t>
            </a:r>
            <a:r>
              <a:rPr lang="en-US" altLang="en-US" sz="1800" b="0" dirty="0"/>
              <a:t> value,                      ,  related to the signal and noise power</a:t>
            </a:r>
          </a:p>
          <a:p>
            <a:pPr marL="0" indent="0">
              <a:buFont typeface="Wingdings" pitchFamily="2" charset="2"/>
              <a:buNone/>
            </a:pPr>
            <a:endParaRPr lang="en-US" altLang="en-US" sz="1800" b="0" dirty="0"/>
          </a:p>
          <a:p>
            <a:pPr marL="0" indent="0"/>
            <a:r>
              <a:rPr lang="en-AU" altLang="en-US" sz="1800" b="0" dirty="0"/>
              <a:t> </a:t>
            </a:r>
            <a:r>
              <a:rPr lang="en-US" altLang="en-US" sz="1800" b="0" dirty="0"/>
              <a:t>subspace defined by the eigenvector corresponding to the largest </a:t>
            </a:r>
            <a:r>
              <a:rPr lang="en-US" altLang="en-US" sz="1800" b="0" dirty="0" err="1"/>
              <a:t>eigen</a:t>
            </a:r>
            <a:r>
              <a:rPr lang="en-US" altLang="en-US" sz="1800" b="0" dirty="0"/>
              <a:t> value of          is identical to the signal subspace</a:t>
            </a:r>
          </a:p>
          <a:p>
            <a:pPr marL="0" indent="0">
              <a:buFont typeface="Wingdings" pitchFamily="2" charset="2"/>
              <a:buNone/>
            </a:pPr>
            <a:endParaRPr lang="en-US" altLang="en-US" sz="1800" b="0" dirty="0"/>
          </a:p>
          <a:p>
            <a:pPr marL="0" indent="0"/>
            <a:r>
              <a:rPr lang="en-US" altLang="en-US" sz="1800" b="0" dirty="0"/>
              <a:t>the K-1 dimensional subspace determined by the smallest </a:t>
            </a:r>
            <a:r>
              <a:rPr lang="en-US" altLang="en-US" sz="1800" b="0" dirty="0" err="1"/>
              <a:t>eigen</a:t>
            </a:r>
            <a:r>
              <a:rPr lang="en-US" altLang="en-US" sz="1800" b="0" dirty="0"/>
              <a:t> values,                                    	is determined only by the noise : </a:t>
            </a:r>
            <a:r>
              <a:rPr lang="en-US" altLang="en-US" sz="1800" b="0" i="1" dirty="0"/>
              <a:t>noise subspace</a:t>
            </a:r>
            <a:r>
              <a:rPr lang="en-US" altLang="en-US" sz="1800" dirty="0"/>
              <a:t>. </a:t>
            </a:r>
          </a:p>
          <a:p>
            <a:pPr marL="0" indent="0"/>
            <a:endParaRPr lang="en-US" altLang="en-US" sz="1800" dirty="0"/>
          </a:p>
          <a:p>
            <a:pPr marL="0" indent="0"/>
            <a:r>
              <a:rPr lang="en-US" altLang="en-US" sz="1800" b="0" dirty="0"/>
              <a:t>signal subspace intersects the array manifold at the point when</a:t>
            </a:r>
            <a:r>
              <a:rPr lang="en-AU" altLang="en-US" sz="1800" b="0" dirty="0"/>
              <a:t> </a:t>
            </a:r>
          </a:p>
          <a:p>
            <a:pPr marL="0" indent="0"/>
            <a:endParaRPr lang="en-AU" altLang="en-US" sz="1800" dirty="0"/>
          </a:p>
          <a:p>
            <a:pPr marL="0" indent="0">
              <a:buFont typeface="Wingdings" pitchFamily="2" charset="2"/>
              <a:buNone/>
            </a:pPr>
            <a:endParaRPr lang="en-AU" altLang="en-US" sz="1800" dirty="0"/>
          </a:p>
        </p:txBody>
      </p:sp>
      <p:graphicFrame>
        <p:nvGraphicFramePr>
          <p:cNvPr id="309252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847725" y="3417888"/>
          <a:ext cx="381000" cy="457200"/>
        </p:xfrm>
        <a:graphic>
          <a:graphicData uri="http://schemas.openxmlformats.org/presentationml/2006/ole">
            <p:oleObj spid="_x0000_s309274" name="Equation" r:id="rId3" imgW="190500" imgH="228600" progId="Equation.3">
              <p:embed/>
            </p:oleObj>
          </a:graphicData>
        </a:graphic>
      </p:graphicFrame>
      <p:sp>
        <p:nvSpPr>
          <p:cNvPr id="309253" name="Text Box 5"/>
          <p:cNvSpPr txBox="1">
            <a:spLocks noChangeArrowheads="1"/>
          </p:cNvSpPr>
          <p:nvPr/>
        </p:nvSpPr>
        <p:spPr bwMode="auto">
          <a:xfrm>
            <a:off x="1228725" y="963613"/>
            <a:ext cx="2317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/>
              <a:t>Single plane wave </a:t>
            </a:r>
            <a:endParaRPr lang="en-AU" altLang="en-US" sz="2000" dirty="0"/>
          </a:p>
        </p:txBody>
      </p:sp>
      <p:graphicFrame>
        <p:nvGraphicFramePr>
          <p:cNvPr id="309254" name="Object 6"/>
          <p:cNvGraphicFramePr>
            <a:graphicFrameLocks noChangeAspect="1"/>
          </p:cNvGraphicFramePr>
          <p:nvPr/>
        </p:nvGraphicFramePr>
        <p:xfrm>
          <a:off x="3738563" y="950913"/>
          <a:ext cx="3001962" cy="473075"/>
        </p:xfrm>
        <a:graphic>
          <a:graphicData uri="http://schemas.openxmlformats.org/presentationml/2006/ole">
            <p:oleObj spid="_x0000_s309275" name="Equation" r:id="rId4" imgW="1651000" imgH="254000" progId="Equation.3">
              <p:embed/>
            </p:oleObj>
          </a:graphicData>
        </a:graphic>
      </p:graphicFrame>
      <p:sp>
        <p:nvSpPr>
          <p:cNvPr id="3092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09256" name="Object 8"/>
          <p:cNvGraphicFramePr>
            <a:graphicFrameLocks noChangeAspect="1"/>
          </p:cNvGraphicFramePr>
          <p:nvPr/>
        </p:nvGraphicFramePr>
        <p:xfrm>
          <a:off x="2703513" y="2268537"/>
          <a:ext cx="1376362" cy="473075"/>
        </p:xfrm>
        <a:graphic>
          <a:graphicData uri="http://schemas.openxmlformats.org/presentationml/2006/ole">
            <p:oleObj spid="_x0000_s309276" name="Equation" r:id="rId5" imgW="710891" imgH="253890" progId="Equation.3">
              <p:embed/>
            </p:oleObj>
          </a:graphicData>
        </a:graphic>
      </p:graphicFrame>
      <p:sp>
        <p:nvSpPr>
          <p:cNvPr id="3092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09258" name="Object 10"/>
          <p:cNvGraphicFramePr>
            <a:graphicFrameLocks noChangeAspect="1"/>
          </p:cNvGraphicFramePr>
          <p:nvPr/>
        </p:nvGraphicFramePr>
        <p:xfrm>
          <a:off x="7164388" y="5349875"/>
          <a:ext cx="650875" cy="384175"/>
        </p:xfrm>
        <a:graphic>
          <a:graphicData uri="http://schemas.openxmlformats.org/presentationml/2006/ole">
            <p:oleObj spid="_x0000_s309277" name="Equation" r:id="rId6" imgW="406048" imgH="215713" progId="Equation.3">
              <p:embed/>
            </p:oleObj>
          </a:graphicData>
        </a:graphic>
      </p:graphicFrame>
      <p:sp>
        <p:nvSpPr>
          <p:cNvPr id="30925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09260" name="Object 12"/>
          <p:cNvGraphicFramePr>
            <a:graphicFrameLocks noChangeAspect="1"/>
          </p:cNvGraphicFramePr>
          <p:nvPr/>
        </p:nvGraphicFramePr>
        <p:xfrm>
          <a:off x="847725" y="4635500"/>
          <a:ext cx="536575" cy="522288"/>
        </p:xfrm>
        <a:graphic>
          <a:graphicData uri="http://schemas.openxmlformats.org/presentationml/2006/ole">
            <p:oleObj spid="_x0000_s309278" name="Equation" r:id="rId7" imgW="253780" imgH="253780" progId="Equation.3">
              <p:embed/>
            </p:oleObj>
          </a:graphicData>
        </a:graphic>
      </p:graphicFrame>
      <p:graphicFrame>
        <p:nvGraphicFramePr>
          <p:cNvPr id="309261" name="Object 1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078038" y="1638300"/>
          <a:ext cx="625475" cy="393700"/>
        </p:xfrm>
        <a:graphic>
          <a:graphicData uri="http://schemas.openxmlformats.org/presentationml/2006/ole">
            <p:oleObj spid="_x0000_s309279" name="Equation" r:id="rId8" imgW="342720" imgH="215640" progId="Equation.3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9B450-7F59-4102-A69D-8ABC76E32D81}" type="slidenum">
              <a:rPr lang="en-AU" altLang="en-US"/>
              <a:pPr/>
              <a:t>13</a:t>
            </a:fld>
            <a:endParaRPr lang="en-AU" altLang="en-US"/>
          </a:p>
        </p:txBody>
      </p:sp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5791200" cy="635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ffectLst/>
              </a:rPr>
              <a:t>Model for Cross-Spectral Matrix </a:t>
            </a:r>
            <a:endParaRPr lang="en-AU" altLang="en-US" dirty="0">
              <a:effectLst/>
            </a:endParaRPr>
          </a:p>
        </p:txBody>
      </p:sp>
      <p:sp>
        <p:nvSpPr>
          <p:cNvPr id="311299" name="Text Box 3"/>
          <p:cNvSpPr txBox="1">
            <a:spLocks noChangeArrowheads="1"/>
          </p:cNvSpPr>
          <p:nvPr/>
        </p:nvSpPr>
        <p:spPr bwMode="auto">
          <a:xfrm>
            <a:off x="2219325" y="1255713"/>
            <a:ext cx="1878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i="1"/>
              <a:t>L</a:t>
            </a:r>
            <a:r>
              <a:rPr lang="en-US" altLang="en-US" sz="2000"/>
              <a:t> plane waves</a:t>
            </a:r>
            <a:r>
              <a:rPr lang="en-AU" altLang="en-US" sz="2000"/>
              <a:t> </a:t>
            </a:r>
          </a:p>
        </p:txBody>
      </p:sp>
      <p:sp>
        <p:nvSpPr>
          <p:cNvPr id="3113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1301" name="Object 5"/>
          <p:cNvGraphicFramePr>
            <a:graphicFrameLocks noChangeAspect="1"/>
          </p:cNvGraphicFramePr>
          <p:nvPr/>
        </p:nvGraphicFramePr>
        <p:xfrm>
          <a:off x="4267200" y="1320800"/>
          <a:ext cx="2085975" cy="304800"/>
        </p:xfrm>
        <a:graphic>
          <a:graphicData uri="http://schemas.openxmlformats.org/presentationml/2006/ole">
            <p:oleObj spid="_x0000_s311322" name="Equation" r:id="rId3" imgW="914400" imgH="133350" progId="Equation.3">
              <p:embed/>
            </p:oleObj>
          </a:graphicData>
        </a:graphic>
      </p:graphicFrame>
      <p:sp>
        <p:nvSpPr>
          <p:cNvPr id="311302" name="Rectangle 6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11303" name="Text Box 7"/>
          <p:cNvSpPr txBox="1">
            <a:spLocks noChangeArrowheads="1"/>
          </p:cNvSpPr>
          <p:nvPr/>
        </p:nvSpPr>
        <p:spPr bwMode="auto">
          <a:xfrm>
            <a:off x="225425" y="1801813"/>
            <a:ext cx="3057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i="1"/>
              <a:t>K x L</a:t>
            </a:r>
            <a:r>
              <a:rPr lang="en-US" altLang="en-US" sz="2000"/>
              <a:t> Steering matrix, </a:t>
            </a:r>
            <a:r>
              <a:rPr lang="en-US" altLang="en-US" sz="2000" i="1"/>
              <a:t>V</a:t>
            </a:r>
            <a:r>
              <a:rPr lang="en-US" altLang="en-US" sz="2000"/>
              <a:t> :</a:t>
            </a:r>
            <a:r>
              <a:rPr lang="en-AU" altLang="en-US" sz="2000"/>
              <a:t> </a:t>
            </a:r>
          </a:p>
        </p:txBody>
      </p:sp>
      <p:sp>
        <p:nvSpPr>
          <p:cNvPr id="311304" name="Rectangle 8"/>
          <p:cNvSpPr>
            <a:spLocks noChangeArrowheads="1"/>
          </p:cNvSpPr>
          <p:nvPr/>
        </p:nvSpPr>
        <p:spPr bwMode="auto">
          <a:xfrm>
            <a:off x="0" y="3243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1305" name="Object 9"/>
          <p:cNvGraphicFramePr>
            <a:graphicFrameLocks noChangeAspect="1"/>
          </p:cNvGraphicFramePr>
          <p:nvPr/>
        </p:nvGraphicFramePr>
        <p:xfrm>
          <a:off x="1003300" y="2328863"/>
          <a:ext cx="2105025" cy="371475"/>
        </p:xfrm>
        <a:graphic>
          <a:graphicData uri="http://schemas.openxmlformats.org/presentationml/2006/ole">
            <p:oleObj spid="_x0000_s311323" name="Equation" r:id="rId4" imgW="847725" imgH="152400" progId="Equation.3">
              <p:embed/>
            </p:oleObj>
          </a:graphicData>
        </a:graphic>
      </p:graphicFrame>
      <p:sp>
        <p:nvSpPr>
          <p:cNvPr id="311306" name="Text Box 10"/>
          <p:cNvSpPr txBox="1">
            <a:spLocks noChangeArrowheads="1"/>
          </p:cNvSpPr>
          <p:nvPr/>
        </p:nvSpPr>
        <p:spPr bwMode="auto">
          <a:xfrm>
            <a:off x="250825" y="2805113"/>
            <a:ext cx="3678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i="1"/>
              <a:t>L x 1</a:t>
            </a:r>
            <a:r>
              <a:rPr lang="en-US" altLang="en-US" sz="2000"/>
              <a:t>  signal waveform vector :</a:t>
            </a:r>
            <a:r>
              <a:rPr lang="en-AU" altLang="en-US" sz="2000"/>
              <a:t> </a:t>
            </a:r>
          </a:p>
        </p:txBody>
      </p:sp>
      <p:sp>
        <p:nvSpPr>
          <p:cNvPr id="311307" name="Rectangle 11"/>
          <p:cNvSpPr>
            <a:spLocks noChangeArrowheads="1"/>
          </p:cNvSpPr>
          <p:nvPr/>
        </p:nvSpPr>
        <p:spPr bwMode="auto">
          <a:xfrm>
            <a:off x="0" y="2605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1308" name="Object 12"/>
          <p:cNvGraphicFramePr>
            <a:graphicFrameLocks noChangeAspect="1"/>
          </p:cNvGraphicFramePr>
          <p:nvPr/>
        </p:nvGraphicFramePr>
        <p:xfrm>
          <a:off x="1155700" y="3341688"/>
          <a:ext cx="1590675" cy="1647825"/>
        </p:xfrm>
        <a:graphic>
          <a:graphicData uri="http://schemas.openxmlformats.org/presentationml/2006/ole">
            <p:oleObj spid="_x0000_s311324" name="Equation" r:id="rId5" imgW="647700" imgH="666750" progId="Equation.3">
              <p:embed/>
            </p:oleObj>
          </a:graphicData>
        </a:graphic>
      </p:graphicFrame>
      <p:sp>
        <p:nvSpPr>
          <p:cNvPr id="311309" name="Text Box 13"/>
          <p:cNvSpPr txBox="1">
            <a:spLocks noChangeArrowheads="1"/>
          </p:cNvSpPr>
          <p:nvPr/>
        </p:nvSpPr>
        <p:spPr bwMode="auto">
          <a:xfrm>
            <a:off x="4460875" y="1839913"/>
            <a:ext cx="4187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/>
              <a:t>where </a:t>
            </a:r>
            <a:r>
              <a:rPr lang="en-US" altLang="en-US" sz="2000" i="1"/>
              <a:t>S</a:t>
            </a:r>
            <a:r>
              <a:rPr lang="en-US" altLang="en-US" sz="2000"/>
              <a:t> is an </a:t>
            </a:r>
            <a:r>
              <a:rPr lang="en-US" altLang="en-US" sz="2000" i="1"/>
              <a:t>L x L </a:t>
            </a:r>
            <a:r>
              <a:rPr lang="en-US" altLang="en-US" sz="2000"/>
              <a:t>matrix given by</a:t>
            </a:r>
            <a:r>
              <a:rPr lang="en-AU" altLang="en-US" sz="2000"/>
              <a:t> </a:t>
            </a:r>
          </a:p>
        </p:txBody>
      </p:sp>
      <p:pic>
        <p:nvPicPr>
          <p:cNvPr id="311310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02300" y="2311400"/>
            <a:ext cx="20288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1311" name="Text Box 15"/>
          <p:cNvSpPr txBox="1">
            <a:spLocks noChangeArrowheads="1"/>
          </p:cNvSpPr>
          <p:nvPr/>
        </p:nvSpPr>
        <p:spPr bwMode="auto">
          <a:xfrm>
            <a:off x="5572125" y="2817813"/>
            <a:ext cx="25701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/>
              <a:t>Uncorrelated signals </a:t>
            </a:r>
            <a:endParaRPr lang="en-AU" altLang="en-US" sz="2000"/>
          </a:p>
        </p:txBody>
      </p:sp>
      <p:pic>
        <p:nvPicPr>
          <p:cNvPr id="311312" name="Picture 1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53100" y="3390900"/>
            <a:ext cx="229552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11313" name="Object 17"/>
          <p:cNvGraphicFramePr>
            <a:graphicFrameLocks noGrp="1" noChangeAspect="1"/>
          </p:cNvGraphicFramePr>
          <p:nvPr>
            <p:ph sz="half" idx="2"/>
          </p:nvPr>
        </p:nvGraphicFramePr>
        <p:xfrm>
          <a:off x="2984500" y="5257800"/>
          <a:ext cx="2797175" cy="608013"/>
        </p:xfrm>
        <a:graphic>
          <a:graphicData uri="http://schemas.openxmlformats.org/presentationml/2006/ole">
            <p:oleObj spid="_x0000_s311325" name="Equation" r:id="rId8" imgW="1104900" imgH="241300" progId="Equation.3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5009B-C0AB-4BBE-96BC-CD795BE4EA2D}" type="slidenum">
              <a:rPr lang="en-AU" altLang="en-US"/>
              <a:pPr/>
              <a:t>14</a:t>
            </a:fld>
            <a:endParaRPr lang="en-AU" altLang="en-US"/>
          </a:p>
        </p:txBody>
      </p:sp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Signal and Noise Subspaces</a:t>
            </a:r>
            <a:r>
              <a:rPr lang="en-AU" altLang="en-US"/>
              <a:t> 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3375" y="1104900"/>
            <a:ext cx="8612188" cy="4697413"/>
          </a:xfrm>
        </p:spPr>
        <p:txBody>
          <a:bodyPr/>
          <a:lstStyle/>
          <a:p>
            <a:pPr marL="0" indent="0"/>
            <a:r>
              <a:rPr lang="en-US" altLang="en-US" sz="1800" b="0" i="1" dirty="0"/>
              <a:t>S</a:t>
            </a:r>
            <a:r>
              <a:rPr lang="en-US" altLang="en-US" sz="1800" b="0" dirty="0"/>
              <a:t>  signal subspace : spanned by</a:t>
            </a:r>
            <a:r>
              <a:rPr lang="en-AU" altLang="en-US" sz="1800" b="0" dirty="0"/>
              <a:t> </a:t>
            </a:r>
          </a:p>
          <a:p>
            <a:pPr marL="0" indent="0"/>
            <a:r>
              <a:rPr lang="en-US" altLang="en-US" sz="1800" b="0" i="1" dirty="0"/>
              <a:t>S</a:t>
            </a:r>
            <a:r>
              <a:rPr lang="en-US" altLang="en-US" sz="1800" b="0" dirty="0"/>
              <a:t> is of full rank, steering vectors          are independent, </a:t>
            </a:r>
            <a:r>
              <a:rPr lang="en-US" altLang="en-US" sz="1800" b="0" i="1" dirty="0"/>
              <a:t> </a:t>
            </a:r>
            <a:r>
              <a:rPr lang="en-US" altLang="en-US" sz="1800" b="0" dirty="0"/>
              <a:t>            is of rank L</a:t>
            </a:r>
          </a:p>
          <a:p>
            <a:pPr marL="0" indent="0"/>
            <a:r>
              <a:rPr lang="en-US" altLang="en-US" sz="1800" b="0" i="1" dirty="0"/>
              <a:t>L</a:t>
            </a:r>
            <a:r>
              <a:rPr lang="en-US" altLang="en-US" sz="1800" b="0" dirty="0"/>
              <a:t> largest </a:t>
            </a:r>
            <a:r>
              <a:rPr lang="en-US" altLang="en-US" sz="1800" b="0" dirty="0" err="1"/>
              <a:t>eigen</a:t>
            </a:r>
            <a:r>
              <a:rPr lang="en-US" altLang="en-US" sz="1800" b="0" dirty="0"/>
              <a:t> values of  </a:t>
            </a:r>
            <a:r>
              <a:rPr lang="en-AU" altLang="en-US" sz="1800" b="0" dirty="0"/>
              <a:t> </a:t>
            </a:r>
          </a:p>
          <a:p>
            <a:pPr marL="0" indent="0"/>
            <a:endParaRPr lang="en-AU" altLang="en-US" sz="1800" b="0" dirty="0"/>
          </a:p>
          <a:p>
            <a:pPr marL="0" indent="0"/>
            <a:endParaRPr lang="en-AU" altLang="en-US" sz="1800" b="0" dirty="0"/>
          </a:p>
          <a:p>
            <a:pPr marL="0" indent="0"/>
            <a:r>
              <a:rPr lang="en-US" altLang="en-US" sz="1800" b="0" i="1" dirty="0"/>
              <a:t>S</a:t>
            </a:r>
            <a:r>
              <a:rPr lang="en-US" altLang="en-US" sz="1800" b="0" dirty="0"/>
              <a:t>  spanned by</a:t>
            </a:r>
            <a:r>
              <a:rPr lang="en-AU" altLang="en-US" sz="1800" b="0" dirty="0"/>
              <a:t> </a:t>
            </a:r>
          </a:p>
          <a:p>
            <a:pPr marL="0" indent="0"/>
            <a:endParaRPr lang="en-US" altLang="en-US" sz="1800" b="0" dirty="0"/>
          </a:p>
          <a:p>
            <a:pPr marL="0" indent="0"/>
            <a:r>
              <a:rPr lang="en-US" altLang="en-US" sz="1800" b="0" dirty="0"/>
              <a:t>Projection onto the signal subspace</a:t>
            </a:r>
            <a:r>
              <a:rPr lang="en-AU" altLang="en-US" sz="1800" b="0" dirty="0"/>
              <a:t> </a:t>
            </a:r>
          </a:p>
          <a:p>
            <a:pPr marL="0" indent="0"/>
            <a:endParaRPr lang="en-US" altLang="en-US" sz="1800" b="0" dirty="0"/>
          </a:p>
          <a:p>
            <a:pPr marL="0" indent="0"/>
            <a:r>
              <a:rPr lang="en-US" altLang="en-US" sz="1800" b="0" dirty="0"/>
              <a:t>Noise subspace </a:t>
            </a:r>
            <a:r>
              <a:rPr lang="en-US" altLang="en-US" sz="1800" b="0" i="1" dirty="0"/>
              <a:t>N :</a:t>
            </a:r>
            <a:r>
              <a:rPr lang="en-AU" altLang="en-US" sz="1800" b="0" dirty="0"/>
              <a:t> </a:t>
            </a:r>
          </a:p>
          <a:p>
            <a:pPr marL="0" indent="0"/>
            <a:endParaRPr lang="en-US" altLang="en-US" sz="1800" b="0" i="1" dirty="0"/>
          </a:p>
          <a:p>
            <a:pPr marL="0" indent="0"/>
            <a:r>
              <a:rPr lang="en-US" altLang="en-US" sz="1800" b="0" dirty="0"/>
              <a:t>       projection onto the noise subspace</a:t>
            </a:r>
            <a:r>
              <a:rPr lang="en-AU" altLang="en-US" sz="1800" dirty="0"/>
              <a:t> </a:t>
            </a:r>
          </a:p>
        </p:txBody>
      </p:sp>
      <p:graphicFrame>
        <p:nvGraphicFramePr>
          <p:cNvPr id="31334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452813" y="1881188"/>
          <a:ext cx="393700" cy="473075"/>
        </p:xfrm>
        <a:graphic>
          <a:graphicData uri="http://schemas.openxmlformats.org/presentationml/2006/ole">
            <p:oleObj spid="_x0000_s313402" name="Equation" r:id="rId3" imgW="190500" imgH="228600" progId="Equation.3">
              <p:embed/>
            </p:oleObj>
          </a:graphicData>
        </a:graphic>
      </p:graphicFrame>
      <p:sp>
        <p:nvSpPr>
          <p:cNvPr id="3133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3350" name="Object 6"/>
          <p:cNvGraphicFramePr>
            <a:graphicFrameLocks noChangeAspect="1"/>
          </p:cNvGraphicFramePr>
          <p:nvPr/>
        </p:nvGraphicFramePr>
        <p:xfrm>
          <a:off x="4229100" y="1181100"/>
          <a:ext cx="2314575" cy="333375"/>
        </p:xfrm>
        <a:graphic>
          <a:graphicData uri="http://schemas.openxmlformats.org/presentationml/2006/ole">
            <p:oleObj spid="_x0000_s313403" name="Equation" r:id="rId4" imgW="895350" imgH="133350" progId="Equation.3">
              <p:embed/>
            </p:oleObj>
          </a:graphicData>
        </a:graphic>
      </p:graphicFrame>
      <p:sp>
        <p:nvSpPr>
          <p:cNvPr id="313351" name="Rectangle 7"/>
          <p:cNvSpPr>
            <a:spLocks noChangeArrowheads="1"/>
          </p:cNvSpPr>
          <p:nvPr/>
        </p:nvSpPr>
        <p:spPr bwMode="auto">
          <a:xfrm>
            <a:off x="0" y="333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133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3353" name="Object 9"/>
          <p:cNvGraphicFramePr>
            <a:graphicFrameLocks noChangeAspect="1"/>
          </p:cNvGraphicFramePr>
          <p:nvPr/>
        </p:nvGraphicFramePr>
        <p:xfrm>
          <a:off x="3846513" y="1514475"/>
          <a:ext cx="598487" cy="420688"/>
        </p:xfrm>
        <a:graphic>
          <a:graphicData uri="http://schemas.openxmlformats.org/presentationml/2006/ole">
            <p:oleObj spid="_x0000_s313404" name="Equation" r:id="rId5" imgW="330200" imgH="228600" progId="Equation.3">
              <p:embed/>
            </p:oleObj>
          </a:graphicData>
        </a:graphic>
      </p:graphicFrame>
      <p:sp>
        <p:nvSpPr>
          <p:cNvPr id="31335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3355" name="Object 11"/>
          <p:cNvGraphicFramePr>
            <a:graphicFrameLocks noChangeAspect="1"/>
          </p:cNvGraphicFramePr>
          <p:nvPr/>
        </p:nvGraphicFramePr>
        <p:xfrm>
          <a:off x="6334125" y="1514475"/>
          <a:ext cx="735013" cy="366713"/>
        </p:xfrm>
        <a:graphic>
          <a:graphicData uri="http://schemas.openxmlformats.org/presentationml/2006/ole">
            <p:oleObj spid="_x0000_s313405" name="Equation" r:id="rId6" imgW="406048" imgH="203024" progId="Equation.3">
              <p:embed/>
            </p:oleObj>
          </a:graphicData>
        </a:graphic>
      </p:graphicFrame>
      <p:sp>
        <p:nvSpPr>
          <p:cNvPr id="31335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3357" name="Object 13"/>
          <p:cNvGraphicFramePr>
            <a:graphicFrameLocks noChangeAspect="1"/>
          </p:cNvGraphicFramePr>
          <p:nvPr/>
        </p:nvGraphicFramePr>
        <p:xfrm>
          <a:off x="4627562" y="2559050"/>
          <a:ext cx="1876425" cy="339725"/>
        </p:xfrm>
        <a:graphic>
          <a:graphicData uri="http://schemas.openxmlformats.org/presentationml/2006/ole">
            <p:oleObj spid="_x0000_s313406" name="Equation" r:id="rId7" imgW="895350" imgH="133350" progId="Equation.3">
              <p:embed/>
            </p:oleObj>
          </a:graphicData>
        </a:graphic>
      </p:graphicFrame>
      <p:sp>
        <p:nvSpPr>
          <p:cNvPr id="313358" name="Text Box 14"/>
          <p:cNvSpPr txBox="1">
            <a:spLocks noChangeArrowheads="1"/>
          </p:cNvSpPr>
          <p:nvPr/>
        </p:nvSpPr>
        <p:spPr bwMode="auto">
          <a:xfrm>
            <a:off x="3925093" y="2559050"/>
            <a:ext cx="608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AU" altLang="en-US" sz="2000" dirty="0"/>
              <a:t>and</a:t>
            </a:r>
          </a:p>
        </p:txBody>
      </p:sp>
      <p:sp>
        <p:nvSpPr>
          <p:cNvPr id="313359" name="Rectangle 15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13361" name="Rectangle 17"/>
          <p:cNvSpPr>
            <a:spLocks noChangeArrowheads="1"/>
          </p:cNvSpPr>
          <p:nvPr/>
        </p:nvSpPr>
        <p:spPr bwMode="auto">
          <a:xfrm>
            <a:off x="0" y="3562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1336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3363" name="Object 19"/>
          <p:cNvGraphicFramePr>
            <a:graphicFrameLocks noChangeAspect="1"/>
          </p:cNvGraphicFramePr>
          <p:nvPr/>
        </p:nvGraphicFramePr>
        <p:xfrm>
          <a:off x="2387600" y="3124200"/>
          <a:ext cx="1876425" cy="352425"/>
        </p:xfrm>
        <a:graphic>
          <a:graphicData uri="http://schemas.openxmlformats.org/presentationml/2006/ole">
            <p:oleObj spid="_x0000_s313407" name="Equation" r:id="rId8" imgW="895350" imgH="133350" progId="Equation.3">
              <p:embed/>
            </p:oleObj>
          </a:graphicData>
        </a:graphic>
      </p:graphicFrame>
      <p:sp>
        <p:nvSpPr>
          <p:cNvPr id="31336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13365" name="Rectangle 21"/>
          <p:cNvSpPr>
            <a:spLocks noChangeArrowheads="1"/>
          </p:cNvSpPr>
          <p:nvPr/>
        </p:nvSpPr>
        <p:spPr bwMode="auto">
          <a:xfrm>
            <a:off x="0" y="32623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3366" name="Object 22"/>
          <p:cNvGraphicFramePr>
            <a:graphicFrameLocks noChangeAspect="1"/>
          </p:cNvGraphicFramePr>
          <p:nvPr/>
        </p:nvGraphicFramePr>
        <p:xfrm>
          <a:off x="333375" y="2546350"/>
          <a:ext cx="3514725" cy="409575"/>
        </p:xfrm>
        <a:graphic>
          <a:graphicData uri="http://schemas.openxmlformats.org/presentationml/2006/ole">
            <p:oleObj spid="_x0000_s313408" name="Equation" r:id="rId9" imgW="1657350" imgH="161925" progId="Equation.3">
              <p:embed/>
            </p:oleObj>
          </a:graphicData>
        </a:graphic>
      </p:graphicFrame>
      <p:sp>
        <p:nvSpPr>
          <p:cNvPr id="31336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3368" name="Object 24"/>
          <p:cNvGraphicFramePr>
            <a:graphicFrameLocks noChangeAspect="1"/>
          </p:cNvGraphicFramePr>
          <p:nvPr/>
        </p:nvGraphicFramePr>
        <p:xfrm>
          <a:off x="4724400" y="3848100"/>
          <a:ext cx="3038475" cy="428625"/>
        </p:xfrm>
        <a:graphic>
          <a:graphicData uri="http://schemas.openxmlformats.org/presentationml/2006/ole">
            <p:oleObj spid="_x0000_s313409" name="Equation" r:id="rId10" imgW="1038225" imgH="152400" progId="Equation.3">
              <p:embed/>
            </p:oleObj>
          </a:graphicData>
        </a:graphic>
      </p:graphicFrame>
      <p:sp>
        <p:nvSpPr>
          <p:cNvPr id="313369" name="Rectangle 25"/>
          <p:cNvSpPr>
            <a:spLocks noChangeArrowheads="1"/>
          </p:cNvSpPr>
          <p:nvPr/>
        </p:nvSpPr>
        <p:spPr bwMode="auto">
          <a:xfrm>
            <a:off x="0" y="428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1337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3371" name="Object 27"/>
          <p:cNvGraphicFramePr>
            <a:graphicFrameLocks noChangeAspect="1"/>
          </p:cNvGraphicFramePr>
          <p:nvPr/>
        </p:nvGraphicFramePr>
        <p:xfrm>
          <a:off x="2908300" y="4597400"/>
          <a:ext cx="2657475" cy="390525"/>
        </p:xfrm>
        <a:graphic>
          <a:graphicData uri="http://schemas.openxmlformats.org/presentationml/2006/ole">
            <p:oleObj spid="_x0000_s313410" name="Equation" r:id="rId11" imgW="1085850" imgH="133350" progId="Equation.3">
              <p:embed/>
            </p:oleObj>
          </a:graphicData>
        </a:graphic>
      </p:graphicFrame>
      <p:sp>
        <p:nvSpPr>
          <p:cNvPr id="313372" name="Rectangle 28"/>
          <p:cNvSpPr>
            <a:spLocks noChangeArrowheads="1"/>
          </p:cNvSpPr>
          <p:nvPr/>
        </p:nvSpPr>
        <p:spPr bwMode="auto">
          <a:xfrm>
            <a:off x="0" y="3143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133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3374" name="Object 30"/>
          <p:cNvGraphicFramePr>
            <a:graphicFrameLocks noChangeAspect="1"/>
          </p:cNvGraphicFramePr>
          <p:nvPr/>
        </p:nvGraphicFramePr>
        <p:xfrm>
          <a:off x="4991100" y="5181600"/>
          <a:ext cx="1711325" cy="822325"/>
        </p:xfrm>
        <a:graphic>
          <a:graphicData uri="http://schemas.openxmlformats.org/presentationml/2006/ole">
            <p:oleObj spid="_x0000_s313411" name="Equation" r:id="rId12" imgW="685800" imgH="304800" progId="Equation.3">
              <p:embed/>
            </p:oleObj>
          </a:graphicData>
        </a:graphic>
      </p:graphicFrame>
      <p:sp>
        <p:nvSpPr>
          <p:cNvPr id="313375" name="Rectangle 31"/>
          <p:cNvSpPr>
            <a:spLocks noChangeArrowheads="1"/>
          </p:cNvSpPr>
          <p:nvPr/>
        </p:nvSpPr>
        <p:spPr bwMode="auto">
          <a:xfrm>
            <a:off x="457200" y="274638"/>
            <a:ext cx="5130800" cy="596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  <a:lvl2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US" altLang="en-US" dirty="0">
                <a:effectLst/>
              </a:rPr>
              <a:t>Signal and Noise Subspaces</a:t>
            </a:r>
            <a:r>
              <a:rPr lang="en-AU" altLang="en-US" dirty="0">
                <a:effectLst/>
              </a:rPr>
              <a:t> </a:t>
            </a:r>
          </a:p>
        </p:txBody>
      </p:sp>
      <p:graphicFrame>
        <p:nvGraphicFramePr>
          <p:cNvPr id="313376" name="Object 3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39763" y="5341938"/>
          <a:ext cx="354012" cy="455612"/>
        </p:xfrm>
        <a:graphic>
          <a:graphicData uri="http://schemas.openxmlformats.org/presentationml/2006/ole">
            <p:oleObj spid="_x0000_s313412" name="Equation" r:id="rId13" imgW="177646" imgH="228402" progId="Equation.3">
              <p:embed/>
            </p:oleObj>
          </a:graphicData>
        </a:graphic>
      </p:graphicFrame>
      <p:graphicFrame>
        <p:nvGraphicFramePr>
          <p:cNvPr id="313377" name="Object 33"/>
          <p:cNvGraphicFramePr>
            <a:graphicFrameLocks noChangeAspect="1"/>
          </p:cNvGraphicFramePr>
          <p:nvPr/>
        </p:nvGraphicFramePr>
        <p:xfrm>
          <a:off x="5889625" y="263525"/>
          <a:ext cx="2797175" cy="608013"/>
        </p:xfrm>
        <a:graphic>
          <a:graphicData uri="http://schemas.openxmlformats.org/presentationml/2006/ole">
            <p:oleObj spid="_x0000_s313413" name="Equation" r:id="rId14" imgW="1104900" imgH="2413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1AB9F-80F7-4597-8637-AC7398562752}" type="slidenum">
              <a:rPr lang="en-AU" altLang="en-US"/>
              <a:pPr/>
              <a:t>15</a:t>
            </a:fld>
            <a:endParaRPr lang="en-AU" altLang="en-US"/>
          </a:p>
        </p:txBody>
      </p:sp>
      <p:pic>
        <p:nvPicPr>
          <p:cNvPr id="3143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4588" y="1457325"/>
            <a:ext cx="680720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4371" name="Rectangle 3"/>
          <p:cNvSpPr>
            <a:spLocks noChangeArrowheads="1"/>
          </p:cNvSpPr>
          <p:nvPr/>
        </p:nvSpPr>
        <p:spPr bwMode="auto">
          <a:xfrm>
            <a:off x="457200" y="274638"/>
            <a:ext cx="7645400" cy="596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  <a:lvl2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US" altLang="en-US" dirty="0">
                <a:effectLst/>
              </a:rPr>
              <a:t>Signal and Noise Subspaces - Geometrical</a:t>
            </a:r>
            <a:r>
              <a:rPr lang="en-AU" altLang="en-US" dirty="0">
                <a:effectLst/>
              </a:rPr>
              <a:t> 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651E-8CC3-4C0E-9CB3-DDB6751E963F}" type="slidenum">
              <a:rPr lang="en-AU" altLang="en-US"/>
              <a:pPr/>
              <a:t>16</a:t>
            </a:fld>
            <a:endParaRPr lang="en-AU" altLang="en-US"/>
          </a:p>
        </p:txBody>
      </p:sp>
      <p:sp>
        <p:nvSpPr>
          <p:cNvPr id="315394" name="Rectangle 2"/>
          <p:cNvSpPr>
            <a:spLocks noChangeArrowheads="1"/>
          </p:cNvSpPr>
          <p:nvPr/>
        </p:nvSpPr>
        <p:spPr bwMode="auto">
          <a:xfrm>
            <a:off x="457200" y="274638"/>
            <a:ext cx="2933700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  <a:lvl2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US" altLang="en-US" dirty="0" err="1">
                <a:effectLst/>
              </a:rPr>
              <a:t>Orthogonalit</a:t>
            </a:r>
            <a:r>
              <a:rPr lang="en-US" altLang="en-US" dirty="0" err="1"/>
              <a:t>y</a:t>
            </a:r>
            <a:r>
              <a:rPr lang="en-AU" altLang="en-US" dirty="0"/>
              <a:t> </a:t>
            </a:r>
          </a:p>
        </p:txBody>
      </p:sp>
      <p:sp>
        <p:nvSpPr>
          <p:cNvPr id="315395" name="Rectangle 3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5396" name="Object 4"/>
          <p:cNvGraphicFramePr>
            <a:graphicFrameLocks noChangeAspect="1"/>
          </p:cNvGraphicFramePr>
          <p:nvPr/>
        </p:nvGraphicFramePr>
        <p:xfrm>
          <a:off x="1117600" y="1268413"/>
          <a:ext cx="1943100" cy="409575"/>
        </p:xfrm>
        <a:graphic>
          <a:graphicData uri="http://schemas.openxmlformats.org/presentationml/2006/ole">
            <p:oleObj spid="_x0000_s315415" name="Equation" r:id="rId3" imgW="523875" imgH="114300" progId="Equation.3">
              <p:embed/>
            </p:oleObj>
          </a:graphicData>
        </a:graphic>
      </p:graphicFrame>
      <p:sp>
        <p:nvSpPr>
          <p:cNvPr id="315397" name="Rectangle 5"/>
          <p:cNvSpPr>
            <a:spLocks noChangeArrowheads="1"/>
          </p:cNvSpPr>
          <p:nvPr/>
        </p:nvSpPr>
        <p:spPr bwMode="auto">
          <a:xfrm>
            <a:off x="0" y="3633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15398" name="Rectangle 6"/>
          <p:cNvSpPr>
            <a:spLocks noChangeArrowheads="1"/>
          </p:cNvSpPr>
          <p:nvPr/>
        </p:nvSpPr>
        <p:spPr bwMode="auto">
          <a:xfrm>
            <a:off x="0" y="2938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5399" name="Object 7"/>
          <p:cNvGraphicFramePr>
            <a:graphicFrameLocks noChangeAspect="1"/>
          </p:cNvGraphicFramePr>
          <p:nvPr/>
        </p:nvGraphicFramePr>
        <p:xfrm>
          <a:off x="431800" y="2011363"/>
          <a:ext cx="4829175" cy="981075"/>
        </p:xfrm>
        <a:graphic>
          <a:graphicData uri="http://schemas.openxmlformats.org/presentationml/2006/ole">
            <p:oleObj spid="_x0000_s315416" name="Equation" r:id="rId4" imgW="1476375" imgH="304800" progId="Equation.3">
              <p:embed/>
            </p:oleObj>
          </a:graphicData>
        </a:graphic>
      </p:graphicFrame>
      <p:sp>
        <p:nvSpPr>
          <p:cNvPr id="315400" name="Rectangle 8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5401" name="Object 9"/>
          <p:cNvGraphicFramePr>
            <a:graphicFrameLocks noChangeAspect="1"/>
          </p:cNvGraphicFramePr>
          <p:nvPr/>
        </p:nvGraphicFramePr>
        <p:xfrm>
          <a:off x="469900" y="3643313"/>
          <a:ext cx="4562475" cy="434975"/>
        </p:xfrm>
        <a:graphic>
          <a:graphicData uri="http://schemas.openxmlformats.org/presentationml/2006/ole">
            <p:oleObj spid="_x0000_s315417" name="Equation" r:id="rId5" imgW="1257300" imgH="13335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8FEB4-0FFB-4724-A8E9-E358D9671AD9}" type="slidenum">
              <a:rPr lang="en-AU" altLang="en-US"/>
              <a:pPr/>
              <a:t>17</a:t>
            </a:fld>
            <a:endParaRPr lang="en-AU" altLang="en-US"/>
          </a:p>
        </p:txBody>
      </p:sp>
      <p:sp>
        <p:nvSpPr>
          <p:cNvPr id="31641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33375" y="1104900"/>
            <a:ext cx="8383588" cy="4762500"/>
          </a:xfrm>
        </p:spPr>
        <p:txBody>
          <a:bodyPr/>
          <a:lstStyle/>
          <a:p>
            <a:pPr marL="381000" indent="-381000"/>
            <a:r>
              <a:rPr lang="en-US" altLang="en-US" sz="1800" dirty="0"/>
              <a:t>L </a:t>
            </a:r>
            <a:r>
              <a:rPr lang="en-US" altLang="en-US" sz="1800" b="0" dirty="0"/>
              <a:t>largest </a:t>
            </a:r>
            <a:r>
              <a:rPr lang="en-US" altLang="en-US" sz="1800" b="0" dirty="0" err="1"/>
              <a:t>eigenvalues</a:t>
            </a:r>
            <a:r>
              <a:rPr lang="en-US" altLang="en-US" sz="1800" b="0" dirty="0"/>
              <a:t> of         determine the signal subspace</a:t>
            </a:r>
          </a:p>
          <a:p>
            <a:pPr marL="381000" indent="-381000"/>
            <a:r>
              <a:rPr lang="en-US" altLang="en-US" sz="1800" b="0" dirty="0"/>
              <a:t>K-L smallest </a:t>
            </a:r>
            <a:r>
              <a:rPr lang="en-US" altLang="en-US" sz="1800" b="0" dirty="0" err="1"/>
              <a:t>eigenvalues</a:t>
            </a:r>
            <a:r>
              <a:rPr lang="en-US" altLang="en-US" sz="1800" b="0" dirty="0"/>
              <a:t> of     </a:t>
            </a:r>
            <a:r>
              <a:rPr lang="en-US" altLang="en-US" sz="1800" b="0" i="1" dirty="0"/>
              <a:t>   </a:t>
            </a:r>
            <a:r>
              <a:rPr lang="en-US" altLang="en-US" sz="1800" b="0" dirty="0"/>
              <a:t>defines the noise subspace</a:t>
            </a:r>
          </a:p>
          <a:p>
            <a:pPr marL="381000" indent="-381000"/>
            <a:endParaRPr lang="en-US" altLang="en-US" sz="1800" b="0" dirty="0"/>
          </a:p>
          <a:p>
            <a:pPr marL="381000" indent="-381000">
              <a:buFont typeface="Wingdings" pitchFamily="2" charset="2"/>
              <a:buNone/>
            </a:pPr>
            <a:r>
              <a:rPr lang="en-US" altLang="en-US" b="0" i="1" dirty="0"/>
              <a:t>Subspace parameter estimation - two step algorithm</a:t>
            </a:r>
          </a:p>
          <a:p>
            <a:pPr marL="381000" indent="-381000"/>
            <a:r>
              <a:rPr lang="en-US" altLang="en-US" sz="1800" b="0" i="1" dirty="0"/>
              <a:t>Unconstrained fit of L vectors that best fits all the measurements is found - </a:t>
            </a:r>
            <a:r>
              <a:rPr lang="en-US" altLang="en-US" sz="1800" b="0" i="1" dirty="0" err="1"/>
              <a:t>eg</a:t>
            </a:r>
            <a:r>
              <a:rPr lang="en-US" altLang="en-US" sz="1800" b="0" i="1" dirty="0"/>
              <a:t> eigenvectors corresponding to the largest </a:t>
            </a:r>
            <a:r>
              <a:rPr lang="en-US" altLang="en-US" sz="1800" b="0" i="1" dirty="0" err="1"/>
              <a:t>eigenvalues</a:t>
            </a:r>
            <a:endParaRPr lang="en-US" altLang="en-US" sz="1800" b="0" i="1" dirty="0"/>
          </a:p>
          <a:p>
            <a:pPr marL="381000" indent="-381000">
              <a:buFont typeface="Wingdings" pitchFamily="2" charset="2"/>
              <a:buNone/>
            </a:pPr>
            <a:endParaRPr lang="en-US" altLang="en-US" sz="1800" b="0" i="1" dirty="0"/>
          </a:p>
          <a:p>
            <a:pPr marL="381000" indent="-381000"/>
            <a:r>
              <a:rPr lang="en-US" altLang="en-US" sz="1800" b="0" i="1" dirty="0"/>
              <a:t>Points of closest approach of some </a:t>
            </a:r>
          </a:p>
          <a:p>
            <a:pPr marL="381000" indent="-381000">
              <a:buFont typeface="Wingdings" pitchFamily="2" charset="2"/>
              <a:buNone/>
            </a:pPr>
            <a:r>
              <a:rPr lang="en-US" altLang="en-US" sz="1800" b="0" i="1" dirty="0"/>
              <a:t>	manifold determines the parameters. </a:t>
            </a:r>
          </a:p>
          <a:p>
            <a:pPr marL="381000" indent="-381000">
              <a:buFont typeface="Wingdings" pitchFamily="2" charset="2"/>
              <a:buNone/>
            </a:pPr>
            <a:r>
              <a:rPr lang="en-US" altLang="en-US" sz="1800" b="0" i="1" dirty="0"/>
              <a:t>	</a:t>
            </a:r>
            <a:r>
              <a:rPr lang="en-US" altLang="en-US" sz="1800" b="0" i="1" dirty="0" err="1"/>
              <a:t>eg</a:t>
            </a:r>
            <a:r>
              <a:rPr lang="en-US" altLang="en-US" sz="1800" b="0" i="1" dirty="0"/>
              <a:t> manifold of steering vectors </a:t>
            </a:r>
          </a:p>
          <a:p>
            <a:pPr marL="381000" indent="-381000">
              <a:buFont typeface="Wingdings" pitchFamily="2" charset="2"/>
              <a:buNone/>
            </a:pPr>
            <a:r>
              <a:rPr lang="en-US" altLang="en-US" sz="1800" b="0" i="1" dirty="0"/>
              <a:t>	</a:t>
            </a:r>
            <a:r>
              <a:rPr lang="en-US" altLang="en-US" sz="1800" b="0" i="1" dirty="0" err="1"/>
              <a:t>parameterised</a:t>
            </a:r>
            <a:r>
              <a:rPr lang="en-US" altLang="en-US" sz="1800" b="0" i="1" dirty="0"/>
              <a:t> by </a:t>
            </a:r>
            <a:r>
              <a:rPr lang="en-US" altLang="en-US" sz="1800" b="0" i="1" dirty="0" err="1"/>
              <a:t>DoAs</a:t>
            </a:r>
            <a:r>
              <a:rPr lang="en-US" altLang="en-US" sz="1800" b="0" i="1" dirty="0"/>
              <a:t>.</a:t>
            </a:r>
            <a:r>
              <a:rPr lang="en-AU" altLang="en-US" sz="1800" b="0" dirty="0"/>
              <a:t> </a:t>
            </a:r>
          </a:p>
        </p:txBody>
      </p:sp>
      <p:graphicFrame>
        <p:nvGraphicFramePr>
          <p:cNvPr id="316419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348038" y="1104900"/>
          <a:ext cx="381000" cy="457200"/>
        </p:xfrm>
        <a:graphic>
          <a:graphicData uri="http://schemas.openxmlformats.org/presentationml/2006/ole">
            <p:oleObj spid="_x0000_s316434" name="Equation" r:id="rId3" imgW="190500" imgH="228600" progId="Equation.3">
              <p:embed/>
            </p:oleObj>
          </a:graphicData>
        </a:graphic>
      </p:graphicFrame>
      <p:sp>
        <p:nvSpPr>
          <p:cNvPr id="316420" name="Rectangle 4"/>
          <p:cNvSpPr>
            <a:spLocks noChangeArrowheads="1"/>
          </p:cNvSpPr>
          <p:nvPr/>
        </p:nvSpPr>
        <p:spPr bwMode="auto">
          <a:xfrm>
            <a:off x="457200" y="274638"/>
            <a:ext cx="2082800" cy="558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  <a:lvl2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US" altLang="en-US" dirty="0">
                <a:effectLst/>
              </a:rPr>
              <a:t>Summary</a:t>
            </a:r>
            <a:endParaRPr lang="en-AU" altLang="en-US" dirty="0">
              <a:effectLst/>
            </a:endParaRPr>
          </a:p>
        </p:txBody>
      </p:sp>
      <p:graphicFrame>
        <p:nvGraphicFramePr>
          <p:cNvPr id="316421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627438" y="1481138"/>
          <a:ext cx="368300" cy="441325"/>
        </p:xfrm>
        <a:graphic>
          <a:graphicData uri="http://schemas.openxmlformats.org/presentationml/2006/ole">
            <p:oleObj spid="_x0000_s316435" name="Equation" r:id="rId4" imgW="190500" imgH="228600" progId="Equation.3">
              <p:embed/>
            </p:oleObj>
          </a:graphicData>
        </a:graphic>
      </p:graphicFrame>
      <p:grpSp>
        <p:nvGrpSpPr>
          <p:cNvPr id="316423" name="Group 7"/>
          <p:cNvGrpSpPr>
            <a:grpSpLocks/>
          </p:cNvGrpSpPr>
          <p:nvPr/>
        </p:nvGrpSpPr>
        <p:grpSpPr bwMode="auto">
          <a:xfrm>
            <a:off x="5375275" y="3495675"/>
            <a:ext cx="3508375" cy="2849563"/>
            <a:chOff x="3386" y="2202"/>
            <a:chExt cx="2210" cy="1795"/>
          </a:xfrm>
        </p:grpSpPr>
        <p:pic>
          <p:nvPicPr>
            <p:cNvPr id="316424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6" y="2202"/>
              <a:ext cx="2210" cy="1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6425" name="Group 9"/>
            <p:cNvGrpSpPr>
              <a:grpSpLocks/>
            </p:cNvGrpSpPr>
            <p:nvPr/>
          </p:nvGrpSpPr>
          <p:grpSpPr bwMode="auto">
            <a:xfrm>
              <a:off x="3631" y="2299"/>
              <a:ext cx="1737" cy="1698"/>
              <a:chOff x="3631" y="2299"/>
              <a:chExt cx="1737" cy="1698"/>
            </a:xfrm>
          </p:grpSpPr>
          <p:sp>
            <p:nvSpPr>
              <p:cNvPr id="316426" name="Freeform 10"/>
              <p:cNvSpPr>
                <a:spLocks/>
              </p:cNvSpPr>
              <p:nvPr/>
            </p:nvSpPr>
            <p:spPr bwMode="auto">
              <a:xfrm>
                <a:off x="4464" y="2299"/>
                <a:ext cx="904" cy="1037"/>
              </a:xfrm>
              <a:custGeom>
                <a:avLst/>
                <a:gdLst>
                  <a:gd name="T0" fmla="*/ 112 w 904"/>
                  <a:gd name="T1" fmla="*/ 533 h 1037"/>
                  <a:gd name="T2" fmla="*/ 8 w 904"/>
                  <a:gd name="T3" fmla="*/ 301 h 1037"/>
                  <a:gd name="T4" fmla="*/ 64 w 904"/>
                  <a:gd name="T5" fmla="*/ 133 h 1037"/>
                  <a:gd name="T6" fmla="*/ 256 w 904"/>
                  <a:gd name="T7" fmla="*/ 13 h 1037"/>
                  <a:gd name="T8" fmla="*/ 560 w 904"/>
                  <a:gd name="T9" fmla="*/ 53 h 1037"/>
                  <a:gd name="T10" fmla="*/ 832 w 904"/>
                  <a:gd name="T11" fmla="*/ 277 h 1037"/>
                  <a:gd name="T12" fmla="*/ 896 w 904"/>
                  <a:gd name="T13" fmla="*/ 557 h 1037"/>
                  <a:gd name="T14" fmla="*/ 784 w 904"/>
                  <a:gd name="T15" fmla="*/ 725 h 1037"/>
                  <a:gd name="T16" fmla="*/ 528 w 904"/>
                  <a:gd name="T17" fmla="*/ 805 h 1037"/>
                  <a:gd name="T18" fmla="*/ 472 w 904"/>
                  <a:gd name="T19" fmla="*/ 949 h 1037"/>
                  <a:gd name="T20" fmla="*/ 568 w 904"/>
                  <a:gd name="T21" fmla="*/ 1037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4" h="1037">
                    <a:moveTo>
                      <a:pt x="112" y="533"/>
                    </a:moveTo>
                    <a:cubicBezTo>
                      <a:pt x="64" y="450"/>
                      <a:pt x="16" y="368"/>
                      <a:pt x="8" y="301"/>
                    </a:cubicBezTo>
                    <a:cubicBezTo>
                      <a:pt x="0" y="234"/>
                      <a:pt x="23" y="181"/>
                      <a:pt x="64" y="133"/>
                    </a:cubicBezTo>
                    <a:cubicBezTo>
                      <a:pt x="105" y="85"/>
                      <a:pt x="173" y="26"/>
                      <a:pt x="256" y="13"/>
                    </a:cubicBezTo>
                    <a:cubicBezTo>
                      <a:pt x="339" y="0"/>
                      <a:pt x="464" y="9"/>
                      <a:pt x="560" y="53"/>
                    </a:cubicBezTo>
                    <a:cubicBezTo>
                      <a:pt x="656" y="97"/>
                      <a:pt x="776" y="193"/>
                      <a:pt x="832" y="277"/>
                    </a:cubicBezTo>
                    <a:cubicBezTo>
                      <a:pt x="888" y="361"/>
                      <a:pt x="904" y="482"/>
                      <a:pt x="896" y="557"/>
                    </a:cubicBezTo>
                    <a:cubicBezTo>
                      <a:pt x="888" y="632"/>
                      <a:pt x="845" y="684"/>
                      <a:pt x="784" y="725"/>
                    </a:cubicBezTo>
                    <a:cubicBezTo>
                      <a:pt x="723" y="766"/>
                      <a:pt x="580" y="768"/>
                      <a:pt x="528" y="805"/>
                    </a:cubicBezTo>
                    <a:cubicBezTo>
                      <a:pt x="476" y="842"/>
                      <a:pt x="465" y="910"/>
                      <a:pt x="472" y="949"/>
                    </a:cubicBezTo>
                    <a:cubicBezTo>
                      <a:pt x="479" y="988"/>
                      <a:pt x="555" y="1024"/>
                      <a:pt x="568" y="1037"/>
                    </a:cubicBezTo>
                  </a:path>
                </a:pathLst>
              </a:custGeom>
              <a:noFill/>
              <a:ln w="12700" cap="sq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AU"/>
              </a:p>
            </p:txBody>
          </p:sp>
          <p:sp>
            <p:nvSpPr>
              <p:cNvPr id="316427" name="Freeform 11"/>
              <p:cNvSpPr>
                <a:spLocks/>
              </p:cNvSpPr>
              <p:nvPr/>
            </p:nvSpPr>
            <p:spPr bwMode="auto">
              <a:xfrm>
                <a:off x="3631" y="3328"/>
                <a:ext cx="1629" cy="669"/>
              </a:xfrm>
              <a:custGeom>
                <a:avLst/>
                <a:gdLst>
                  <a:gd name="T0" fmla="*/ 529 w 1629"/>
                  <a:gd name="T1" fmla="*/ 0 h 669"/>
                  <a:gd name="T2" fmla="*/ 393 w 1629"/>
                  <a:gd name="T3" fmla="*/ 128 h 669"/>
                  <a:gd name="T4" fmla="*/ 209 w 1629"/>
                  <a:gd name="T5" fmla="*/ 128 h 669"/>
                  <a:gd name="T6" fmla="*/ 33 w 1629"/>
                  <a:gd name="T7" fmla="*/ 184 h 669"/>
                  <a:gd name="T8" fmla="*/ 9 w 1629"/>
                  <a:gd name="T9" fmla="*/ 328 h 669"/>
                  <a:gd name="T10" fmla="*/ 65 w 1629"/>
                  <a:gd name="T11" fmla="*/ 408 h 669"/>
                  <a:gd name="T12" fmla="*/ 161 w 1629"/>
                  <a:gd name="T13" fmla="*/ 472 h 669"/>
                  <a:gd name="T14" fmla="*/ 473 w 1629"/>
                  <a:gd name="T15" fmla="*/ 568 h 669"/>
                  <a:gd name="T16" fmla="*/ 649 w 1629"/>
                  <a:gd name="T17" fmla="*/ 624 h 669"/>
                  <a:gd name="T18" fmla="*/ 1097 w 1629"/>
                  <a:gd name="T19" fmla="*/ 656 h 669"/>
                  <a:gd name="T20" fmla="*/ 1369 w 1629"/>
                  <a:gd name="T21" fmla="*/ 544 h 669"/>
                  <a:gd name="T22" fmla="*/ 1609 w 1629"/>
                  <a:gd name="T23" fmla="*/ 384 h 669"/>
                  <a:gd name="T24" fmla="*/ 1489 w 1629"/>
                  <a:gd name="T25" fmla="*/ 272 h 669"/>
                  <a:gd name="T26" fmla="*/ 1433 w 1629"/>
                  <a:gd name="T27" fmla="*/ 200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29" h="669">
                    <a:moveTo>
                      <a:pt x="529" y="0"/>
                    </a:moveTo>
                    <a:cubicBezTo>
                      <a:pt x="487" y="53"/>
                      <a:pt x="446" y="107"/>
                      <a:pt x="393" y="128"/>
                    </a:cubicBezTo>
                    <a:cubicBezTo>
                      <a:pt x="340" y="149"/>
                      <a:pt x="269" y="119"/>
                      <a:pt x="209" y="128"/>
                    </a:cubicBezTo>
                    <a:cubicBezTo>
                      <a:pt x="149" y="137"/>
                      <a:pt x="66" y="151"/>
                      <a:pt x="33" y="184"/>
                    </a:cubicBezTo>
                    <a:cubicBezTo>
                      <a:pt x="0" y="217"/>
                      <a:pt x="4" y="291"/>
                      <a:pt x="9" y="328"/>
                    </a:cubicBezTo>
                    <a:cubicBezTo>
                      <a:pt x="14" y="365"/>
                      <a:pt x="40" y="384"/>
                      <a:pt x="65" y="408"/>
                    </a:cubicBezTo>
                    <a:cubicBezTo>
                      <a:pt x="90" y="432"/>
                      <a:pt x="93" y="445"/>
                      <a:pt x="161" y="472"/>
                    </a:cubicBezTo>
                    <a:cubicBezTo>
                      <a:pt x="229" y="499"/>
                      <a:pt x="392" y="543"/>
                      <a:pt x="473" y="568"/>
                    </a:cubicBezTo>
                    <a:cubicBezTo>
                      <a:pt x="554" y="593"/>
                      <a:pt x="545" y="609"/>
                      <a:pt x="649" y="624"/>
                    </a:cubicBezTo>
                    <a:cubicBezTo>
                      <a:pt x="753" y="639"/>
                      <a:pt x="977" y="669"/>
                      <a:pt x="1097" y="656"/>
                    </a:cubicBezTo>
                    <a:cubicBezTo>
                      <a:pt x="1217" y="643"/>
                      <a:pt x="1284" y="589"/>
                      <a:pt x="1369" y="544"/>
                    </a:cubicBezTo>
                    <a:cubicBezTo>
                      <a:pt x="1454" y="499"/>
                      <a:pt x="1589" y="429"/>
                      <a:pt x="1609" y="384"/>
                    </a:cubicBezTo>
                    <a:cubicBezTo>
                      <a:pt x="1629" y="339"/>
                      <a:pt x="1518" y="303"/>
                      <a:pt x="1489" y="272"/>
                    </a:cubicBezTo>
                    <a:cubicBezTo>
                      <a:pt x="1460" y="241"/>
                      <a:pt x="1444" y="213"/>
                      <a:pt x="1433" y="200"/>
                    </a:cubicBezTo>
                  </a:path>
                </a:pathLst>
              </a:custGeom>
              <a:noFill/>
              <a:ln w="12700" cap="sq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AU"/>
              </a:p>
            </p:txBody>
          </p:sp>
          <p:sp>
            <p:nvSpPr>
              <p:cNvPr id="316428" name="Freeform 12"/>
              <p:cNvSpPr>
                <a:spLocks/>
              </p:cNvSpPr>
              <p:nvPr/>
            </p:nvSpPr>
            <p:spPr bwMode="auto">
              <a:xfrm>
                <a:off x="4192" y="2872"/>
                <a:ext cx="431" cy="445"/>
              </a:xfrm>
              <a:custGeom>
                <a:avLst/>
                <a:gdLst>
                  <a:gd name="T0" fmla="*/ 400 w 431"/>
                  <a:gd name="T1" fmla="*/ 0 h 445"/>
                  <a:gd name="T2" fmla="*/ 424 w 431"/>
                  <a:gd name="T3" fmla="*/ 248 h 445"/>
                  <a:gd name="T4" fmla="*/ 360 w 431"/>
                  <a:gd name="T5" fmla="*/ 376 h 445"/>
                  <a:gd name="T6" fmla="*/ 168 w 431"/>
                  <a:gd name="T7" fmla="*/ 440 h 445"/>
                  <a:gd name="T8" fmla="*/ 0 w 431"/>
                  <a:gd name="T9" fmla="*/ 408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1" h="445">
                    <a:moveTo>
                      <a:pt x="400" y="0"/>
                    </a:moveTo>
                    <a:cubicBezTo>
                      <a:pt x="415" y="92"/>
                      <a:pt x="431" y="185"/>
                      <a:pt x="424" y="248"/>
                    </a:cubicBezTo>
                    <a:cubicBezTo>
                      <a:pt x="417" y="311"/>
                      <a:pt x="403" y="344"/>
                      <a:pt x="360" y="376"/>
                    </a:cubicBezTo>
                    <a:cubicBezTo>
                      <a:pt x="317" y="408"/>
                      <a:pt x="228" y="435"/>
                      <a:pt x="168" y="440"/>
                    </a:cubicBezTo>
                    <a:cubicBezTo>
                      <a:pt x="108" y="445"/>
                      <a:pt x="32" y="409"/>
                      <a:pt x="0" y="408"/>
                    </a:cubicBezTo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sysDot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AU"/>
              </a:p>
            </p:txBody>
          </p:sp>
          <p:sp>
            <p:nvSpPr>
              <p:cNvPr id="316429" name="Freeform 13"/>
              <p:cNvSpPr>
                <a:spLocks/>
              </p:cNvSpPr>
              <p:nvPr/>
            </p:nvSpPr>
            <p:spPr bwMode="auto">
              <a:xfrm>
                <a:off x="5005" y="3352"/>
                <a:ext cx="43" cy="176"/>
              </a:xfrm>
              <a:custGeom>
                <a:avLst/>
                <a:gdLst>
                  <a:gd name="T0" fmla="*/ 27 w 43"/>
                  <a:gd name="T1" fmla="*/ 0 h 176"/>
                  <a:gd name="T2" fmla="*/ 27 w 43"/>
                  <a:gd name="T3" fmla="*/ 80 h 176"/>
                  <a:gd name="T4" fmla="*/ 3 w 43"/>
                  <a:gd name="T5" fmla="*/ 136 h 176"/>
                  <a:gd name="T6" fmla="*/ 43 w 43"/>
                  <a:gd name="T7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76">
                    <a:moveTo>
                      <a:pt x="27" y="0"/>
                    </a:moveTo>
                    <a:cubicBezTo>
                      <a:pt x="29" y="28"/>
                      <a:pt x="31" y="57"/>
                      <a:pt x="27" y="80"/>
                    </a:cubicBezTo>
                    <a:cubicBezTo>
                      <a:pt x="23" y="103"/>
                      <a:pt x="0" y="120"/>
                      <a:pt x="3" y="136"/>
                    </a:cubicBezTo>
                    <a:cubicBezTo>
                      <a:pt x="6" y="152"/>
                      <a:pt x="38" y="172"/>
                      <a:pt x="43" y="176"/>
                    </a:cubicBezTo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sysDot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AU"/>
              </a:p>
            </p:txBody>
          </p:sp>
        </p:grpSp>
      </p:grp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495555-8832-4EFF-A37E-FA7591FC88E3}" type="slidenum">
              <a:rPr lang="en-AU" altLang="en-US"/>
              <a:pPr/>
              <a:t>18</a:t>
            </a:fld>
            <a:endParaRPr lang="en-AU" altLang="en-US"/>
          </a:p>
        </p:txBody>
      </p:sp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9900" y="249238"/>
            <a:ext cx="8204200" cy="7366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200" dirty="0">
                <a:effectLst/>
              </a:rPr>
              <a:t>Direction of Arrival – Subspace Methods</a:t>
            </a:r>
            <a:endParaRPr lang="en-AU" altLang="en-US" sz="3200" dirty="0">
              <a:effectLst/>
            </a:endParaRPr>
          </a:p>
        </p:txBody>
      </p:sp>
      <p:sp>
        <p:nvSpPr>
          <p:cNvPr id="317443" name="Rectangle 3"/>
          <p:cNvSpPr>
            <a:spLocks noChangeArrowheads="1"/>
          </p:cNvSpPr>
          <p:nvPr/>
        </p:nvSpPr>
        <p:spPr bwMode="auto">
          <a:xfrm>
            <a:off x="469900" y="1484313"/>
            <a:ext cx="2949575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en-US" dirty="0" err="1"/>
              <a:t>Piserenko's</a:t>
            </a:r>
            <a:r>
              <a:rPr kumimoji="1" lang="en-US" altLang="en-US" dirty="0"/>
              <a:t> Method </a:t>
            </a:r>
          </a:p>
          <a:p>
            <a:r>
              <a:rPr kumimoji="1" lang="en-US" altLang="en-US" dirty="0"/>
              <a:t>MUSIC</a:t>
            </a:r>
          </a:p>
          <a:p>
            <a:r>
              <a:rPr kumimoji="1" lang="en-US" altLang="en-US" dirty="0"/>
              <a:t>Modal enhancement</a:t>
            </a:r>
          </a:p>
          <a:p>
            <a:r>
              <a:rPr kumimoji="1" lang="en-US" altLang="en-US" dirty="0"/>
              <a:t>Eigenvector Method</a:t>
            </a:r>
          </a:p>
          <a:p>
            <a:r>
              <a:rPr kumimoji="1" lang="en-US" altLang="en-US" dirty="0"/>
              <a:t>ESPRIT</a:t>
            </a:r>
          </a:p>
          <a:p>
            <a:r>
              <a:rPr kumimoji="1" lang="en-US" altLang="en-US" dirty="0"/>
              <a:t>TLS ESPRIT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D15FD-3A7C-4E7A-9FF0-829E87EE129B}" type="slidenum">
              <a:rPr lang="en-AU" altLang="en-US"/>
              <a:pPr/>
              <a:t>19</a:t>
            </a:fld>
            <a:endParaRPr lang="en-AU" altLang="en-US"/>
          </a:p>
        </p:txBody>
      </p:sp>
      <p:sp>
        <p:nvSpPr>
          <p:cNvPr id="319490" name="Rectangle 2"/>
          <p:cNvSpPr>
            <a:spLocks noGrp="1" noChangeArrowheads="1"/>
          </p:cNvSpPr>
          <p:nvPr>
            <p:ph type="title" sz="quarter"/>
          </p:nvPr>
        </p:nvSpPr>
        <p:spPr bwMode="auto">
          <a:xfrm>
            <a:off x="457200" y="274638"/>
            <a:ext cx="7620000" cy="723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200" dirty="0">
                <a:effectLst/>
              </a:rPr>
              <a:t>MUSIC </a:t>
            </a:r>
            <a:r>
              <a:rPr lang="en-US" altLang="en-US" sz="2400" u="sng" dirty="0">
                <a:effectLst/>
              </a:rPr>
              <a:t>Mu</a:t>
            </a:r>
            <a:r>
              <a:rPr lang="en-US" altLang="en-US" sz="2400" dirty="0">
                <a:effectLst/>
              </a:rPr>
              <a:t>ltiple </a:t>
            </a:r>
            <a:r>
              <a:rPr lang="en-US" altLang="en-US" sz="2400" u="sng" dirty="0">
                <a:effectLst/>
              </a:rPr>
              <a:t>Si</a:t>
            </a:r>
            <a:r>
              <a:rPr lang="en-US" altLang="en-US" sz="2400" dirty="0">
                <a:effectLst/>
              </a:rPr>
              <a:t>gnal </a:t>
            </a:r>
            <a:r>
              <a:rPr lang="en-US" altLang="en-US" sz="2400" u="sng" dirty="0">
                <a:effectLst/>
              </a:rPr>
              <a:t>C</a:t>
            </a:r>
            <a:r>
              <a:rPr lang="en-US" altLang="en-US" sz="2400" dirty="0">
                <a:effectLst/>
              </a:rPr>
              <a:t>lassification</a:t>
            </a:r>
            <a:r>
              <a:rPr lang="en-US" altLang="en-US" sz="2400" i="1" dirty="0"/>
              <a:t/>
            </a:r>
            <a:br>
              <a:rPr lang="en-US" altLang="en-US" sz="2400" i="1" dirty="0"/>
            </a:br>
            <a:endParaRPr lang="en-AU" altLang="en-US" sz="2400" i="1" dirty="0"/>
          </a:p>
        </p:txBody>
      </p:sp>
      <p:sp>
        <p:nvSpPr>
          <p:cNvPr id="319491" name="Rectangle 3"/>
          <p:cNvSpPr>
            <a:spLocks noChangeArrowheads="1"/>
          </p:cNvSpPr>
          <p:nvPr/>
        </p:nvSpPr>
        <p:spPr bwMode="auto">
          <a:xfrm>
            <a:off x="163513" y="3048000"/>
            <a:ext cx="3773487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  <a:defRPr sz="1600" b="1">
                <a:solidFill>
                  <a:schemeClr val="bg2"/>
                </a:solidFill>
                <a:latin typeface="Arial" charset="0"/>
              </a:defRPr>
            </a:lvl1pPr>
            <a:lvl2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400" b="1">
                <a:solidFill>
                  <a:schemeClr val="bg2"/>
                </a:solidFill>
                <a:latin typeface="Arial" charset="0"/>
              </a:defRPr>
            </a:lvl2pPr>
            <a:lvl3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200" b="1">
                <a:solidFill>
                  <a:schemeClr val="bg2"/>
                </a:solidFill>
                <a:latin typeface="Arial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200" b="1">
                <a:solidFill>
                  <a:schemeClr val="bg2"/>
                </a:solidFill>
                <a:latin typeface="Arial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200" b="1">
                <a:solidFill>
                  <a:schemeClr val="bg2"/>
                </a:solidFill>
                <a:latin typeface="Arial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200" b="1">
                <a:solidFill>
                  <a:schemeClr val="bg2"/>
                </a:solidFill>
                <a:latin typeface="Arial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200" b="1">
                <a:solidFill>
                  <a:schemeClr val="bg2"/>
                </a:solidFill>
                <a:latin typeface="Arial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2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400"/>
              <a:t>Convert to magnitude</a:t>
            </a:r>
            <a:r>
              <a:rPr lang="en-AU" altLang="en-US"/>
              <a:t> </a:t>
            </a:r>
          </a:p>
        </p:txBody>
      </p:sp>
      <p:sp>
        <p:nvSpPr>
          <p:cNvPr id="319492" name="Rectangle 4"/>
          <p:cNvSpPr>
            <a:spLocks noChangeArrowheads="1"/>
          </p:cNvSpPr>
          <p:nvPr/>
        </p:nvSpPr>
        <p:spPr bwMode="auto">
          <a:xfrm>
            <a:off x="0" y="2095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19493" name="Rectangle 5"/>
          <p:cNvSpPr>
            <a:spLocks noChangeArrowheads="1"/>
          </p:cNvSpPr>
          <p:nvPr/>
        </p:nvSpPr>
        <p:spPr bwMode="auto">
          <a:xfrm>
            <a:off x="0" y="30527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9494" name="Object 6"/>
          <p:cNvGraphicFramePr>
            <a:graphicFrameLocks noChangeAspect="1"/>
          </p:cNvGraphicFramePr>
          <p:nvPr/>
        </p:nvGraphicFramePr>
        <p:xfrm>
          <a:off x="4140200" y="2138363"/>
          <a:ext cx="3505200" cy="989012"/>
        </p:xfrm>
        <a:graphic>
          <a:graphicData uri="http://schemas.openxmlformats.org/presentationml/2006/ole">
            <p:oleObj spid="_x0000_s319508" name="Equation" r:id="rId3" imgW="1076325" imgH="304800" progId="Equation.3">
              <p:embed/>
            </p:oleObj>
          </a:graphicData>
        </a:graphic>
      </p:graphicFrame>
      <p:graphicFrame>
        <p:nvGraphicFramePr>
          <p:cNvPr id="319495" name="Object 7"/>
          <p:cNvGraphicFramePr>
            <a:graphicFrameLocks noChangeAspect="1"/>
          </p:cNvGraphicFramePr>
          <p:nvPr/>
        </p:nvGraphicFramePr>
        <p:xfrm>
          <a:off x="3987800" y="3441700"/>
          <a:ext cx="4343400" cy="1793875"/>
        </p:xfrm>
        <a:graphic>
          <a:graphicData uri="http://schemas.openxmlformats.org/presentationml/2006/ole">
            <p:oleObj spid="_x0000_s319509" name="Equation" r:id="rId4" imgW="1562100" imgH="647700" progId="Equation.3">
              <p:embed/>
            </p:oleObj>
          </a:graphicData>
        </a:graphic>
      </p:graphicFrame>
      <p:graphicFrame>
        <p:nvGraphicFramePr>
          <p:cNvPr id="319496" name="Object 8"/>
          <p:cNvGraphicFramePr>
            <a:graphicFrameLocks noChangeAspect="1"/>
          </p:cNvGraphicFramePr>
          <p:nvPr/>
        </p:nvGraphicFramePr>
        <p:xfrm>
          <a:off x="2705100" y="5338763"/>
          <a:ext cx="3467100" cy="825500"/>
        </p:xfrm>
        <a:graphic>
          <a:graphicData uri="http://schemas.openxmlformats.org/presentationml/2006/ole">
            <p:oleObj spid="_x0000_s319510" name="Equation" r:id="rId5" imgW="1457325" imgH="342900" progId="Equation.3">
              <p:embed/>
            </p:oleObj>
          </a:graphicData>
        </a:graphic>
      </p:graphicFrame>
      <p:sp>
        <p:nvSpPr>
          <p:cNvPr id="319497" name="Rectangle 9"/>
          <p:cNvSpPr>
            <a:spLocks noChangeArrowheads="1"/>
          </p:cNvSpPr>
          <p:nvPr/>
        </p:nvSpPr>
        <p:spPr bwMode="auto">
          <a:xfrm>
            <a:off x="292100" y="1549400"/>
            <a:ext cx="5899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en-US" b="1"/>
              <a:t>Project          onto the noise subspace :</a:t>
            </a:r>
            <a:r>
              <a:rPr kumimoji="1" lang="en-US" altLang="en-US"/>
              <a:t> </a:t>
            </a:r>
          </a:p>
        </p:txBody>
      </p:sp>
      <p:graphicFrame>
        <p:nvGraphicFramePr>
          <p:cNvPr id="319498" name="Object 10"/>
          <p:cNvGraphicFramePr>
            <a:graphicFrameLocks noChangeAspect="1"/>
          </p:cNvGraphicFramePr>
          <p:nvPr/>
        </p:nvGraphicFramePr>
        <p:xfrm>
          <a:off x="1473200" y="1549400"/>
          <a:ext cx="684213" cy="482600"/>
        </p:xfrm>
        <a:graphic>
          <a:graphicData uri="http://schemas.openxmlformats.org/presentationml/2006/ole">
            <p:oleObj spid="_x0000_s319511" name="Equation" r:id="rId6" imgW="304536" imgH="215713" progId="Equation.3">
              <p:embed/>
            </p:oleObj>
          </a:graphicData>
        </a:graphic>
      </p:graphicFrame>
      <p:sp>
        <p:nvSpPr>
          <p:cNvPr id="319499" name="Rectangle 11"/>
          <p:cNvSpPr>
            <a:spLocks noChangeArrowheads="1"/>
          </p:cNvSpPr>
          <p:nvPr/>
        </p:nvSpPr>
        <p:spPr bwMode="auto">
          <a:xfrm>
            <a:off x="1039813" y="5156200"/>
            <a:ext cx="1246187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  <a:defRPr sz="1600" b="1">
                <a:solidFill>
                  <a:schemeClr val="bg2"/>
                </a:solidFill>
                <a:latin typeface="Arial" charset="0"/>
              </a:defRPr>
            </a:lvl1pPr>
            <a:lvl2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400" b="1">
                <a:solidFill>
                  <a:schemeClr val="bg2"/>
                </a:solidFill>
                <a:latin typeface="Arial" charset="0"/>
              </a:defRPr>
            </a:lvl2pPr>
            <a:lvl3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200" b="1">
                <a:solidFill>
                  <a:schemeClr val="bg2"/>
                </a:solidFill>
                <a:latin typeface="Arial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200" b="1">
                <a:solidFill>
                  <a:schemeClr val="bg2"/>
                </a:solidFill>
                <a:latin typeface="Arial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200" b="1">
                <a:solidFill>
                  <a:schemeClr val="bg2"/>
                </a:solidFill>
                <a:latin typeface="Arial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200" b="1">
                <a:solidFill>
                  <a:schemeClr val="bg2"/>
                </a:solidFill>
                <a:latin typeface="Arial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200" b="1">
                <a:solidFill>
                  <a:schemeClr val="bg2"/>
                </a:solidFill>
                <a:latin typeface="Arial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2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400"/>
              <a:t>MUSIC</a:t>
            </a:r>
            <a:r>
              <a:rPr lang="en-AU" altLang="en-US"/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FDB99-4DAF-41EC-9C49-C162370B5031}" type="slidenum">
              <a:rPr lang="en-AU" altLang="en-US"/>
              <a:pPr/>
              <a:t>2</a:t>
            </a:fld>
            <a:endParaRPr lang="en-AU" altLang="en-US"/>
          </a:p>
        </p:txBody>
      </p:sp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5003800" cy="660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200" dirty="0">
                <a:effectLst/>
              </a:rPr>
              <a:t>Motivation and Overview</a:t>
            </a:r>
            <a:endParaRPr lang="en-AU" altLang="en-US" sz="3200" dirty="0">
              <a:effectLst/>
            </a:endParaRPr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6575" y="1676400"/>
            <a:ext cx="8294688" cy="3986213"/>
          </a:xfrm>
        </p:spPr>
        <p:txBody>
          <a:bodyPr/>
          <a:lstStyle/>
          <a:p>
            <a:pPr marL="0" indent="0"/>
            <a:r>
              <a:rPr lang="en-US" altLang="en-US" sz="1800"/>
              <a:t> </a:t>
            </a:r>
            <a:r>
              <a:rPr lang="en-US" altLang="en-US" b="0"/>
              <a:t>Conventional beamforming</a:t>
            </a:r>
            <a:r>
              <a:rPr lang="en-US" altLang="en-US" sz="1800" b="0"/>
              <a:t> </a:t>
            </a:r>
          </a:p>
          <a:p>
            <a:pPr marL="0" indent="0">
              <a:buFont typeface="Wingdings" pitchFamily="2" charset="2"/>
              <a:buNone/>
            </a:pPr>
            <a:r>
              <a:rPr lang="en-AU" altLang="en-US" b="0"/>
              <a:t>	resolution limited by array aperture</a:t>
            </a:r>
          </a:p>
          <a:p>
            <a:pPr marL="0" indent="0" algn="r">
              <a:buFont typeface="Wingdings" pitchFamily="2" charset="2"/>
              <a:buNone/>
            </a:pPr>
            <a:r>
              <a:rPr lang="en-AU" altLang="en-US" b="0"/>
              <a:t>coherent addition</a:t>
            </a:r>
          </a:p>
          <a:p>
            <a:pPr marL="0" indent="0"/>
            <a:r>
              <a:rPr lang="en-US" altLang="en-US" sz="1800" b="0"/>
              <a:t> </a:t>
            </a:r>
            <a:r>
              <a:rPr lang="en-US" altLang="en-US" b="0"/>
              <a:t>Optimum beamforming</a:t>
            </a:r>
            <a:r>
              <a:rPr lang="en-US" altLang="en-US" sz="1800" b="0"/>
              <a:t> </a:t>
            </a:r>
          </a:p>
          <a:p>
            <a:pPr marL="0" indent="0">
              <a:buFont typeface="Wingdings" pitchFamily="2" charset="2"/>
              <a:buNone/>
            </a:pPr>
            <a:r>
              <a:rPr lang="en-AU" altLang="en-US" b="0"/>
              <a:t>	resolution limited by SNR</a:t>
            </a:r>
          </a:p>
          <a:p>
            <a:pPr marL="0" indent="0" algn="r">
              <a:buFont typeface="Wingdings" pitchFamily="2" charset="2"/>
              <a:buNone/>
            </a:pPr>
            <a:r>
              <a:rPr lang="en-AU" altLang="en-US" b="0"/>
              <a:t>optimisation techniques</a:t>
            </a:r>
          </a:p>
          <a:p>
            <a:pPr marL="0" indent="0"/>
            <a:r>
              <a:rPr lang="en-US" altLang="en-US" sz="1800" b="0"/>
              <a:t> </a:t>
            </a:r>
            <a:r>
              <a:rPr lang="en-US" altLang="en-US" b="0"/>
              <a:t>MUSIC</a:t>
            </a:r>
            <a:r>
              <a:rPr lang="en-US" altLang="en-US" sz="1800" b="0"/>
              <a:t> </a:t>
            </a:r>
          </a:p>
          <a:p>
            <a:pPr marL="0" indent="0">
              <a:buFont typeface="Wingdings" pitchFamily="2" charset="2"/>
              <a:buNone/>
            </a:pPr>
            <a:r>
              <a:rPr lang="en-AU" altLang="en-US" b="0"/>
              <a:t>	resolution limited by statistics</a:t>
            </a:r>
          </a:p>
          <a:p>
            <a:pPr marL="0" indent="0" algn="r">
              <a:buFont typeface="Wingdings" pitchFamily="2" charset="2"/>
              <a:buNone/>
            </a:pPr>
            <a:r>
              <a:rPr lang="en-AU" altLang="en-US" b="0"/>
              <a:t>geometrical approach</a:t>
            </a:r>
            <a:endParaRPr lang="en-US" altLang="en-US" sz="1800" b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0912F-21F1-4E81-AD54-D8AFE3D8EEDE}" type="slidenum">
              <a:rPr lang="en-AU" altLang="en-US"/>
              <a:pPr/>
              <a:t>20</a:t>
            </a:fld>
            <a:endParaRPr lang="en-AU" altLang="en-US"/>
          </a:p>
        </p:txBody>
      </p:sp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5473700" cy="558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ffectLst/>
              </a:rPr>
              <a:t>Summary of MUSIC Algorithm </a:t>
            </a:r>
            <a:endParaRPr lang="en-AU" altLang="en-US" dirty="0">
              <a:effectLst/>
            </a:endParaRPr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3375" y="1663700"/>
            <a:ext cx="8486775" cy="614363"/>
          </a:xfrm>
        </p:spPr>
        <p:txBody>
          <a:bodyPr/>
          <a:lstStyle/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endParaRPr lang="en-US" altLang="en-US" sz="1600" dirty="0"/>
          </a:p>
          <a:p>
            <a:pPr marL="0" indent="0">
              <a:lnSpc>
                <a:spcPct val="110000"/>
              </a:lnSpc>
            </a:pPr>
            <a:endParaRPr lang="en-US" altLang="en-US" sz="1200" dirty="0"/>
          </a:p>
        </p:txBody>
      </p:sp>
      <p:sp>
        <p:nvSpPr>
          <p:cNvPr id="320516" name="Rectangle 4"/>
          <p:cNvSpPr>
            <a:spLocks noChangeArrowheads="1"/>
          </p:cNvSpPr>
          <p:nvPr/>
        </p:nvSpPr>
        <p:spPr bwMode="auto">
          <a:xfrm>
            <a:off x="176213" y="1122363"/>
            <a:ext cx="84216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kumimoji="1" lang="en-US" altLang="en-US" sz="2000"/>
              <a:t>1. From Q independent data samples estimate the covariance matrix</a:t>
            </a:r>
          </a:p>
        </p:txBody>
      </p:sp>
      <p:sp>
        <p:nvSpPr>
          <p:cNvPr id="320517" name="Rectangle 5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20518" name="Object 6"/>
          <p:cNvGraphicFramePr>
            <a:graphicFrameLocks noChangeAspect="1"/>
          </p:cNvGraphicFramePr>
          <p:nvPr/>
        </p:nvGraphicFramePr>
        <p:xfrm>
          <a:off x="3048000" y="1651000"/>
          <a:ext cx="2517775" cy="812800"/>
        </p:xfrm>
        <a:graphic>
          <a:graphicData uri="http://schemas.openxmlformats.org/presentationml/2006/ole">
            <p:oleObj spid="_x0000_s320545" name="Equation" r:id="rId3" imgW="981075" imgH="323850" progId="Equation.3">
              <p:embed/>
            </p:oleObj>
          </a:graphicData>
        </a:graphic>
      </p:graphicFrame>
      <p:sp>
        <p:nvSpPr>
          <p:cNvPr id="320519" name="Rectangle 7"/>
          <p:cNvSpPr>
            <a:spLocks noChangeArrowheads="1"/>
          </p:cNvSpPr>
          <p:nvPr/>
        </p:nvSpPr>
        <p:spPr bwMode="auto">
          <a:xfrm>
            <a:off x="569913" y="2505075"/>
            <a:ext cx="6764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en-US" sz="2000">
                <a:cs typeface="Times New Roman" pitchFamily="18" charset="0"/>
              </a:rPr>
              <a:t>2. Eigen decomposition of       </a:t>
            </a:r>
            <a:r>
              <a:rPr kumimoji="1" lang="en-US" altLang="en-US" sz="2000"/>
              <a:t>in terms of its eigen vectors</a:t>
            </a:r>
            <a:r>
              <a:rPr kumimoji="1" lang="en-US" altLang="en-US"/>
              <a:t> </a:t>
            </a:r>
          </a:p>
        </p:txBody>
      </p:sp>
      <p:graphicFrame>
        <p:nvGraphicFramePr>
          <p:cNvPr id="320520" name="Object 8"/>
          <p:cNvGraphicFramePr>
            <a:graphicFrameLocks noChangeAspect="1"/>
          </p:cNvGraphicFramePr>
          <p:nvPr/>
        </p:nvGraphicFramePr>
        <p:xfrm>
          <a:off x="3681413" y="2535238"/>
          <a:ext cx="304800" cy="390525"/>
        </p:xfrm>
        <a:graphic>
          <a:graphicData uri="http://schemas.openxmlformats.org/presentationml/2006/ole">
            <p:oleObj spid="_x0000_s320546" name="Equation" r:id="rId4" imgW="133350" imgH="171450" progId="Equation.3">
              <p:embed/>
            </p:oleObj>
          </a:graphicData>
        </a:graphic>
      </p:graphicFrame>
      <p:sp>
        <p:nvSpPr>
          <p:cNvPr id="320521" name="Rectangle 9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20522" name="Object 10"/>
          <p:cNvGraphicFramePr>
            <a:graphicFrameLocks noChangeAspect="1"/>
          </p:cNvGraphicFramePr>
          <p:nvPr/>
        </p:nvGraphicFramePr>
        <p:xfrm>
          <a:off x="7289800" y="2566988"/>
          <a:ext cx="1552575" cy="352425"/>
        </p:xfrm>
        <a:graphic>
          <a:graphicData uri="http://schemas.openxmlformats.org/presentationml/2006/ole">
            <p:oleObj spid="_x0000_s320547" name="Equation" r:id="rId5" imgW="647700" imgH="152400" progId="Equation.3">
              <p:embed/>
            </p:oleObj>
          </a:graphicData>
        </a:graphic>
      </p:graphicFrame>
      <p:sp>
        <p:nvSpPr>
          <p:cNvPr id="320523" name="Rectangle 11"/>
          <p:cNvSpPr>
            <a:spLocks noChangeArrowheads="1"/>
          </p:cNvSpPr>
          <p:nvPr/>
        </p:nvSpPr>
        <p:spPr bwMode="auto">
          <a:xfrm>
            <a:off x="2006600" y="3200400"/>
            <a:ext cx="513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kumimoji="1" lang="en-US" altLang="en-US"/>
              <a:t>3. Estimate </a:t>
            </a:r>
            <a:r>
              <a:rPr kumimoji="1" lang="en-US" altLang="en-US" i="1"/>
              <a:t>L</a:t>
            </a:r>
            <a:r>
              <a:rPr kumimoji="1" lang="en-US" altLang="en-US"/>
              <a:t> : the number of signals</a:t>
            </a:r>
          </a:p>
        </p:txBody>
      </p:sp>
      <p:sp>
        <p:nvSpPr>
          <p:cNvPr id="320524" name="Rectangle 12"/>
          <p:cNvSpPr>
            <a:spLocks noChangeArrowheads="1"/>
          </p:cNvSpPr>
          <p:nvPr/>
        </p:nvSpPr>
        <p:spPr bwMode="auto">
          <a:xfrm>
            <a:off x="2732088" y="3924300"/>
            <a:ext cx="1317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en-US"/>
              <a:t>4. Form </a:t>
            </a:r>
          </a:p>
        </p:txBody>
      </p:sp>
      <p:sp>
        <p:nvSpPr>
          <p:cNvPr id="32052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20526" name="Object 14"/>
          <p:cNvGraphicFramePr>
            <a:graphicFrameLocks noChangeAspect="1"/>
          </p:cNvGraphicFramePr>
          <p:nvPr/>
        </p:nvGraphicFramePr>
        <p:xfrm>
          <a:off x="4013200" y="3810000"/>
          <a:ext cx="4087813" cy="587375"/>
        </p:xfrm>
        <a:graphic>
          <a:graphicData uri="http://schemas.openxmlformats.org/presentationml/2006/ole">
            <p:oleObj spid="_x0000_s320548" name="Equation" r:id="rId6" imgW="1533525" imgH="228600" progId="Equation.3">
              <p:embed/>
            </p:oleObj>
          </a:graphicData>
        </a:graphic>
      </p:graphicFrame>
      <p:sp>
        <p:nvSpPr>
          <p:cNvPr id="320527" name="Rectangle 15"/>
          <p:cNvSpPr>
            <a:spLocks noChangeArrowheads="1"/>
          </p:cNvSpPr>
          <p:nvPr/>
        </p:nvSpPr>
        <p:spPr bwMode="auto">
          <a:xfrm>
            <a:off x="1762125" y="4572000"/>
            <a:ext cx="1100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kumimoji="1" lang="en-US" altLang="en-US"/>
              <a:t>where </a:t>
            </a:r>
          </a:p>
        </p:txBody>
      </p:sp>
      <p:sp>
        <p:nvSpPr>
          <p:cNvPr id="320528" name="Rectangle 16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20529" name="Object 17"/>
          <p:cNvGraphicFramePr>
            <a:graphicFrameLocks noChangeAspect="1"/>
          </p:cNvGraphicFramePr>
          <p:nvPr/>
        </p:nvGraphicFramePr>
        <p:xfrm>
          <a:off x="2971800" y="4548188"/>
          <a:ext cx="2976563" cy="466725"/>
        </p:xfrm>
        <a:graphic>
          <a:graphicData uri="http://schemas.openxmlformats.org/presentationml/2006/ole">
            <p:oleObj spid="_x0000_s320549" name="Equation" r:id="rId7" imgW="1047750" imgH="171450" progId="Equation.3">
              <p:embed/>
            </p:oleObj>
          </a:graphicData>
        </a:graphic>
      </p:graphicFrame>
      <p:sp>
        <p:nvSpPr>
          <p:cNvPr id="320530" name="Rectangle 18"/>
          <p:cNvSpPr>
            <a:spLocks noChangeArrowheads="1"/>
          </p:cNvSpPr>
          <p:nvPr/>
        </p:nvSpPr>
        <p:spPr bwMode="auto">
          <a:xfrm>
            <a:off x="1397000" y="5384800"/>
            <a:ext cx="411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en-US"/>
              <a:t>5.Find the </a:t>
            </a:r>
            <a:r>
              <a:rPr kumimoji="1" lang="en-US" altLang="en-US" i="1"/>
              <a:t>L</a:t>
            </a:r>
            <a:r>
              <a:rPr kumimoji="1" lang="en-US" altLang="en-US"/>
              <a:t> largest peaks of </a:t>
            </a:r>
          </a:p>
        </p:txBody>
      </p:sp>
      <p:sp>
        <p:nvSpPr>
          <p:cNvPr id="32053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20532" name="Object 20"/>
          <p:cNvGraphicFramePr>
            <a:graphicFrameLocks noChangeAspect="1"/>
          </p:cNvGraphicFramePr>
          <p:nvPr/>
        </p:nvGraphicFramePr>
        <p:xfrm>
          <a:off x="5588000" y="5397500"/>
          <a:ext cx="981075" cy="342900"/>
        </p:xfrm>
        <a:graphic>
          <a:graphicData uri="http://schemas.openxmlformats.org/presentationml/2006/ole">
            <p:oleObj spid="_x0000_s320550" name="Equation" r:id="rId8" imgW="409575" imgH="142875" progId="Equation.3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6A395-2510-4C9E-81D4-C7C45F5B2B3A}" type="slidenum">
              <a:rPr lang="en-AU" altLang="en-US"/>
              <a:pPr/>
              <a:t>21</a:t>
            </a:fld>
            <a:endParaRPr lang="en-AU" altLang="en-US"/>
          </a:p>
        </p:txBody>
      </p:sp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28000" cy="685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ffectLst/>
              </a:rPr>
              <a:t>Examples – Exact Cross-spectral Matrix</a:t>
            </a:r>
            <a:r>
              <a:rPr lang="en-US" altLang="en-US" dirty="0"/>
              <a:t/>
            </a:r>
            <a:br>
              <a:rPr lang="en-US" altLang="en-US" dirty="0"/>
            </a:br>
            <a:endParaRPr lang="en-AU" altLang="en-US" dirty="0"/>
          </a:p>
        </p:txBody>
      </p:sp>
      <p:sp>
        <p:nvSpPr>
          <p:cNvPr id="321539" name="Rectangle 3"/>
          <p:cNvSpPr>
            <a:spLocks noChangeArrowheads="1"/>
          </p:cNvSpPr>
          <p:nvPr/>
        </p:nvSpPr>
        <p:spPr bwMode="auto">
          <a:xfrm>
            <a:off x="511175" y="1092200"/>
            <a:ext cx="1949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kumimoji="1" lang="en-US" altLang="en-US" b="1"/>
              <a:t>20 receivers</a:t>
            </a:r>
          </a:p>
        </p:txBody>
      </p:sp>
      <p:sp>
        <p:nvSpPr>
          <p:cNvPr id="321540" name="Rectangle 4"/>
          <p:cNvSpPr>
            <a:spLocks noChangeArrowheads="1"/>
          </p:cNvSpPr>
          <p:nvPr/>
        </p:nvSpPr>
        <p:spPr bwMode="auto">
          <a:xfrm>
            <a:off x="454025" y="1638300"/>
            <a:ext cx="3113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en-US" b="1"/>
              <a:t>Uncorrelated noise</a:t>
            </a:r>
            <a:r>
              <a:rPr kumimoji="1" lang="en-US" altLang="en-US"/>
              <a:t>  </a:t>
            </a:r>
          </a:p>
        </p:txBody>
      </p:sp>
      <p:pic>
        <p:nvPicPr>
          <p:cNvPr id="32154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095500"/>
            <a:ext cx="5040312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1544" name="Rectangle 8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2154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01518000"/>
              </p:ext>
            </p:extLst>
          </p:nvPr>
        </p:nvGraphicFramePr>
        <p:xfrm>
          <a:off x="3294063" y="1604963"/>
          <a:ext cx="1139825" cy="515937"/>
        </p:xfrm>
        <a:graphic>
          <a:graphicData uri="http://schemas.openxmlformats.org/presentationml/2006/ole">
            <p:oleObj spid="_x0000_s321552" name="Equation" r:id="rId4" imgW="672840" imgH="304560" progId="Equation.3">
              <p:embed/>
            </p:oleObj>
          </a:graphicData>
        </a:graphic>
      </p:graphicFrame>
      <p:sp>
        <p:nvSpPr>
          <p:cNvPr id="321546" name="Rectangle 10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E5383-5768-4ECD-AB7A-F078D4D1F1F1}" type="slidenum">
              <a:rPr lang="en-AU" altLang="en-US"/>
              <a:pPr/>
              <a:t>22</a:t>
            </a:fld>
            <a:endParaRPr lang="en-AU" altLang="en-US"/>
          </a:p>
        </p:txBody>
      </p:sp>
      <p:sp>
        <p:nvSpPr>
          <p:cNvPr id="3440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4762500" cy="685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ffectLst/>
              </a:rPr>
              <a:t>Examples – Varying SNR</a:t>
            </a:r>
            <a:r>
              <a:rPr lang="en-US" altLang="en-US" dirty="0"/>
              <a:t/>
            </a:r>
            <a:br>
              <a:rPr lang="en-US" altLang="en-US" dirty="0"/>
            </a:br>
            <a:endParaRPr lang="en-AU" altLang="en-US" dirty="0"/>
          </a:p>
        </p:txBody>
      </p:sp>
      <p:sp>
        <p:nvSpPr>
          <p:cNvPr id="344067" name="Rectangle 3"/>
          <p:cNvSpPr>
            <a:spLocks noChangeArrowheads="1"/>
          </p:cNvSpPr>
          <p:nvPr/>
        </p:nvSpPr>
        <p:spPr bwMode="auto">
          <a:xfrm>
            <a:off x="595313" y="1092200"/>
            <a:ext cx="1779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kumimoji="1" lang="en-US" altLang="en-US" b="1"/>
              <a:t>6 receivers</a:t>
            </a:r>
          </a:p>
        </p:txBody>
      </p:sp>
      <p:sp>
        <p:nvSpPr>
          <p:cNvPr id="344068" name="Rectangle 4"/>
          <p:cNvSpPr>
            <a:spLocks noChangeArrowheads="1"/>
          </p:cNvSpPr>
          <p:nvPr/>
        </p:nvSpPr>
        <p:spPr bwMode="auto">
          <a:xfrm>
            <a:off x="2771775" y="1092200"/>
            <a:ext cx="3113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en-US" b="1"/>
              <a:t>Uncorrelated noise</a:t>
            </a:r>
            <a:r>
              <a:rPr kumimoji="1" lang="en-US" altLang="en-US"/>
              <a:t>  </a:t>
            </a:r>
          </a:p>
        </p:txBody>
      </p:sp>
      <p:sp>
        <p:nvSpPr>
          <p:cNvPr id="344070" name="Rectangle 6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44071" name="Object 7"/>
          <p:cNvGraphicFramePr>
            <a:graphicFrameLocks noChangeAspect="1"/>
          </p:cNvGraphicFramePr>
          <p:nvPr/>
        </p:nvGraphicFramePr>
        <p:xfrm>
          <a:off x="6300788" y="1033463"/>
          <a:ext cx="1011237" cy="515937"/>
        </p:xfrm>
        <a:graphic>
          <a:graphicData uri="http://schemas.openxmlformats.org/presentationml/2006/ole">
            <p:oleObj spid="_x0000_s344078" name="Equation" r:id="rId3" imgW="596641" imgH="304668" progId="Equation.3">
              <p:embed/>
            </p:oleObj>
          </a:graphicData>
        </a:graphic>
      </p:graphicFrame>
      <p:sp>
        <p:nvSpPr>
          <p:cNvPr id="344072" name="Rectangle 8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pic>
        <p:nvPicPr>
          <p:cNvPr id="34407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850" y="1989138"/>
            <a:ext cx="4608513" cy="324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4074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6925" y="1989138"/>
            <a:ext cx="4537075" cy="318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4075" name="Rectangle 11"/>
          <p:cNvSpPr>
            <a:spLocks noChangeArrowheads="1"/>
          </p:cNvSpPr>
          <p:nvPr/>
        </p:nvSpPr>
        <p:spPr bwMode="auto">
          <a:xfrm>
            <a:off x="2797175" y="5373688"/>
            <a:ext cx="3065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kumimoji="1" lang="en-US" altLang="en-US"/>
              <a:t>SNRs -10,0,10,20 dB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D507A-1D24-42FB-86EC-28C3EF39458E}" type="slidenum">
              <a:rPr lang="en-AU" altLang="en-US"/>
              <a:pPr/>
              <a:t>23</a:t>
            </a:fld>
            <a:endParaRPr lang="en-AU" altLang="en-US"/>
          </a:p>
        </p:txBody>
      </p:sp>
      <p:sp>
        <p:nvSpPr>
          <p:cNvPr id="3450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4762500" cy="685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ffectLst/>
              </a:rPr>
              <a:t>Examples – Varying </a:t>
            </a:r>
            <a:r>
              <a:rPr lang="en-US" altLang="en-US" dirty="0"/>
              <a:t/>
            </a:r>
            <a:br>
              <a:rPr lang="en-US" altLang="en-US" dirty="0"/>
            </a:br>
            <a:endParaRPr lang="en-AU" altLang="en-US" dirty="0"/>
          </a:p>
        </p:txBody>
      </p:sp>
      <p:sp>
        <p:nvSpPr>
          <p:cNvPr id="345091" name="Rectangle 3"/>
          <p:cNvSpPr>
            <a:spLocks noChangeArrowheads="1"/>
          </p:cNvSpPr>
          <p:nvPr/>
        </p:nvSpPr>
        <p:spPr bwMode="auto">
          <a:xfrm>
            <a:off x="646113" y="10922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kumimoji="1" lang="en-US" altLang="en-US"/>
              <a:t>6 receivers</a:t>
            </a:r>
          </a:p>
        </p:txBody>
      </p:sp>
      <p:sp>
        <p:nvSpPr>
          <p:cNvPr id="345092" name="Rectangle 4"/>
          <p:cNvSpPr>
            <a:spLocks noChangeArrowheads="1"/>
          </p:cNvSpPr>
          <p:nvPr/>
        </p:nvSpPr>
        <p:spPr bwMode="auto">
          <a:xfrm>
            <a:off x="2771775" y="1092200"/>
            <a:ext cx="4702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en-US"/>
              <a:t>Uncorrelated noise SNR = 10dB  </a:t>
            </a:r>
          </a:p>
        </p:txBody>
      </p:sp>
      <p:sp>
        <p:nvSpPr>
          <p:cNvPr id="345093" name="Rectangle 5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45095" name="Rectangle 7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45098" name="Rectangle 10"/>
          <p:cNvSpPr>
            <a:spLocks noChangeArrowheads="1"/>
          </p:cNvSpPr>
          <p:nvPr/>
        </p:nvSpPr>
        <p:spPr bwMode="auto">
          <a:xfrm>
            <a:off x="1933575" y="494188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kumimoji="1" lang="en-US" altLang="en-US"/>
              <a:t>0.125,0.25,0.5</a:t>
            </a:r>
          </a:p>
        </p:txBody>
      </p:sp>
      <p:graphicFrame>
        <p:nvGraphicFramePr>
          <p:cNvPr id="345099" name="Object 11"/>
          <p:cNvGraphicFramePr>
            <a:graphicFrameLocks noChangeAspect="1"/>
          </p:cNvGraphicFramePr>
          <p:nvPr/>
        </p:nvGraphicFramePr>
        <p:xfrm>
          <a:off x="4248150" y="274638"/>
          <a:ext cx="571500" cy="685800"/>
        </p:xfrm>
        <a:graphic>
          <a:graphicData uri="http://schemas.openxmlformats.org/presentationml/2006/ole">
            <p:oleObj spid="_x0000_s345108" name="Equation" r:id="rId3" imgW="253780" imgH="304536" progId="Equation.3">
              <p:embed/>
            </p:oleObj>
          </a:graphicData>
        </a:graphic>
      </p:graphicFrame>
      <p:graphicFrame>
        <p:nvGraphicFramePr>
          <p:cNvPr id="345100" name="Object 12"/>
          <p:cNvGraphicFramePr>
            <a:graphicFrameLocks noChangeAspect="1"/>
          </p:cNvGraphicFramePr>
          <p:nvPr/>
        </p:nvGraphicFramePr>
        <p:xfrm>
          <a:off x="2771775" y="4081463"/>
          <a:ext cx="571500" cy="685800"/>
        </p:xfrm>
        <a:graphic>
          <a:graphicData uri="http://schemas.openxmlformats.org/presentationml/2006/ole">
            <p:oleObj spid="_x0000_s345109" name="Equation" r:id="rId4" imgW="253780" imgH="304536" progId="Equation.3">
              <p:embed/>
            </p:oleObj>
          </a:graphicData>
        </a:graphic>
      </p:graphicFrame>
      <p:pic>
        <p:nvPicPr>
          <p:cNvPr id="345101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49400"/>
            <a:ext cx="3533775" cy="248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5102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49400"/>
            <a:ext cx="3600450" cy="253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5103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9650" y="4081463"/>
            <a:ext cx="3352800" cy="235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EF086-D6B6-49DA-86BC-C3914D85FBBE}" type="slidenum">
              <a:rPr lang="en-AU" altLang="en-US"/>
              <a:pPr/>
              <a:t>24</a:t>
            </a:fld>
            <a:endParaRPr lang="en-AU" altLang="en-US"/>
          </a:p>
        </p:txBody>
      </p:sp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28000" cy="685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ffectLst/>
              </a:rPr>
              <a:t>Examples – Estimated Cross-spectral Matrix</a:t>
            </a:r>
            <a:r>
              <a:rPr lang="en-US" altLang="en-US" dirty="0"/>
              <a:t/>
            </a:r>
            <a:br>
              <a:rPr lang="en-US" altLang="en-US" dirty="0"/>
            </a:br>
            <a:endParaRPr lang="en-AU" altLang="en-US" dirty="0"/>
          </a:p>
        </p:txBody>
      </p:sp>
      <p:sp>
        <p:nvSpPr>
          <p:cNvPr id="322563" name="Rectangle 3"/>
          <p:cNvSpPr>
            <a:spLocks noChangeArrowheads="1"/>
          </p:cNvSpPr>
          <p:nvPr/>
        </p:nvSpPr>
        <p:spPr bwMode="auto">
          <a:xfrm>
            <a:off x="511175" y="1092200"/>
            <a:ext cx="1949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kumimoji="1" lang="en-US" altLang="en-US" b="1"/>
              <a:t>20 receivers</a:t>
            </a:r>
          </a:p>
        </p:txBody>
      </p:sp>
      <p:sp>
        <p:nvSpPr>
          <p:cNvPr id="322564" name="Rectangle 4"/>
          <p:cNvSpPr>
            <a:spLocks noChangeArrowheads="1"/>
          </p:cNvSpPr>
          <p:nvPr/>
        </p:nvSpPr>
        <p:spPr bwMode="auto">
          <a:xfrm>
            <a:off x="3857625" y="1155700"/>
            <a:ext cx="3078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en-US" b="1"/>
              <a:t>uncorrelated noise</a:t>
            </a:r>
            <a:r>
              <a:rPr kumimoji="1" lang="en-US" altLang="en-US"/>
              <a:t>  </a:t>
            </a:r>
          </a:p>
        </p:txBody>
      </p:sp>
      <p:sp>
        <p:nvSpPr>
          <p:cNvPr id="322565" name="Rectangle 5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22566" name="Object 6"/>
          <p:cNvGraphicFramePr>
            <a:graphicFrameLocks noChangeAspect="1"/>
          </p:cNvGraphicFramePr>
          <p:nvPr/>
        </p:nvGraphicFramePr>
        <p:xfrm>
          <a:off x="2519363" y="1033463"/>
          <a:ext cx="1139825" cy="515937"/>
        </p:xfrm>
        <a:graphic>
          <a:graphicData uri="http://schemas.openxmlformats.org/presentationml/2006/ole">
            <p:oleObj spid="_x0000_s322572" name="Equation" r:id="rId3" imgW="672808" imgH="304668" progId="Equation.3">
              <p:embed/>
            </p:oleObj>
          </a:graphicData>
        </a:graphic>
      </p:graphicFrame>
      <p:sp>
        <p:nvSpPr>
          <p:cNvPr id="322567" name="Rectangle 7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pic>
        <p:nvPicPr>
          <p:cNvPr id="322568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350" y="2305050"/>
            <a:ext cx="44069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2569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25" y="2384425"/>
            <a:ext cx="4257675" cy="317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393CB-1FCC-4D81-A433-628C016BF74E}" type="slidenum">
              <a:rPr lang="en-AU" altLang="en-US"/>
              <a:pPr/>
              <a:t>25</a:t>
            </a:fld>
            <a:endParaRPr lang="en-AU" altLang="en-US"/>
          </a:p>
        </p:txBody>
      </p:sp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28000" cy="685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ffectLst/>
              </a:rPr>
              <a:t>Examples – Model Mismatch</a:t>
            </a:r>
            <a:r>
              <a:rPr lang="en-US" altLang="en-US" dirty="0"/>
              <a:t/>
            </a:r>
            <a:br>
              <a:rPr lang="en-US" altLang="en-US" dirty="0"/>
            </a:br>
            <a:endParaRPr lang="en-AU" altLang="en-US" dirty="0"/>
          </a:p>
        </p:txBody>
      </p:sp>
      <p:sp>
        <p:nvSpPr>
          <p:cNvPr id="343043" name="Rectangle 3"/>
          <p:cNvSpPr>
            <a:spLocks noChangeArrowheads="1"/>
          </p:cNvSpPr>
          <p:nvPr/>
        </p:nvSpPr>
        <p:spPr bwMode="auto">
          <a:xfrm>
            <a:off x="511175" y="1092200"/>
            <a:ext cx="1949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kumimoji="1" lang="en-US" altLang="en-US" b="1"/>
              <a:t>20 receivers</a:t>
            </a:r>
          </a:p>
        </p:txBody>
      </p:sp>
      <p:sp>
        <p:nvSpPr>
          <p:cNvPr id="343044" name="Rectangle 4"/>
          <p:cNvSpPr>
            <a:spLocks noChangeArrowheads="1"/>
          </p:cNvSpPr>
          <p:nvPr/>
        </p:nvSpPr>
        <p:spPr bwMode="auto">
          <a:xfrm>
            <a:off x="454025" y="1638300"/>
            <a:ext cx="3113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en-US" b="1"/>
              <a:t>Uncorrelated noise</a:t>
            </a:r>
            <a:r>
              <a:rPr kumimoji="1" lang="en-US" altLang="en-US"/>
              <a:t>  </a:t>
            </a:r>
          </a:p>
        </p:txBody>
      </p:sp>
      <p:sp>
        <p:nvSpPr>
          <p:cNvPr id="343045" name="Rectangle 5"/>
          <p:cNvSpPr>
            <a:spLocks noChangeArrowheads="1"/>
          </p:cNvSpPr>
          <p:nvPr/>
        </p:nvSpPr>
        <p:spPr bwMode="auto">
          <a:xfrm>
            <a:off x="5243513" y="1574800"/>
            <a:ext cx="2468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en-US" b="1"/>
              <a:t>Isotropic Noise</a:t>
            </a:r>
            <a:r>
              <a:rPr kumimoji="1" lang="en-US" altLang="en-US"/>
              <a:t> </a:t>
            </a:r>
          </a:p>
        </p:txBody>
      </p:sp>
      <p:pic>
        <p:nvPicPr>
          <p:cNvPr id="34304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850" y="2286000"/>
            <a:ext cx="4140200" cy="360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3047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5500" y="2289175"/>
            <a:ext cx="4076700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3048" name="Rectangle 8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43049" name="Object 9"/>
          <p:cNvGraphicFramePr>
            <a:graphicFrameLocks noChangeAspect="1"/>
          </p:cNvGraphicFramePr>
          <p:nvPr/>
        </p:nvGraphicFramePr>
        <p:xfrm>
          <a:off x="3357563" y="1604963"/>
          <a:ext cx="1011237" cy="515937"/>
        </p:xfrm>
        <a:graphic>
          <a:graphicData uri="http://schemas.openxmlformats.org/presentationml/2006/ole">
            <p:oleObj spid="_x0000_s343056" name="Equation" r:id="rId5" imgW="596641" imgH="304668" progId="Equation.3">
              <p:embed/>
            </p:oleObj>
          </a:graphicData>
        </a:graphic>
      </p:graphicFrame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43051" name="Object 11"/>
          <p:cNvGraphicFramePr>
            <a:graphicFrameLocks noChangeAspect="1"/>
          </p:cNvGraphicFramePr>
          <p:nvPr/>
        </p:nvGraphicFramePr>
        <p:xfrm>
          <a:off x="7683500" y="1550988"/>
          <a:ext cx="1236663" cy="504825"/>
        </p:xfrm>
        <a:graphic>
          <a:graphicData uri="http://schemas.openxmlformats.org/presentationml/2006/ole">
            <p:oleObj spid="_x0000_s343057" name="Equation" r:id="rId6" imgW="748975" imgH="304668" progId="Equation.3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EA4EC-B7BF-4E77-AF83-C6F8842F3DCC}" type="slidenum">
              <a:rPr lang="en-AU" altLang="en-US"/>
              <a:pPr/>
              <a:t>26</a:t>
            </a:fld>
            <a:endParaRPr lang="en-AU" altLang="en-US"/>
          </a:p>
        </p:txBody>
      </p:sp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4610100" cy="5715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ffectLst/>
              </a:rPr>
              <a:t>MUSIC and Phase Errors</a:t>
            </a:r>
          </a:p>
        </p:txBody>
      </p:sp>
      <p:sp>
        <p:nvSpPr>
          <p:cNvPr id="32358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235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2358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235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2359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pic>
        <p:nvPicPr>
          <p:cNvPr id="32359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2275" y="1254125"/>
            <a:ext cx="351472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3593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6150" y="1196975"/>
            <a:ext cx="344805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3594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44675" y="3638550"/>
            <a:ext cx="5781675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FA57F-9549-46DE-8D7D-7E23C6CE4E64}" type="slidenum">
              <a:rPr lang="en-AU" altLang="en-US"/>
              <a:pPr/>
              <a:t>27</a:t>
            </a:fld>
            <a:endParaRPr lang="en-AU" altLang="en-US"/>
          </a:p>
        </p:txBody>
      </p:sp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5473700" cy="558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ffectLst/>
              </a:rPr>
              <a:t>Summary of MUSIC Algorithm </a:t>
            </a:r>
            <a:endParaRPr lang="en-AU" altLang="en-US" dirty="0">
              <a:effectLst/>
            </a:endParaRPr>
          </a:p>
        </p:txBody>
      </p:sp>
      <p:sp>
        <p:nvSpPr>
          <p:cNvPr id="337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3375" y="1663700"/>
            <a:ext cx="8486775" cy="614363"/>
          </a:xfrm>
        </p:spPr>
        <p:txBody>
          <a:bodyPr/>
          <a:lstStyle/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endParaRPr lang="en-US" altLang="en-US" sz="1600"/>
          </a:p>
          <a:p>
            <a:pPr marL="0" indent="0">
              <a:lnSpc>
                <a:spcPct val="110000"/>
              </a:lnSpc>
            </a:pPr>
            <a:endParaRPr lang="en-US" altLang="en-US" sz="1200"/>
          </a:p>
        </p:txBody>
      </p:sp>
      <p:sp>
        <p:nvSpPr>
          <p:cNvPr id="337924" name="Rectangle 4"/>
          <p:cNvSpPr>
            <a:spLocks noChangeArrowheads="1"/>
          </p:cNvSpPr>
          <p:nvPr/>
        </p:nvSpPr>
        <p:spPr bwMode="auto">
          <a:xfrm>
            <a:off x="176213" y="1122363"/>
            <a:ext cx="84216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kumimoji="1" lang="en-US" altLang="en-US" sz="2000"/>
              <a:t>1. From Q independent data samples estimate the covariance matrix</a:t>
            </a:r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37926" name="Object 6"/>
          <p:cNvGraphicFramePr>
            <a:graphicFrameLocks noChangeAspect="1"/>
          </p:cNvGraphicFramePr>
          <p:nvPr/>
        </p:nvGraphicFramePr>
        <p:xfrm>
          <a:off x="3048000" y="1651000"/>
          <a:ext cx="2517775" cy="812800"/>
        </p:xfrm>
        <a:graphic>
          <a:graphicData uri="http://schemas.openxmlformats.org/presentationml/2006/ole">
            <p:oleObj spid="_x0000_s337953" name="Equation" r:id="rId3" imgW="981075" imgH="323850" progId="Equation.3">
              <p:embed/>
            </p:oleObj>
          </a:graphicData>
        </a:graphic>
      </p:graphicFrame>
      <p:sp>
        <p:nvSpPr>
          <p:cNvPr id="337927" name="Rectangle 7"/>
          <p:cNvSpPr>
            <a:spLocks noChangeArrowheads="1"/>
          </p:cNvSpPr>
          <p:nvPr/>
        </p:nvSpPr>
        <p:spPr bwMode="auto">
          <a:xfrm>
            <a:off x="569913" y="2505075"/>
            <a:ext cx="6764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en-US" sz="2000">
                <a:cs typeface="Times New Roman" pitchFamily="18" charset="0"/>
              </a:rPr>
              <a:t>2. Eigen decomposition of       </a:t>
            </a:r>
            <a:r>
              <a:rPr kumimoji="1" lang="en-US" altLang="en-US" sz="2000"/>
              <a:t>in terms of its eigen vectors</a:t>
            </a:r>
            <a:r>
              <a:rPr kumimoji="1" lang="en-US" altLang="en-US"/>
              <a:t> </a:t>
            </a:r>
          </a:p>
        </p:txBody>
      </p:sp>
      <p:graphicFrame>
        <p:nvGraphicFramePr>
          <p:cNvPr id="337928" name="Object 8"/>
          <p:cNvGraphicFramePr>
            <a:graphicFrameLocks noChangeAspect="1"/>
          </p:cNvGraphicFramePr>
          <p:nvPr/>
        </p:nvGraphicFramePr>
        <p:xfrm>
          <a:off x="3681413" y="2535238"/>
          <a:ext cx="304800" cy="390525"/>
        </p:xfrm>
        <a:graphic>
          <a:graphicData uri="http://schemas.openxmlformats.org/presentationml/2006/ole">
            <p:oleObj spid="_x0000_s337954" name="Equation" r:id="rId4" imgW="133350" imgH="171450" progId="Equation.3">
              <p:embed/>
            </p:oleObj>
          </a:graphicData>
        </a:graphic>
      </p:graphicFrame>
      <p:sp>
        <p:nvSpPr>
          <p:cNvPr id="337929" name="Rectangle 9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37930" name="Object 10"/>
          <p:cNvGraphicFramePr>
            <a:graphicFrameLocks noChangeAspect="1"/>
          </p:cNvGraphicFramePr>
          <p:nvPr/>
        </p:nvGraphicFramePr>
        <p:xfrm>
          <a:off x="7289800" y="2566988"/>
          <a:ext cx="1552575" cy="352425"/>
        </p:xfrm>
        <a:graphic>
          <a:graphicData uri="http://schemas.openxmlformats.org/presentationml/2006/ole">
            <p:oleObj spid="_x0000_s337955" name="Equation" r:id="rId5" imgW="647700" imgH="152400" progId="Equation.3">
              <p:embed/>
            </p:oleObj>
          </a:graphicData>
        </a:graphic>
      </p:graphicFrame>
      <p:sp>
        <p:nvSpPr>
          <p:cNvPr id="337931" name="Rectangle 11"/>
          <p:cNvSpPr>
            <a:spLocks noChangeArrowheads="1"/>
          </p:cNvSpPr>
          <p:nvPr/>
        </p:nvSpPr>
        <p:spPr bwMode="auto">
          <a:xfrm>
            <a:off x="2006600" y="3200400"/>
            <a:ext cx="513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kumimoji="1" lang="en-US" altLang="en-US"/>
              <a:t>3. Estimate </a:t>
            </a:r>
            <a:r>
              <a:rPr kumimoji="1" lang="en-US" altLang="en-US" i="1"/>
              <a:t>L</a:t>
            </a:r>
            <a:r>
              <a:rPr kumimoji="1" lang="en-US" altLang="en-US"/>
              <a:t> : the number of signals</a:t>
            </a:r>
          </a:p>
        </p:txBody>
      </p:sp>
      <p:sp>
        <p:nvSpPr>
          <p:cNvPr id="337932" name="Rectangle 12"/>
          <p:cNvSpPr>
            <a:spLocks noChangeArrowheads="1"/>
          </p:cNvSpPr>
          <p:nvPr/>
        </p:nvSpPr>
        <p:spPr bwMode="auto">
          <a:xfrm>
            <a:off x="2732088" y="3924300"/>
            <a:ext cx="1317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en-US"/>
              <a:t>4. Form </a:t>
            </a:r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37934" name="Object 14"/>
          <p:cNvGraphicFramePr>
            <a:graphicFrameLocks noChangeAspect="1"/>
          </p:cNvGraphicFramePr>
          <p:nvPr/>
        </p:nvGraphicFramePr>
        <p:xfrm>
          <a:off x="4013200" y="3810000"/>
          <a:ext cx="4087813" cy="587375"/>
        </p:xfrm>
        <a:graphic>
          <a:graphicData uri="http://schemas.openxmlformats.org/presentationml/2006/ole">
            <p:oleObj spid="_x0000_s337956" name="Equation" r:id="rId6" imgW="1533525" imgH="228600" progId="Equation.3">
              <p:embed/>
            </p:oleObj>
          </a:graphicData>
        </a:graphic>
      </p:graphicFrame>
      <p:sp>
        <p:nvSpPr>
          <p:cNvPr id="337935" name="Rectangle 15"/>
          <p:cNvSpPr>
            <a:spLocks noChangeArrowheads="1"/>
          </p:cNvSpPr>
          <p:nvPr/>
        </p:nvSpPr>
        <p:spPr bwMode="auto">
          <a:xfrm>
            <a:off x="1762125" y="4572000"/>
            <a:ext cx="1100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kumimoji="1" lang="en-US" altLang="en-US"/>
              <a:t>where </a:t>
            </a:r>
          </a:p>
        </p:txBody>
      </p:sp>
      <p:sp>
        <p:nvSpPr>
          <p:cNvPr id="337936" name="Rectangle 16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37937" name="Object 17"/>
          <p:cNvGraphicFramePr>
            <a:graphicFrameLocks noChangeAspect="1"/>
          </p:cNvGraphicFramePr>
          <p:nvPr/>
        </p:nvGraphicFramePr>
        <p:xfrm>
          <a:off x="2971800" y="4548188"/>
          <a:ext cx="2976563" cy="466725"/>
        </p:xfrm>
        <a:graphic>
          <a:graphicData uri="http://schemas.openxmlformats.org/presentationml/2006/ole">
            <p:oleObj spid="_x0000_s337957" name="Equation" r:id="rId7" imgW="1047750" imgH="171450" progId="Equation.3">
              <p:embed/>
            </p:oleObj>
          </a:graphicData>
        </a:graphic>
      </p:graphicFrame>
      <p:sp>
        <p:nvSpPr>
          <p:cNvPr id="337938" name="Rectangle 18"/>
          <p:cNvSpPr>
            <a:spLocks noChangeArrowheads="1"/>
          </p:cNvSpPr>
          <p:nvPr/>
        </p:nvSpPr>
        <p:spPr bwMode="auto">
          <a:xfrm>
            <a:off x="1397000" y="5384800"/>
            <a:ext cx="411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en-US"/>
              <a:t>5.Find the </a:t>
            </a:r>
            <a:r>
              <a:rPr kumimoji="1" lang="en-US" altLang="en-US" i="1"/>
              <a:t>L</a:t>
            </a:r>
            <a:r>
              <a:rPr kumimoji="1" lang="en-US" altLang="en-US"/>
              <a:t> largest peaks of </a:t>
            </a:r>
          </a:p>
        </p:txBody>
      </p:sp>
      <p:sp>
        <p:nvSpPr>
          <p:cNvPr id="33793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37940" name="Object 20"/>
          <p:cNvGraphicFramePr>
            <a:graphicFrameLocks noChangeAspect="1"/>
          </p:cNvGraphicFramePr>
          <p:nvPr/>
        </p:nvGraphicFramePr>
        <p:xfrm>
          <a:off x="5588000" y="5397500"/>
          <a:ext cx="981075" cy="342900"/>
        </p:xfrm>
        <a:graphic>
          <a:graphicData uri="http://schemas.openxmlformats.org/presentationml/2006/ole">
            <p:oleObj spid="_x0000_s337958" name="Equation" r:id="rId8" imgW="409575" imgH="142875" progId="Equation.3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5FE1A-67A7-440A-A137-F259FB026C1F}" type="slidenum">
              <a:rPr lang="en-AU" altLang="en-US"/>
              <a:pPr/>
              <a:t>28</a:t>
            </a:fld>
            <a:endParaRPr lang="en-AU" altLang="en-US"/>
          </a:p>
        </p:txBody>
      </p:sp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518400" cy="558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dirty="0">
                <a:effectLst/>
              </a:rPr>
              <a:t>Estimating Signal Power/Amplitudes </a:t>
            </a:r>
            <a:endParaRPr lang="en-AU" altLang="en-US" dirty="0">
              <a:effectLst/>
            </a:endParaRPr>
          </a:p>
        </p:txBody>
      </p:sp>
      <p:sp>
        <p:nvSpPr>
          <p:cNvPr id="3307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3375" y="1663700"/>
            <a:ext cx="8486775" cy="614363"/>
          </a:xfrm>
        </p:spPr>
        <p:txBody>
          <a:bodyPr/>
          <a:lstStyle/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endParaRPr lang="en-US" altLang="en-US" sz="1600"/>
          </a:p>
          <a:p>
            <a:pPr marL="0" indent="0">
              <a:lnSpc>
                <a:spcPct val="110000"/>
              </a:lnSpc>
            </a:pPr>
            <a:endParaRPr lang="en-US" altLang="en-US" sz="1200"/>
          </a:p>
        </p:txBody>
      </p:sp>
      <p:sp>
        <p:nvSpPr>
          <p:cNvPr id="330756" name="Rectangle 4"/>
          <p:cNvSpPr>
            <a:spLocks noChangeArrowheads="1"/>
          </p:cNvSpPr>
          <p:nvPr/>
        </p:nvSpPr>
        <p:spPr bwMode="auto">
          <a:xfrm>
            <a:off x="176213" y="1122363"/>
            <a:ext cx="41036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kumimoji="1" lang="en-US" altLang="en-US" sz="2000"/>
              <a:t>1. Estimate using MUSIC the </a:t>
            </a:r>
          </a:p>
        </p:txBody>
      </p:sp>
      <p:sp>
        <p:nvSpPr>
          <p:cNvPr id="330757" name="Rectangle 5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30758" name="Object 6"/>
          <p:cNvGraphicFramePr>
            <a:graphicFrameLocks noChangeAspect="1"/>
          </p:cNvGraphicFramePr>
          <p:nvPr/>
        </p:nvGraphicFramePr>
        <p:xfrm>
          <a:off x="3954463" y="1106488"/>
          <a:ext cx="681037" cy="527050"/>
        </p:xfrm>
        <a:graphic>
          <a:graphicData uri="http://schemas.openxmlformats.org/presentationml/2006/ole">
            <p:oleObj spid="_x0000_s330773" name="Formel" r:id="rId3" imgW="304668" imgH="241195" progId="Equation.3">
              <p:embed/>
            </p:oleObj>
          </a:graphicData>
        </a:graphic>
      </p:graphicFrame>
      <p:sp>
        <p:nvSpPr>
          <p:cNvPr id="330759" name="Rectangle 7"/>
          <p:cNvSpPr>
            <a:spLocks noChangeArrowheads="1"/>
          </p:cNvSpPr>
          <p:nvPr/>
        </p:nvSpPr>
        <p:spPr bwMode="auto">
          <a:xfrm>
            <a:off x="557213" y="1882775"/>
            <a:ext cx="4225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en-US" sz="2000">
                <a:cs typeface="Times New Roman" pitchFamily="18" charset="0"/>
              </a:rPr>
              <a:t>2. Form an estimate of the V matrix</a:t>
            </a:r>
            <a:r>
              <a:rPr kumimoji="1" lang="en-US" altLang="en-US"/>
              <a:t> </a:t>
            </a:r>
          </a:p>
        </p:txBody>
      </p:sp>
      <p:sp>
        <p:nvSpPr>
          <p:cNvPr id="330760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30761" name="Rectangle 9"/>
          <p:cNvSpPr>
            <a:spLocks noChangeArrowheads="1"/>
          </p:cNvSpPr>
          <p:nvPr/>
        </p:nvSpPr>
        <p:spPr bwMode="auto">
          <a:xfrm>
            <a:off x="508000" y="2620963"/>
            <a:ext cx="4924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kumimoji="1" lang="en-US" altLang="en-US" sz="2000"/>
              <a:t>3. Estimate the complex signal amplitudes</a:t>
            </a:r>
          </a:p>
        </p:txBody>
      </p:sp>
      <p:sp>
        <p:nvSpPr>
          <p:cNvPr id="33076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30763" name="Object 11"/>
          <p:cNvGraphicFramePr>
            <a:graphicFrameLocks noChangeAspect="1"/>
          </p:cNvGraphicFramePr>
          <p:nvPr/>
        </p:nvGraphicFramePr>
        <p:xfrm>
          <a:off x="2598738" y="3363913"/>
          <a:ext cx="2644775" cy="768350"/>
        </p:xfrm>
        <a:graphic>
          <a:graphicData uri="http://schemas.openxmlformats.org/presentationml/2006/ole">
            <p:oleObj spid="_x0000_s330774" name="Formel" r:id="rId4" imgW="927100" imgH="279400" progId="Equation.3">
              <p:embed/>
            </p:oleObj>
          </a:graphicData>
        </a:graphic>
      </p:graphicFrame>
      <p:sp>
        <p:nvSpPr>
          <p:cNvPr id="330764" name="Rectangle 12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3076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30766" name="Object 14"/>
          <p:cNvGraphicFramePr>
            <a:graphicFrameLocks noGrp="1" noChangeAspect="1"/>
          </p:cNvGraphicFramePr>
          <p:nvPr>
            <p:ph sz="half" idx="2"/>
          </p:nvPr>
        </p:nvGraphicFramePr>
        <p:xfrm>
          <a:off x="4875213" y="1849438"/>
          <a:ext cx="2616200" cy="558800"/>
        </p:xfrm>
        <a:graphic>
          <a:graphicData uri="http://schemas.openxmlformats.org/presentationml/2006/ole">
            <p:oleObj spid="_x0000_s330775" name="Formel" r:id="rId5" imgW="1129810" imgH="241195" progId="Equation.3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6A07B-349E-426B-8722-810644DCDD9C}" type="slidenum">
              <a:rPr lang="en-AU" altLang="en-US"/>
              <a:pPr/>
              <a:t>29</a:t>
            </a:fld>
            <a:endParaRPr lang="en-AU" altLang="en-US"/>
          </a:p>
        </p:txBody>
      </p:sp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5473700" cy="558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ffectLst/>
              </a:rPr>
              <a:t>Properties MUSIC Algorithm </a:t>
            </a:r>
            <a:endParaRPr lang="en-AU" altLang="en-US" dirty="0">
              <a:effectLst/>
            </a:endParaRPr>
          </a:p>
        </p:txBody>
      </p:sp>
      <p:sp>
        <p:nvSpPr>
          <p:cNvPr id="331779" name="Rectangle 3"/>
          <p:cNvSpPr>
            <a:spLocks noChangeArrowheads="1"/>
          </p:cNvSpPr>
          <p:nvPr/>
        </p:nvSpPr>
        <p:spPr bwMode="auto">
          <a:xfrm>
            <a:off x="747713" y="1363663"/>
            <a:ext cx="7621587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n-US" altLang="en-US" sz="2000">
                <a:latin typeface="Arial" charset="0"/>
              </a:rPr>
              <a:t>Geometrically based.</a:t>
            </a:r>
          </a:p>
          <a:p>
            <a:pPr>
              <a:buFontTx/>
              <a:buAutoNum type="arabicPeriod"/>
            </a:pPr>
            <a:r>
              <a:rPr lang="de-DE" altLang="en-US" sz="2000">
                <a:latin typeface="Arial" charset="0"/>
              </a:rPr>
              <a:t>Projections and array manifold</a:t>
            </a:r>
          </a:p>
          <a:p>
            <a:pPr>
              <a:buFontTx/>
              <a:buAutoNum type="arabicPeriod"/>
            </a:pPr>
            <a:r>
              <a:rPr lang="de-DE" altLang="en-US" sz="2000">
                <a:latin typeface="Arial" charset="0"/>
              </a:rPr>
              <a:t>Extension of other methods due to </a:t>
            </a:r>
          </a:p>
          <a:p>
            <a:pPr lvl="1"/>
            <a:r>
              <a:rPr lang="de-DE" altLang="en-US" sz="2000">
                <a:latin typeface="Arial" charset="0"/>
              </a:rPr>
              <a:t> 	Pisarenko, Owsley and Johnson and De Graff</a:t>
            </a:r>
            <a:endParaRPr lang="en-US" altLang="en-US" sz="2000">
              <a:latin typeface="Arial" charset="0"/>
            </a:endParaRPr>
          </a:p>
          <a:p>
            <a:pPr>
              <a:buFontTx/>
              <a:buAutoNum type="arabicPeriod"/>
            </a:pPr>
            <a:r>
              <a:rPr lang="de-DE" altLang="en-US" sz="2000">
                <a:latin typeface="Arial" charset="0"/>
              </a:rPr>
              <a:t>For exact covariances resolution limited by precision</a:t>
            </a:r>
          </a:p>
          <a:p>
            <a:pPr>
              <a:buFontTx/>
              <a:buAutoNum type="arabicPeriod"/>
            </a:pPr>
            <a:r>
              <a:rPr lang="de-DE" altLang="en-US" sz="2000">
                <a:latin typeface="Arial" charset="0"/>
              </a:rPr>
              <a:t>In practice resolution limited by statisictal aspects</a:t>
            </a:r>
          </a:p>
          <a:p>
            <a:pPr>
              <a:buFontTx/>
              <a:buAutoNum type="arabicPeriod"/>
            </a:pPr>
            <a:r>
              <a:rPr lang="de-DE" altLang="en-US" sz="2000">
                <a:latin typeface="Arial" charset="0"/>
              </a:rPr>
              <a:t>Good statistical properties compared with MVDR</a:t>
            </a:r>
          </a:p>
          <a:p>
            <a:pPr>
              <a:buFontTx/>
              <a:buAutoNum type="arabicPeriod"/>
            </a:pPr>
            <a:r>
              <a:rPr lang="de-DE" altLang="en-US" sz="2000">
                <a:latin typeface="Arial" charset="0"/>
              </a:rPr>
              <a:t>Sensitive to errors – push off the array manifold</a:t>
            </a:r>
          </a:p>
          <a:p>
            <a:pPr>
              <a:buFontTx/>
              <a:buAutoNum type="arabicPeriod"/>
            </a:pPr>
            <a:r>
              <a:rPr lang="de-DE" altLang="en-US" sz="2000">
                <a:latin typeface="Arial" charset="0"/>
              </a:rPr>
              <a:t>Array manifold need not be calculated from theory – can be an experimentally measured manifold</a:t>
            </a:r>
          </a:p>
          <a:p>
            <a:pPr>
              <a:buFontTx/>
              <a:buAutoNum type="arabicPeriod"/>
            </a:pPr>
            <a:r>
              <a:rPr lang="de-DE" altLang="en-US" sz="2000">
                <a:latin typeface="Arial" charset="0"/>
              </a:rPr>
              <a:t>Needs noise to be spatially uncorrelated</a:t>
            </a:r>
          </a:p>
          <a:p>
            <a:pPr>
              <a:buFontTx/>
              <a:buAutoNum type="arabicPeriod"/>
            </a:pPr>
            <a:r>
              <a:rPr lang="de-DE" altLang="en-US" sz="2000">
                <a:latin typeface="Arial" charset="0"/>
              </a:rPr>
              <a:t>Biased in the presence of correlated noise</a:t>
            </a:r>
          </a:p>
          <a:p>
            <a:pPr>
              <a:buFontTx/>
              <a:buAutoNum type="arabicPeriod"/>
            </a:pPr>
            <a:r>
              <a:rPr lang="de-DE" altLang="en-US" sz="2000">
                <a:latin typeface="Arial" charset="0"/>
              </a:rPr>
              <a:t>‘root-MUSIC‘ finds zeros rather than peaks – less bias</a:t>
            </a:r>
          </a:p>
          <a:p>
            <a:pPr lvl="1"/>
            <a:r>
              <a:rPr lang="de-DE" altLang="en-US" sz="2000">
                <a:latin typeface="Arial" charset="0"/>
              </a:rPr>
              <a:t>	roots of a polynomial for ULAs</a:t>
            </a:r>
          </a:p>
          <a:p>
            <a:pPr>
              <a:buFontTx/>
              <a:buAutoNum type="arabicPeriod"/>
            </a:pPr>
            <a:r>
              <a:rPr lang="de-DE" altLang="en-US" sz="2000">
                <a:latin typeface="Arial" charset="0"/>
              </a:rPr>
              <a:t>Spawned a whole industry of other techniques</a:t>
            </a:r>
          </a:p>
          <a:p>
            <a:endParaRPr lang="en-US" altLang="en-US" sz="2000">
              <a:latin typeface="Arial" charset="0"/>
            </a:endParaRPr>
          </a:p>
        </p:txBody>
      </p:sp>
      <p:sp>
        <p:nvSpPr>
          <p:cNvPr id="331780" name="Rectangle 4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31781" name="Rectangle 5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317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31783" name="Rectangle 7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31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81B3B-0830-4767-8754-BE6177DB8972}" type="slidenum">
              <a:rPr lang="en-AU" altLang="en-US"/>
              <a:pPr/>
              <a:t>3</a:t>
            </a:fld>
            <a:endParaRPr lang="en-AU" altLang="en-US"/>
          </a:p>
        </p:txBody>
      </p:sp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53300" cy="7112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Direction of Arrival Estimation Overview</a:t>
            </a: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4675" y="1943100"/>
            <a:ext cx="6415088" cy="3084513"/>
          </a:xfrm>
        </p:spPr>
        <p:txBody>
          <a:bodyPr/>
          <a:lstStyle/>
          <a:p>
            <a:pPr marL="0" indent="0"/>
            <a:r>
              <a:rPr lang="en-US" altLang="en-US" dirty="0"/>
              <a:t> </a:t>
            </a:r>
            <a:r>
              <a:rPr lang="en-US" altLang="en-US" b="0" dirty="0"/>
              <a:t>Array Manifold</a:t>
            </a:r>
          </a:p>
          <a:p>
            <a:pPr marL="0" indent="0"/>
            <a:r>
              <a:rPr lang="en-US" altLang="en-US" b="0" dirty="0"/>
              <a:t> Eigen Spectrum of CSM</a:t>
            </a:r>
          </a:p>
          <a:p>
            <a:pPr marL="0" indent="0"/>
            <a:r>
              <a:rPr lang="en-US" altLang="en-US" b="0" dirty="0"/>
              <a:t> Projection Operators</a:t>
            </a:r>
          </a:p>
          <a:p>
            <a:pPr marL="0" indent="0"/>
            <a:r>
              <a:rPr lang="en-US" altLang="en-US" b="0" dirty="0"/>
              <a:t> </a:t>
            </a:r>
            <a:r>
              <a:rPr lang="en-US" altLang="en-US" b="0" dirty="0" smtClean="0"/>
              <a:t>MUSIC</a:t>
            </a:r>
            <a:endParaRPr lang="en-US" altLang="en-US" b="0" dirty="0"/>
          </a:p>
          <a:p>
            <a:pPr marL="0" indent="0"/>
            <a:endParaRPr lang="en-US" altLang="en-US" b="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CB8FC-A41E-4C1F-9C01-24D58F12FCF3}" type="slidenum">
              <a:rPr lang="en-AU" altLang="en-US"/>
              <a:pPr/>
              <a:t>4</a:t>
            </a:fld>
            <a:endParaRPr lang="en-AU" altLang="en-US"/>
          </a:p>
        </p:txBody>
      </p:sp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4254500" cy="8255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600" dirty="0">
                <a:effectLst/>
              </a:rPr>
              <a:t>Extension Topics</a:t>
            </a:r>
            <a:endParaRPr lang="en-AU" altLang="en-US" sz="3600" dirty="0">
              <a:effectLst/>
            </a:endParaRP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4975" y="1773238"/>
            <a:ext cx="6757988" cy="3179762"/>
          </a:xfrm>
        </p:spPr>
        <p:txBody>
          <a:bodyPr/>
          <a:lstStyle/>
          <a:p>
            <a:pPr marL="0" indent="0"/>
            <a:r>
              <a:rPr lang="en-US" altLang="en-US" dirty="0"/>
              <a:t> </a:t>
            </a:r>
            <a:r>
              <a:rPr lang="en-US" altLang="en-US" b="0" dirty="0" smtClean="0"/>
              <a:t>ESPRIT</a:t>
            </a:r>
          </a:p>
          <a:p>
            <a:pPr marL="0" indent="0"/>
            <a:r>
              <a:rPr lang="en-US" altLang="en-US" b="0" dirty="0" err="1" smtClean="0"/>
              <a:t>Prewhitening</a:t>
            </a:r>
            <a:r>
              <a:rPr lang="en-US" altLang="en-US" b="0" dirty="0" smtClean="0"/>
              <a:t> </a:t>
            </a:r>
            <a:r>
              <a:rPr lang="en-US" altLang="en-US" b="0" dirty="0"/>
              <a:t>- </a:t>
            </a:r>
            <a:r>
              <a:rPr lang="en-US" altLang="en-US" b="0" dirty="0" err="1"/>
              <a:t>generalised</a:t>
            </a:r>
            <a:r>
              <a:rPr lang="en-US" altLang="en-US" b="0" dirty="0"/>
              <a:t> </a:t>
            </a:r>
            <a:r>
              <a:rPr lang="en-US" altLang="en-US" b="0" dirty="0" err="1"/>
              <a:t>eigenvalue</a:t>
            </a:r>
            <a:r>
              <a:rPr lang="en-US" altLang="en-US" b="0" dirty="0"/>
              <a:t> problem</a:t>
            </a:r>
          </a:p>
          <a:p>
            <a:pPr marL="0" indent="0"/>
            <a:r>
              <a:rPr lang="en-US" altLang="en-US" b="0" dirty="0"/>
              <a:t> Sector </a:t>
            </a:r>
            <a:r>
              <a:rPr lang="en-US" altLang="en-US" b="0" dirty="0" err="1"/>
              <a:t>focussed</a:t>
            </a:r>
            <a:r>
              <a:rPr lang="en-US" altLang="en-US" b="0" dirty="0"/>
              <a:t> stability/ beam </a:t>
            </a:r>
            <a:r>
              <a:rPr lang="en-US" altLang="en-US" b="0" dirty="0" smtClean="0"/>
              <a:t>space</a:t>
            </a:r>
          </a:p>
          <a:p>
            <a:pPr marL="0" indent="0"/>
            <a:r>
              <a:rPr lang="en-US" altLang="en-US" b="0" dirty="0" smtClean="0"/>
              <a:t> Wideband </a:t>
            </a:r>
            <a:r>
              <a:rPr lang="en-US" altLang="en-US" b="0" dirty="0"/>
              <a:t>signal subspace </a:t>
            </a:r>
            <a:r>
              <a:rPr lang="en-US" altLang="en-US" b="0" dirty="0" err="1"/>
              <a:t>DoA</a:t>
            </a:r>
            <a:endParaRPr lang="en-US" altLang="en-US" b="0" dirty="0"/>
          </a:p>
          <a:p>
            <a:pPr marL="0" indent="0"/>
            <a:r>
              <a:rPr lang="en-US" altLang="en-US" b="0" dirty="0"/>
              <a:t> Correlated signals - spatial smoothing</a:t>
            </a:r>
          </a:p>
          <a:p>
            <a:pPr marL="0" indent="0"/>
            <a:r>
              <a:rPr lang="en-US" altLang="en-US" b="0" dirty="0"/>
              <a:t> Statistical properties of subspace </a:t>
            </a:r>
            <a:r>
              <a:rPr lang="en-US" altLang="en-US" b="0" dirty="0" err="1"/>
              <a:t>DoA</a:t>
            </a:r>
            <a:r>
              <a:rPr lang="en-US" altLang="en-US" b="0" dirty="0"/>
              <a:t> estimators</a:t>
            </a:r>
          </a:p>
          <a:p>
            <a:pPr marL="0" indent="0"/>
            <a:r>
              <a:rPr lang="en-US" altLang="en-US" b="0" dirty="0"/>
              <a:t> Maximum likelihood estimation</a:t>
            </a:r>
            <a:r>
              <a:rPr lang="en-AU" altLang="en-US" b="0" dirty="0"/>
              <a:t> </a:t>
            </a:r>
          </a:p>
          <a:p>
            <a:pPr marL="0" indent="0"/>
            <a:r>
              <a:rPr lang="en-US" altLang="en-US" b="0" dirty="0"/>
              <a:t> Array calibration</a:t>
            </a:r>
          </a:p>
          <a:p>
            <a:pPr marL="0" indent="0"/>
            <a:endParaRPr lang="en-US" altLang="en-US" sz="1600" dirty="0"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D4D24-605A-47DE-B0E6-A168C99F5208}" type="slidenum">
              <a:rPr lang="en-AU" altLang="en-US"/>
              <a:pPr/>
              <a:t>5</a:t>
            </a:fld>
            <a:endParaRPr lang="en-AU" altLang="en-US"/>
          </a:p>
        </p:txBody>
      </p:sp>
      <p:sp>
        <p:nvSpPr>
          <p:cNvPr id="297986" name="Rectangle 2"/>
          <p:cNvSpPr>
            <a:spLocks noGrp="1" noChangeArrowheads="1"/>
          </p:cNvSpPr>
          <p:nvPr>
            <p:ph type="title" sz="quarter"/>
          </p:nvPr>
        </p:nvSpPr>
        <p:spPr bwMode="auto">
          <a:xfrm>
            <a:off x="457200" y="274638"/>
            <a:ext cx="2908300" cy="6223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ffectLst/>
              </a:rPr>
              <a:t>Array Manifold</a:t>
            </a:r>
            <a:endParaRPr lang="en-AU" altLang="en-US" b="0" i="1" dirty="0">
              <a:effectLst/>
            </a:endParaRPr>
          </a:p>
        </p:txBody>
      </p:sp>
      <p:graphicFrame>
        <p:nvGraphicFramePr>
          <p:cNvPr id="297987" name="Object 3"/>
          <p:cNvGraphicFramePr>
            <a:graphicFrameLocks noChangeAspect="1"/>
          </p:cNvGraphicFramePr>
          <p:nvPr/>
        </p:nvGraphicFramePr>
        <p:xfrm>
          <a:off x="4829175" y="1008063"/>
          <a:ext cx="812800" cy="415925"/>
        </p:xfrm>
        <a:graphic>
          <a:graphicData uri="http://schemas.openxmlformats.org/presentationml/2006/ole">
            <p:oleObj spid="_x0000_s298016" name="Equation" r:id="rId3" imgW="295275" imgH="152400" progId="Equation.3">
              <p:embed/>
            </p:oleObj>
          </a:graphicData>
        </a:graphic>
      </p:graphicFrame>
      <p:graphicFrame>
        <p:nvGraphicFramePr>
          <p:cNvPr id="297988" name="Object 4"/>
          <p:cNvGraphicFramePr>
            <a:graphicFrameLocks noChangeAspect="1"/>
          </p:cNvGraphicFramePr>
          <p:nvPr/>
        </p:nvGraphicFramePr>
        <p:xfrm>
          <a:off x="1235075" y="2892425"/>
          <a:ext cx="276225" cy="339725"/>
        </p:xfrm>
        <a:graphic>
          <a:graphicData uri="http://schemas.openxmlformats.org/presentationml/2006/ole">
            <p:oleObj spid="_x0000_s298017" name="Equation" r:id="rId4" imgW="95250" imgH="114300" progId="Equation.3">
              <p:embed/>
            </p:oleObj>
          </a:graphicData>
        </a:graphic>
      </p:graphicFrame>
      <p:sp>
        <p:nvSpPr>
          <p:cNvPr id="297989" name="Rectangle 5"/>
          <p:cNvSpPr>
            <a:spLocks noChangeArrowheads="1"/>
          </p:cNvSpPr>
          <p:nvPr/>
        </p:nvSpPr>
        <p:spPr bwMode="auto">
          <a:xfrm>
            <a:off x="523875" y="990600"/>
            <a:ext cx="49323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kumimoji="1" lang="en-US" altLang="en-US" sz="2000">
                <a:cs typeface="Times New Roman" pitchFamily="18" charset="0"/>
              </a:rPr>
              <a:t>The locus of all </a:t>
            </a:r>
            <a:r>
              <a:rPr kumimoji="1" lang="en-US" altLang="en-US" sz="2000" i="1">
                <a:cs typeface="Times New Roman" pitchFamily="18" charset="0"/>
              </a:rPr>
              <a:t>steering vectors</a:t>
            </a:r>
            <a:r>
              <a:rPr kumimoji="1" lang="en-US" altLang="en-US" sz="2000">
                <a:cs typeface="Times New Roman" pitchFamily="18" charset="0"/>
              </a:rPr>
              <a:t> as</a:t>
            </a:r>
            <a:r>
              <a:rPr kumimoji="1" lang="en-US" altLang="en-US" sz="1200">
                <a:latin typeface="Times" pitchFamily="18" charset="0"/>
                <a:cs typeface="Times New Roman" pitchFamily="18" charset="0"/>
              </a:rPr>
              <a:t> </a:t>
            </a:r>
            <a:endParaRPr kumimoji="1" lang="en-US" altLang="en-US">
              <a:latin typeface="Times New Roman" pitchFamily="18" charset="0"/>
            </a:endParaRPr>
          </a:p>
        </p:txBody>
      </p:sp>
      <p:sp>
        <p:nvSpPr>
          <p:cNvPr id="297990" name="Rectangle 6"/>
          <p:cNvSpPr>
            <a:spLocks noChangeArrowheads="1"/>
          </p:cNvSpPr>
          <p:nvPr/>
        </p:nvSpPr>
        <p:spPr bwMode="auto">
          <a:xfrm>
            <a:off x="517525" y="1582738"/>
            <a:ext cx="7802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en-US" sz="2000"/>
              <a:t>Defines a surface in the </a:t>
            </a:r>
            <a:r>
              <a:rPr kumimoji="1" lang="en-US" altLang="en-US" sz="2000" i="1"/>
              <a:t>2K</a:t>
            </a:r>
            <a:r>
              <a:rPr kumimoji="1" lang="en-US" altLang="en-US" sz="2000"/>
              <a:t> dimensional space of complex weights</a:t>
            </a:r>
            <a:r>
              <a:rPr kumimoji="1" lang="en-US" altLang="en-US"/>
              <a:t>. </a:t>
            </a:r>
          </a:p>
        </p:txBody>
      </p:sp>
      <p:sp>
        <p:nvSpPr>
          <p:cNvPr id="297991" name="Rectangle 7"/>
          <p:cNvSpPr>
            <a:spLocks noChangeArrowheads="1"/>
          </p:cNvSpPr>
          <p:nvPr/>
        </p:nvSpPr>
        <p:spPr bwMode="auto">
          <a:xfrm>
            <a:off x="5791200" y="1000125"/>
            <a:ext cx="1130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en-US" sz="2000"/>
              <a:t>is varied</a:t>
            </a:r>
          </a:p>
        </p:txBody>
      </p:sp>
      <p:sp>
        <p:nvSpPr>
          <p:cNvPr id="297992" name="Rectangle 8"/>
          <p:cNvSpPr>
            <a:spLocks noChangeArrowheads="1"/>
          </p:cNvSpPr>
          <p:nvPr/>
        </p:nvSpPr>
        <p:spPr bwMode="auto">
          <a:xfrm>
            <a:off x="571500" y="2168525"/>
            <a:ext cx="82915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en-US" sz="2000"/>
              <a:t>For a linear array the array manifold is a curve where the steering angle </a:t>
            </a:r>
          </a:p>
        </p:txBody>
      </p:sp>
      <p:sp>
        <p:nvSpPr>
          <p:cNvPr id="297993" name="Rectangle 9"/>
          <p:cNvSpPr>
            <a:spLocks noChangeArrowheads="1"/>
          </p:cNvSpPr>
          <p:nvPr/>
        </p:nvSpPr>
        <p:spPr bwMode="auto">
          <a:xfrm>
            <a:off x="1527175" y="2832100"/>
            <a:ext cx="4951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en-US"/>
              <a:t> </a:t>
            </a:r>
            <a:r>
              <a:rPr kumimoji="1" lang="en-US" altLang="en-US" sz="2000"/>
              <a:t>parametrises the position along this curve</a:t>
            </a:r>
          </a:p>
        </p:txBody>
      </p:sp>
      <p:graphicFrame>
        <p:nvGraphicFramePr>
          <p:cNvPr id="297994" name="Object 10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876425" y="4656138"/>
          <a:ext cx="533400" cy="393700"/>
        </p:xfrm>
        <a:graphic>
          <a:graphicData uri="http://schemas.openxmlformats.org/presentationml/2006/ole">
            <p:oleObj spid="_x0000_s298018" name="Equation" r:id="rId5" imgW="291847" imgH="215713" progId="Equation.3">
              <p:embed/>
            </p:oleObj>
          </a:graphicData>
        </a:graphic>
      </p:graphicFrame>
      <p:graphicFrame>
        <p:nvGraphicFramePr>
          <p:cNvPr id="297995" name="Object 11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478588" y="4110038"/>
          <a:ext cx="742950" cy="469900"/>
        </p:xfrm>
        <a:graphic>
          <a:graphicData uri="http://schemas.openxmlformats.org/presentationml/2006/ole">
            <p:oleObj spid="_x0000_s298019" name="Equation" r:id="rId6" imgW="482391" imgH="304668" progId="Equation.3">
              <p:embed/>
            </p:oleObj>
          </a:graphicData>
        </a:graphic>
      </p:graphicFrame>
      <p:graphicFrame>
        <p:nvGraphicFramePr>
          <p:cNvPr id="297996" name="Object 12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2913063" y="4097338"/>
          <a:ext cx="609600" cy="304800"/>
        </p:xfrm>
        <a:graphic>
          <a:graphicData uri="http://schemas.openxmlformats.org/presentationml/2006/ole">
            <p:oleObj spid="_x0000_s298020" name="Equation" r:id="rId7" imgW="355138" imgH="177569" progId="Equation.3">
              <p:embed/>
            </p:oleObj>
          </a:graphicData>
        </a:graphic>
      </p:graphicFrame>
      <p:sp>
        <p:nvSpPr>
          <p:cNvPr id="297997" name="Freeform 13"/>
          <p:cNvSpPr>
            <a:spLocks/>
          </p:cNvSpPr>
          <p:nvPr/>
        </p:nvSpPr>
        <p:spPr bwMode="auto">
          <a:xfrm>
            <a:off x="3571875" y="3517900"/>
            <a:ext cx="3616325" cy="2457450"/>
          </a:xfrm>
          <a:custGeom>
            <a:avLst/>
            <a:gdLst>
              <a:gd name="T0" fmla="*/ 206 w 2278"/>
              <a:gd name="T1" fmla="*/ 856 h 1548"/>
              <a:gd name="T2" fmla="*/ 118 w 2278"/>
              <a:gd name="T3" fmla="*/ 616 h 1548"/>
              <a:gd name="T4" fmla="*/ 70 w 2278"/>
              <a:gd name="T5" fmla="*/ 528 h 1548"/>
              <a:gd name="T6" fmla="*/ 30 w 2278"/>
              <a:gd name="T7" fmla="*/ 456 h 1548"/>
              <a:gd name="T8" fmla="*/ 22 w 2278"/>
              <a:gd name="T9" fmla="*/ 208 h 1548"/>
              <a:gd name="T10" fmla="*/ 46 w 2278"/>
              <a:gd name="T11" fmla="*/ 184 h 1548"/>
              <a:gd name="T12" fmla="*/ 134 w 2278"/>
              <a:gd name="T13" fmla="*/ 112 h 1548"/>
              <a:gd name="T14" fmla="*/ 550 w 2278"/>
              <a:gd name="T15" fmla="*/ 0 h 1548"/>
              <a:gd name="T16" fmla="*/ 830 w 2278"/>
              <a:gd name="T17" fmla="*/ 16 h 1548"/>
              <a:gd name="T18" fmla="*/ 934 w 2278"/>
              <a:gd name="T19" fmla="*/ 56 h 1548"/>
              <a:gd name="T20" fmla="*/ 1278 w 2278"/>
              <a:gd name="T21" fmla="*/ 208 h 1548"/>
              <a:gd name="T22" fmla="*/ 1390 w 2278"/>
              <a:gd name="T23" fmla="*/ 288 h 1548"/>
              <a:gd name="T24" fmla="*/ 1422 w 2278"/>
              <a:gd name="T25" fmla="*/ 336 h 1548"/>
              <a:gd name="T26" fmla="*/ 1446 w 2278"/>
              <a:gd name="T27" fmla="*/ 360 h 1548"/>
              <a:gd name="T28" fmla="*/ 1614 w 2278"/>
              <a:gd name="T29" fmla="*/ 600 h 1548"/>
              <a:gd name="T30" fmla="*/ 1742 w 2278"/>
              <a:gd name="T31" fmla="*/ 712 h 1548"/>
              <a:gd name="T32" fmla="*/ 1822 w 2278"/>
              <a:gd name="T33" fmla="*/ 768 h 1548"/>
              <a:gd name="T34" fmla="*/ 1846 w 2278"/>
              <a:gd name="T35" fmla="*/ 792 h 1548"/>
              <a:gd name="T36" fmla="*/ 1870 w 2278"/>
              <a:gd name="T37" fmla="*/ 800 h 1548"/>
              <a:gd name="T38" fmla="*/ 1998 w 2278"/>
              <a:gd name="T39" fmla="*/ 856 h 1548"/>
              <a:gd name="T40" fmla="*/ 2158 w 2278"/>
              <a:gd name="T41" fmla="*/ 920 h 1548"/>
              <a:gd name="T42" fmla="*/ 2230 w 2278"/>
              <a:gd name="T43" fmla="*/ 960 h 1548"/>
              <a:gd name="T44" fmla="*/ 2262 w 2278"/>
              <a:gd name="T45" fmla="*/ 1096 h 1548"/>
              <a:gd name="T46" fmla="*/ 2278 w 2278"/>
              <a:gd name="T47" fmla="*/ 1144 h 1548"/>
              <a:gd name="T48" fmla="*/ 2094 w 2278"/>
              <a:gd name="T49" fmla="*/ 1480 h 1548"/>
              <a:gd name="T50" fmla="*/ 1982 w 2278"/>
              <a:gd name="T51" fmla="*/ 1520 h 1548"/>
              <a:gd name="T52" fmla="*/ 1766 w 2278"/>
              <a:gd name="T53" fmla="*/ 1528 h 1548"/>
              <a:gd name="T54" fmla="*/ 1454 w 2278"/>
              <a:gd name="T55" fmla="*/ 1520 h 1548"/>
              <a:gd name="T56" fmla="*/ 1142 w 2278"/>
              <a:gd name="T57" fmla="*/ 1496 h 1548"/>
              <a:gd name="T58" fmla="*/ 998 w 2278"/>
              <a:gd name="T59" fmla="*/ 1448 h 1548"/>
              <a:gd name="T60" fmla="*/ 734 w 2278"/>
              <a:gd name="T61" fmla="*/ 1320 h 1548"/>
              <a:gd name="T62" fmla="*/ 670 w 2278"/>
              <a:gd name="T63" fmla="*/ 1288 h 1548"/>
              <a:gd name="T64" fmla="*/ 646 w 2278"/>
              <a:gd name="T65" fmla="*/ 1264 h 1548"/>
              <a:gd name="T66" fmla="*/ 622 w 2278"/>
              <a:gd name="T67" fmla="*/ 1256 h 1548"/>
              <a:gd name="T68" fmla="*/ 502 w 2278"/>
              <a:gd name="T69" fmla="*/ 1176 h 1548"/>
              <a:gd name="T70" fmla="*/ 486 w 2278"/>
              <a:gd name="T71" fmla="*/ 1152 h 1548"/>
              <a:gd name="T72" fmla="*/ 462 w 2278"/>
              <a:gd name="T73" fmla="*/ 1136 h 1548"/>
              <a:gd name="T74" fmla="*/ 366 w 2278"/>
              <a:gd name="T75" fmla="*/ 1024 h 1548"/>
              <a:gd name="T76" fmla="*/ 334 w 2278"/>
              <a:gd name="T77" fmla="*/ 984 h 1548"/>
              <a:gd name="T78" fmla="*/ 278 w 2278"/>
              <a:gd name="T79" fmla="*/ 912 h 1548"/>
              <a:gd name="T80" fmla="*/ 206 w 2278"/>
              <a:gd name="T81" fmla="*/ 776 h 1548"/>
              <a:gd name="T82" fmla="*/ 198 w 2278"/>
              <a:gd name="T83" fmla="*/ 720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78" h="1548">
                <a:moveTo>
                  <a:pt x="206" y="856"/>
                </a:moveTo>
                <a:cubicBezTo>
                  <a:pt x="232" y="779"/>
                  <a:pt x="173" y="671"/>
                  <a:pt x="118" y="616"/>
                </a:cubicBezTo>
                <a:cubicBezTo>
                  <a:pt x="107" y="582"/>
                  <a:pt x="92" y="557"/>
                  <a:pt x="70" y="528"/>
                </a:cubicBezTo>
                <a:cubicBezTo>
                  <a:pt x="61" y="502"/>
                  <a:pt x="30" y="456"/>
                  <a:pt x="30" y="456"/>
                </a:cubicBezTo>
                <a:cubicBezTo>
                  <a:pt x="13" y="356"/>
                  <a:pt x="0" y="347"/>
                  <a:pt x="22" y="208"/>
                </a:cubicBezTo>
                <a:cubicBezTo>
                  <a:pt x="24" y="197"/>
                  <a:pt x="37" y="191"/>
                  <a:pt x="46" y="184"/>
                </a:cubicBezTo>
                <a:cubicBezTo>
                  <a:pt x="75" y="159"/>
                  <a:pt x="99" y="125"/>
                  <a:pt x="134" y="112"/>
                </a:cubicBezTo>
                <a:cubicBezTo>
                  <a:pt x="268" y="62"/>
                  <a:pt x="414" y="45"/>
                  <a:pt x="550" y="0"/>
                </a:cubicBezTo>
                <a:cubicBezTo>
                  <a:pt x="643" y="6"/>
                  <a:pt x="737" y="5"/>
                  <a:pt x="830" y="16"/>
                </a:cubicBezTo>
                <a:cubicBezTo>
                  <a:pt x="869" y="21"/>
                  <a:pt x="897" y="47"/>
                  <a:pt x="934" y="56"/>
                </a:cubicBezTo>
                <a:cubicBezTo>
                  <a:pt x="1039" y="126"/>
                  <a:pt x="1166" y="152"/>
                  <a:pt x="1278" y="208"/>
                </a:cubicBezTo>
                <a:cubicBezTo>
                  <a:pt x="1311" y="225"/>
                  <a:pt x="1365" y="260"/>
                  <a:pt x="1390" y="288"/>
                </a:cubicBezTo>
                <a:cubicBezTo>
                  <a:pt x="1403" y="302"/>
                  <a:pt x="1408" y="322"/>
                  <a:pt x="1422" y="336"/>
                </a:cubicBezTo>
                <a:cubicBezTo>
                  <a:pt x="1430" y="344"/>
                  <a:pt x="1438" y="352"/>
                  <a:pt x="1446" y="360"/>
                </a:cubicBezTo>
                <a:cubicBezTo>
                  <a:pt x="1464" y="466"/>
                  <a:pt x="1541" y="527"/>
                  <a:pt x="1614" y="600"/>
                </a:cubicBezTo>
                <a:cubicBezTo>
                  <a:pt x="1655" y="641"/>
                  <a:pt x="1690" y="686"/>
                  <a:pt x="1742" y="712"/>
                </a:cubicBezTo>
                <a:cubicBezTo>
                  <a:pt x="1771" y="756"/>
                  <a:pt x="1749" y="732"/>
                  <a:pt x="1822" y="768"/>
                </a:cubicBezTo>
                <a:cubicBezTo>
                  <a:pt x="1832" y="773"/>
                  <a:pt x="1837" y="786"/>
                  <a:pt x="1846" y="792"/>
                </a:cubicBezTo>
                <a:cubicBezTo>
                  <a:pt x="1853" y="797"/>
                  <a:pt x="1862" y="797"/>
                  <a:pt x="1870" y="800"/>
                </a:cubicBezTo>
                <a:cubicBezTo>
                  <a:pt x="1916" y="835"/>
                  <a:pt x="1940" y="846"/>
                  <a:pt x="1998" y="856"/>
                </a:cubicBezTo>
                <a:cubicBezTo>
                  <a:pt x="2048" y="886"/>
                  <a:pt x="2103" y="902"/>
                  <a:pt x="2158" y="920"/>
                </a:cubicBezTo>
                <a:cubicBezTo>
                  <a:pt x="2184" y="929"/>
                  <a:pt x="2230" y="960"/>
                  <a:pt x="2230" y="960"/>
                </a:cubicBezTo>
                <a:cubicBezTo>
                  <a:pt x="2245" y="1005"/>
                  <a:pt x="2248" y="1050"/>
                  <a:pt x="2262" y="1096"/>
                </a:cubicBezTo>
                <a:cubicBezTo>
                  <a:pt x="2267" y="1112"/>
                  <a:pt x="2278" y="1144"/>
                  <a:pt x="2278" y="1144"/>
                </a:cubicBezTo>
                <a:cubicBezTo>
                  <a:pt x="2268" y="1277"/>
                  <a:pt x="2228" y="1421"/>
                  <a:pt x="2094" y="1480"/>
                </a:cubicBezTo>
                <a:cubicBezTo>
                  <a:pt x="2091" y="1481"/>
                  <a:pt x="2009" y="1518"/>
                  <a:pt x="1982" y="1520"/>
                </a:cubicBezTo>
                <a:cubicBezTo>
                  <a:pt x="1910" y="1525"/>
                  <a:pt x="1838" y="1525"/>
                  <a:pt x="1766" y="1528"/>
                </a:cubicBezTo>
                <a:cubicBezTo>
                  <a:pt x="1686" y="1548"/>
                  <a:pt x="1512" y="1522"/>
                  <a:pt x="1454" y="1520"/>
                </a:cubicBezTo>
                <a:cubicBezTo>
                  <a:pt x="1366" y="1491"/>
                  <a:pt x="1236" y="1502"/>
                  <a:pt x="1142" y="1496"/>
                </a:cubicBezTo>
                <a:cubicBezTo>
                  <a:pt x="1087" y="1474"/>
                  <a:pt x="1058" y="1457"/>
                  <a:pt x="998" y="1448"/>
                </a:cubicBezTo>
                <a:cubicBezTo>
                  <a:pt x="904" y="1417"/>
                  <a:pt x="832" y="1340"/>
                  <a:pt x="734" y="1320"/>
                </a:cubicBezTo>
                <a:cubicBezTo>
                  <a:pt x="713" y="1309"/>
                  <a:pt x="691" y="1299"/>
                  <a:pt x="670" y="1288"/>
                </a:cubicBezTo>
                <a:cubicBezTo>
                  <a:pt x="660" y="1283"/>
                  <a:pt x="655" y="1270"/>
                  <a:pt x="646" y="1264"/>
                </a:cubicBezTo>
                <a:cubicBezTo>
                  <a:pt x="639" y="1259"/>
                  <a:pt x="630" y="1259"/>
                  <a:pt x="622" y="1256"/>
                </a:cubicBezTo>
                <a:cubicBezTo>
                  <a:pt x="596" y="1217"/>
                  <a:pt x="547" y="1191"/>
                  <a:pt x="502" y="1176"/>
                </a:cubicBezTo>
                <a:cubicBezTo>
                  <a:pt x="497" y="1168"/>
                  <a:pt x="493" y="1159"/>
                  <a:pt x="486" y="1152"/>
                </a:cubicBezTo>
                <a:cubicBezTo>
                  <a:pt x="479" y="1145"/>
                  <a:pt x="468" y="1143"/>
                  <a:pt x="462" y="1136"/>
                </a:cubicBezTo>
                <a:cubicBezTo>
                  <a:pt x="428" y="1097"/>
                  <a:pt x="410" y="1053"/>
                  <a:pt x="366" y="1024"/>
                </a:cubicBezTo>
                <a:cubicBezTo>
                  <a:pt x="348" y="970"/>
                  <a:pt x="373" y="1029"/>
                  <a:pt x="334" y="984"/>
                </a:cubicBezTo>
                <a:cubicBezTo>
                  <a:pt x="314" y="961"/>
                  <a:pt x="297" y="936"/>
                  <a:pt x="278" y="912"/>
                </a:cubicBezTo>
                <a:cubicBezTo>
                  <a:pt x="246" y="871"/>
                  <a:pt x="229" y="822"/>
                  <a:pt x="206" y="776"/>
                </a:cubicBezTo>
                <a:lnTo>
                  <a:pt x="198" y="720"/>
                </a:lnTo>
              </a:path>
            </a:pathLst>
          </a:custGeom>
          <a:noFill/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297998" name="Line 14"/>
          <p:cNvSpPr>
            <a:spLocks noChangeShapeType="1"/>
          </p:cNvSpPr>
          <p:nvPr/>
        </p:nvSpPr>
        <p:spPr bwMode="auto">
          <a:xfrm flipV="1">
            <a:off x="1409700" y="4483100"/>
            <a:ext cx="2336800" cy="11811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297999" name="Oval 15"/>
          <p:cNvSpPr>
            <a:spLocks noChangeArrowheads="1"/>
          </p:cNvSpPr>
          <p:nvPr/>
        </p:nvSpPr>
        <p:spPr bwMode="auto">
          <a:xfrm>
            <a:off x="3721100" y="4419600"/>
            <a:ext cx="88900" cy="889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98000" name="Oval 16"/>
          <p:cNvSpPr>
            <a:spLocks noChangeArrowheads="1"/>
          </p:cNvSpPr>
          <p:nvPr/>
        </p:nvSpPr>
        <p:spPr bwMode="auto">
          <a:xfrm>
            <a:off x="6197600" y="4546600"/>
            <a:ext cx="88900" cy="889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graphicFrame>
        <p:nvGraphicFramePr>
          <p:cNvPr id="298001" name="Object 1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888038" y="3646488"/>
          <a:ext cx="2125662" cy="309562"/>
        </p:xfrm>
        <a:graphic>
          <a:graphicData uri="http://schemas.openxmlformats.org/presentationml/2006/ole">
            <p:oleObj spid="_x0000_s298021" name="Equation" r:id="rId8" imgW="1485720" imgH="215640" progId="Equation.3">
              <p:embed/>
            </p:oleObj>
          </a:graphicData>
        </a:graphic>
      </p:graphicFrame>
      <p:sp>
        <p:nvSpPr>
          <p:cNvPr id="298002" name="Line 18"/>
          <p:cNvSpPr>
            <a:spLocks noChangeShapeType="1"/>
          </p:cNvSpPr>
          <p:nvPr/>
        </p:nvSpPr>
        <p:spPr bwMode="auto">
          <a:xfrm flipH="1">
            <a:off x="7112000" y="4991100"/>
            <a:ext cx="901700" cy="762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298003" name="Text Box 19"/>
          <p:cNvSpPr txBox="1">
            <a:spLocks noChangeArrowheads="1"/>
          </p:cNvSpPr>
          <p:nvPr/>
        </p:nvSpPr>
        <p:spPr bwMode="auto">
          <a:xfrm>
            <a:off x="7680325" y="4189413"/>
            <a:ext cx="11445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en-US" sz="2000"/>
              <a:t>Array</a:t>
            </a:r>
          </a:p>
          <a:p>
            <a:r>
              <a:rPr lang="de-DE" altLang="en-US" sz="2000"/>
              <a:t>Manifold</a:t>
            </a:r>
            <a:endParaRPr lang="en-US" altLang="en-US" sz="2000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37EC0-AC1B-4F47-A1E0-B281F4974A63}" type="slidenum">
              <a:rPr lang="en-AU" altLang="en-US"/>
              <a:pPr/>
              <a:t>6</a:t>
            </a:fld>
            <a:endParaRPr lang="en-AU" altLang="en-US"/>
          </a:p>
        </p:txBody>
      </p:sp>
      <p:sp>
        <p:nvSpPr>
          <p:cNvPr id="299010" name="Rectangle 2"/>
          <p:cNvSpPr>
            <a:spLocks noGrp="1" noChangeArrowheads="1"/>
          </p:cNvSpPr>
          <p:nvPr>
            <p:ph type="title" sz="quarter"/>
          </p:nvPr>
        </p:nvSpPr>
        <p:spPr bwMode="auto">
          <a:xfrm>
            <a:off x="457200" y="274638"/>
            <a:ext cx="6286500" cy="6223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ffectLst/>
              </a:rPr>
              <a:t>Array Manifold and Aliasing</a:t>
            </a:r>
            <a:endParaRPr lang="en-AU" altLang="en-US" b="0" i="1" dirty="0">
              <a:effectLst/>
            </a:endParaRPr>
          </a:p>
        </p:txBody>
      </p:sp>
      <p:graphicFrame>
        <p:nvGraphicFramePr>
          <p:cNvPr id="299011" name="Object 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179888" y="2357438"/>
          <a:ext cx="800100" cy="533400"/>
        </p:xfrm>
        <a:graphic>
          <a:graphicData uri="http://schemas.openxmlformats.org/presentationml/2006/ole">
            <p:oleObj spid="_x0000_s299046" name="Equation" r:id="rId3" imgW="457002" imgH="304668" progId="Equation.3">
              <p:embed/>
            </p:oleObj>
          </a:graphicData>
        </a:graphic>
      </p:graphicFrame>
      <p:sp>
        <p:nvSpPr>
          <p:cNvPr id="299012" name="Rectangle 4"/>
          <p:cNvSpPr>
            <a:spLocks noChangeArrowheads="1"/>
          </p:cNvSpPr>
          <p:nvPr/>
        </p:nvSpPr>
        <p:spPr bwMode="auto">
          <a:xfrm>
            <a:off x="498475" y="1181100"/>
            <a:ext cx="49323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kumimoji="1" lang="en-US" altLang="en-US" sz="2000">
                <a:cs typeface="Times New Roman" pitchFamily="18" charset="0"/>
              </a:rPr>
              <a:t>Multiple trips around the array manifold</a:t>
            </a:r>
            <a:r>
              <a:rPr kumimoji="1" lang="en-US" altLang="en-US" sz="1200">
                <a:latin typeface="Times" pitchFamily="18" charset="0"/>
                <a:cs typeface="Times New Roman" pitchFamily="18" charset="0"/>
              </a:rPr>
              <a:t> </a:t>
            </a:r>
            <a:endParaRPr kumimoji="1" lang="en-US" altLang="en-US">
              <a:latin typeface="Times New Roman" pitchFamily="18" charset="0"/>
            </a:endParaRPr>
          </a:p>
        </p:txBody>
      </p:sp>
      <p:grpSp>
        <p:nvGrpSpPr>
          <p:cNvPr id="299013" name="Group 5"/>
          <p:cNvGrpSpPr>
            <a:grpSpLocks/>
          </p:cNvGrpSpPr>
          <p:nvPr/>
        </p:nvGrpSpPr>
        <p:grpSpPr bwMode="auto">
          <a:xfrm>
            <a:off x="390525" y="2241550"/>
            <a:ext cx="3560763" cy="3328988"/>
            <a:chOff x="246" y="1412"/>
            <a:chExt cx="2243" cy="2097"/>
          </a:xfrm>
        </p:grpSpPr>
        <p:graphicFrame>
          <p:nvGraphicFramePr>
            <p:cNvPr id="299014" name="Object 6"/>
            <p:cNvGraphicFramePr>
              <a:graphicFrameLocks noChangeAspect="1"/>
            </p:cNvGraphicFramePr>
            <p:nvPr/>
          </p:nvGraphicFramePr>
          <p:xfrm>
            <a:off x="510" y="3261"/>
            <a:ext cx="336" cy="248"/>
          </p:xfrm>
          <a:graphic>
            <a:graphicData uri="http://schemas.openxmlformats.org/presentationml/2006/ole">
              <p:oleObj spid="_x0000_s299047" name="Equation" r:id="rId4" imgW="291847" imgH="215713" progId="Equation.3">
                <p:embed/>
              </p:oleObj>
            </a:graphicData>
          </a:graphic>
        </p:graphicFrame>
        <p:graphicFrame>
          <p:nvGraphicFramePr>
            <p:cNvPr id="299015" name="Object 7"/>
            <p:cNvGraphicFramePr>
              <a:graphicFrameLocks noChangeAspect="1"/>
            </p:cNvGraphicFramePr>
            <p:nvPr/>
          </p:nvGraphicFramePr>
          <p:xfrm>
            <a:off x="1451" y="2712"/>
            <a:ext cx="504" cy="202"/>
          </p:xfrm>
          <a:graphic>
            <a:graphicData uri="http://schemas.openxmlformats.org/presentationml/2006/ole">
              <p:oleObj spid="_x0000_s299048" name="Equation" r:id="rId5" imgW="507780" imgH="203112" progId="Equation.3">
                <p:embed/>
              </p:oleObj>
            </a:graphicData>
          </a:graphic>
        </p:graphicFrame>
        <p:graphicFrame>
          <p:nvGraphicFramePr>
            <p:cNvPr id="299016" name="Object 8"/>
            <p:cNvGraphicFramePr>
              <a:graphicFrameLocks noChangeAspect="1"/>
            </p:cNvGraphicFramePr>
            <p:nvPr/>
          </p:nvGraphicFramePr>
          <p:xfrm>
            <a:off x="246" y="1412"/>
            <a:ext cx="709" cy="379"/>
          </p:xfrm>
          <a:graphic>
            <a:graphicData uri="http://schemas.openxmlformats.org/presentationml/2006/ole">
              <p:oleObj spid="_x0000_s299049" name="Equation" r:id="rId6" imgW="583947" imgH="304668" progId="Equation.3">
                <p:embed/>
              </p:oleObj>
            </a:graphicData>
          </a:graphic>
        </p:graphicFrame>
        <p:sp>
          <p:nvSpPr>
            <p:cNvPr id="299017" name="Line 9"/>
            <p:cNvSpPr>
              <a:spLocks noChangeShapeType="1"/>
            </p:cNvSpPr>
            <p:nvPr/>
          </p:nvSpPr>
          <p:spPr bwMode="auto">
            <a:xfrm flipV="1">
              <a:off x="912" y="2928"/>
              <a:ext cx="560" cy="57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299018" name="Oval 10"/>
            <p:cNvSpPr>
              <a:spLocks noChangeArrowheads="1"/>
            </p:cNvSpPr>
            <p:nvPr/>
          </p:nvSpPr>
          <p:spPr bwMode="auto">
            <a:xfrm>
              <a:off x="2344" y="2784"/>
              <a:ext cx="56" cy="56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99019" name="Freeform 11"/>
            <p:cNvSpPr>
              <a:spLocks/>
            </p:cNvSpPr>
            <p:nvPr/>
          </p:nvSpPr>
          <p:spPr bwMode="auto">
            <a:xfrm>
              <a:off x="1123" y="1953"/>
              <a:ext cx="1286" cy="1167"/>
            </a:xfrm>
            <a:custGeom>
              <a:avLst/>
              <a:gdLst>
                <a:gd name="T0" fmla="*/ 77 w 1990"/>
                <a:gd name="T1" fmla="*/ 607 h 1543"/>
                <a:gd name="T2" fmla="*/ 101 w 1990"/>
                <a:gd name="T3" fmla="*/ 615 h 1543"/>
                <a:gd name="T4" fmla="*/ 85 w 1990"/>
                <a:gd name="T5" fmla="*/ 527 h 1543"/>
                <a:gd name="T6" fmla="*/ 29 w 1990"/>
                <a:gd name="T7" fmla="*/ 335 h 1543"/>
                <a:gd name="T8" fmla="*/ 5 w 1990"/>
                <a:gd name="T9" fmla="*/ 183 h 1543"/>
                <a:gd name="T10" fmla="*/ 45 w 1990"/>
                <a:gd name="T11" fmla="*/ 63 h 1543"/>
                <a:gd name="T12" fmla="*/ 77 w 1990"/>
                <a:gd name="T13" fmla="*/ 55 h 1543"/>
                <a:gd name="T14" fmla="*/ 253 w 1990"/>
                <a:gd name="T15" fmla="*/ 31 h 1543"/>
                <a:gd name="T16" fmla="*/ 397 w 1990"/>
                <a:gd name="T17" fmla="*/ 71 h 1543"/>
                <a:gd name="T18" fmla="*/ 453 w 1990"/>
                <a:gd name="T19" fmla="*/ 95 h 1543"/>
                <a:gd name="T20" fmla="*/ 501 w 1990"/>
                <a:gd name="T21" fmla="*/ 127 h 1543"/>
                <a:gd name="T22" fmla="*/ 557 w 1990"/>
                <a:gd name="T23" fmla="*/ 143 h 1543"/>
                <a:gd name="T24" fmla="*/ 605 w 1990"/>
                <a:gd name="T25" fmla="*/ 175 h 1543"/>
                <a:gd name="T26" fmla="*/ 653 w 1990"/>
                <a:gd name="T27" fmla="*/ 191 h 1543"/>
                <a:gd name="T28" fmla="*/ 725 w 1990"/>
                <a:gd name="T29" fmla="*/ 247 h 1543"/>
                <a:gd name="T30" fmla="*/ 813 w 1990"/>
                <a:gd name="T31" fmla="*/ 327 h 1543"/>
                <a:gd name="T32" fmla="*/ 909 w 1990"/>
                <a:gd name="T33" fmla="*/ 415 h 1543"/>
                <a:gd name="T34" fmla="*/ 949 w 1990"/>
                <a:gd name="T35" fmla="*/ 463 h 1543"/>
                <a:gd name="T36" fmla="*/ 997 w 1990"/>
                <a:gd name="T37" fmla="*/ 519 h 1543"/>
                <a:gd name="T38" fmla="*/ 1029 w 1990"/>
                <a:gd name="T39" fmla="*/ 559 h 1543"/>
                <a:gd name="T40" fmla="*/ 1037 w 1990"/>
                <a:gd name="T41" fmla="*/ 591 h 1543"/>
                <a:gd name="T42" fmla="*/ 1069 w 1990"/>
                <a:gd name="T43" fmla="*/ 615 h 1543"/>
                <a:gd name="T44" fmla="*/ 1141 w 1990"/>
                <a:gd name="T45" fmla="*/ 703 h 1543"/>
                <a:gd name="T46" fmla="*/ 1261 w 1990"/>
                <a:gd name="T47" fmla="*/ 815 h 1543"/>
                <a:gd name="T48" fmla="*/ 1517 w 1990"/>
                <a:gd name="T49" fmla="*/ 967 h 1543"/>
                <a:gd name="T50" fmla="*/ 1853 w 1990"/>
                <a:gd name="T51" fmla="*/ 1007 h 1543"/>
                <a:gd name="T52" fmla="*/ 1909 w 1990"/>
                <a:gd name="T53" fmla="*/ 1039 h 1543"/>
                <a:gd name="T54" fmla="*/ 1941 w 1990"/>
                <a:gd name="T55" fmla="*/ 1103 h 1543"/>
                <a:gd name="T56" fmla="*/ 1877 w 1990"/>
                <a:gd name="T57" fmla="*/ 1407 h 1543"/>
                <a:gd name="T58" fmla="*/ 1797 w 1990"/>
                <a:gd name="T59" fmla="*/ 1471 h 1543"/>
                <a:gd name="T60" fmla="*/ 1709 w 1990"/>
                <a:gd name="T61" fmla="*/ 1503 h 1543"/>
                <a:gd name="T62" fmla="*/ 1685 w 1990"/>
                <a:gd name="T63" fmla="*/ 1519 h 1543"/>
                <a:gd name="T64" fmla="*/ 1653 w 1990"/>
                <a:gd name="T65" fmla="*/ 1527 h 1543"/>
                <a:gd name="T66" fmla="*/ 1493 w 1990"/>
                <a:gd name="T67" fmla="*/ 1543 h 1543"/>
                <a:gd name="T68" fmla="*/ 853 w 1990"/>
                <a:gd name="T69" fmla="*/ 1503 h 1543"/>
                <a:gd name="T70" fmla="*/ 733 w 1990"/>
                <a:gd name="T71" fmla="*/ 1463 h 1543"/>
                <a:gd name="T72" fmla="*/ 685 w 1990"/>
                <a:gd name="T73" fmla="*/ 1431 h 1543"/>
                <a:gd name="T74" fmla="*/ 669 w 1990"/>
                <a:gd name="T75" fmla="*/ 1407 h 1543"/>
                <a:gd name="T76" fmla="*/ 613 w 1990"/>
                <a:gd name="T77" fmla="*/ 1375 h 1543"/>
                <a:gd name="T78" fmla="*/ 517 w 1990"/>
                <a:gd name="T79" fmla="*/ 1311 h 1543"/>
                <a:gd name="T80" fmla="*/ 421 w 1990"/>
                <a:gd name="T81" fmla="*/ 1263 h 1543"/>
                <a:gd name="T82" fmla="*/ 373 w 1990"/>
                <a:gd name="T83" fmla="*/ 1231 h 1543"/>
                <a:gd name="T84" fmla="*/ 349 w 1990"/>
                <a:gd name="T85" fmla="*/ 1215 h 1543"/>
                <a:gd name="T86" fmla="*/ 333 w 1990"/>
                <a:gd name="T87" fmla="*/ 1191 h 1543"/>
                <a:gd name="T88" fmla="*/ 309 w 1990"/>
                <a:gd name="T89" fmla="*/ 1175 h 1543"/>
                <a:gd name="T90" fmla="*/ 213 w 1990"/>
                <a:gd name="T91" fmla="*/ 1063 h 1543"/>
                <a:gd name="T92" fmla="*/ 181 w 1990"/>
                <a:gd name="T93" fmla="*/ 1023 h 1543"/>
                <a:gd name="T94" fmla="*/ 173 w 1990"/>
                <a:gd name="T95" fmla="*/ 999 h 1543"/>
                <a:gd name="T96" fmla="*/ 109 w 1990"/>
                <a:gd name="T97" fmla="*/ 927 h 1543"/>
                <a:gd name="T98" fmla="*/ 53 w 1990"/>
                <a:gd name="T99" fmla="*/ 831 h 1543"/>
                <a:gd name="T100" fmla="*/ 37 w 1990"/>
                <a:gd name="T101" fmla="*/ 783 h 1543"/>
                <a:gd name="T102" fmla="*/ 61 w 1990"/>
                <a:gd name="T103" fmla="*/ 671 h 1543"/>
                <a:gd name="T104" fmla="*/ 85 w 1990"/>
                <a:gd name="T105" fmla="*/ 655 h 1543"/>
                <a:gd name="T106" fmla="*/ 77 w 1990"/>
                <a:gd name="T107" fmla="*/ 607 h 1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90" h="1543">
                  <a:moveTo>
                    <a:pt x="77" y="607"/>
                  </a:moveTo>
                  <a:cubicBezTo>
                    <a:pt x="82" y="591"/>
                    <a:pt x="96" y="631"/>
                    <a:pt x="101" y="615"/>
                  </a:cubicBezTo>
                  <a:cubicBezTo>
                    <a:pt x="104" y="605"/>
                    <a:pt x="90" y="544"/>
                    <a:pt x="85" y="527"/>
                  </a:cubicBezTo>
                  <a:cubicBezTo>
                    <a:pt x="66" y="462"/>
                    <a:pt x="42" y="402"/>
                    <a:pt x="29" y="335"/>
                  </a:cubicBezTo>
                  <a:cubicBezTo>
                    <a:pt x="32" y="258"/>
                    <a:pt x="0" y="260"/>
                    <a:pt x="5" y="183"/>
                  </a:cubicBezTo>
                  <a:cubicBezTo>
                    <a:pt x="6" y="169"/>
                    <a:pt x="36" y="73"/>
                    <a:pt x="45" y="63"/>
                  </a:cubicBezTo>
                  <a:cubicBezTo>
                    <a:pt x="52" y="55"/>
                    <a:pt x="66" y="58"/>
                    <a:pt x="77" y="55"/>
                  </a:cubicBezTo>
                  <a:cubicBezTo>
                    <a:pt x="132" y="0"/>
                    <a:pt x="157" y="25"/>
                    <a:pt x="253" y="31"/>
                  </a:cubicBezTo>
                  <a:cubicBezTo>
                    <a:pt x="307" y="39"/>
                    <a:pt x="345" y="58"/>
                    <a:pt x="397" y="71"/>
                  </a:cubicBezTo>
                  <a:cubicBezTo>
                    <a:pt x="484" y="129"/>
                    <a:pt x="350" y="43"/>
                    <a:pt x="453" y="95"/>
                  </a:cubicBezTo>
                  <a:cubicBezTo>
                    <a:pt x="470" y="104"/>
                    <a:pt x="482" y="122"/>
                    <a:pt x="501" y="127"/>
                  </a:cubicBezTo>
                  <a:cubicBezTo>
                    <a:pt x="509" y="129"/>
                    <a:pt x="548" y="138"/>
                    <a:pt x="557" y="143"/>
                  </a:cubicBezTo>
                  <a:cubicBezTo>
                    <a:pt x="574" y="152"/>
                    <a:pt x="589" y="164"/>
                    <a:pt x="605" y="175"/>
                  </a:cubicBezTo>
                  <a:cubicBezTo>
                    <a:pt x="619" y="184"/>
                    <a:pt x="653" y="191"/>
                    <a:pt x="653" y="191"/>
                  </a:cubicBezTo>
                  <a:cubicBezTo>
                    <a:pt x="673" y="220"/>
                    <a:pt x="696" y="228"/>
                    <a:pt x="725" y="247"/>
                  </a:cubicBezTo>
                  <a:cubicBezTo>
                    <a:pt x="748" y="281"/>
                    <a:pt x="783" y="300"/>
                    <a:pt x="813" y="327"/>
                  </a:cubicBezTo>
                  <a:cubicBezTo>
                    <a:pt x="844" y="354"/>
                    <a:pt x="880" y="386"/>
                    <a:pt x="909" y="415"/>
                  </a:cubicBezTo>
                  <a:cubicBezTo>
                    <a:pt x="924" y="461"/>
                    <a:pt x="905" y="419"/>
                    <a:pt x="949" y="463"/>
                  </a:cubicBezTo>
                  <a:cubicBezTo>
                    <a:pt x="966" y="480"/>
                    <a:pt x="980" y="502"/>
                    <a:pt x="997" y="519"/>
                  </a:cubicBezTo>
                  <a:cubicBezTo>
                    <a:pt x="1023" y="597"/>
                    <a:pt x="981" y="487"/>
                    <a:pt x="1029" y="559"/>
                  </a:cubicBezTo>
                  <a:cubicBezTo>
                    <a:pt x="1035" y="568"/>
                    <a:pt x="1031" y="582"/>
                    <a:pt x="1037" y="591"/>
                  </a:cubicBezTo>
                  <a:cubicBezTo>
                    <a:pt x="1045" y="602"/>
                    <a:pt x="1060" y="605"/>
                    <a:pt x="1069" y="615"/>
                  </a:cubicBezTo>
                  <a:cubicBezTo>
                    <a:pt x="1100" y="650"/>
                    <a:pt x="1104" y="678"/>
                    <a:pt x="1141" y="703"/>
                  </a:cubicBezTo>
                  <a:cubicBezTo>
                    <a:pt x="1171" y="748"/>
                    <a:pt x="1218" y="782"/>
                    <a:pt x="1261" y="815"/>
                  </a:cubicBezTo>
                  <a:cubicBezTo>
                    <a:pt x="1344" y="879"/>
                    <a:pt x="1404" y="960"/>
                    <a:pt x="1517" y="967"/>
                  </a:cubicBezTo>
                  <a:cubicBezTo>
                    <a:pt x="1634" y="974"/>
                    <a:pt x="1736" y="1002"/>
                    <a:pt x="1853" y="1007"/>
                  </a:cubicBezTo>
                  <a:cubicBezTo>
                    <a:pt x="1861" y="1018"/>
                    <a:pt x="1901" y="1025"/>
                    <a:pt x="1909" y="1039"/>
                  </a:cubicBezTo>
                  <a:cubicBezTo>
                    <a:pt x="1920" y="1060"/>
                    <a:pt x="1941" y="1103"/>
                    <a:pt x="1941" y="1103"/>
                  </a:cubicBezTo>
                  <a:cubicBezTo>
                    <a:pt x="1953" y="1213"/>
                    <a:pt x="1990" y="1351"/>
                    <a:pt x="1877" y="1407"/>
                  </a:cubicBezTo>
                  <a:cubicBezTo>
                    <a:pt x="1858" y="1435"/>
                    <a:pt x="1797" y="1471"/>
                    <a:pt x="1797" y="1471"/>
                  </a:cubicBezTo>
                  <a:cubicBezTo>
                    <a:pt x="1764" y="1521"/>
                    <a:pt x="1800" y="1480"/>
                    <a:pt x="1709" y="1503"/>
                  </a:cubicBezTo>
                  <a:cubicBezTo>
                    <a:pt x="1700" y="1505"/>
                    <a:pt x="1694" y="1515"/>
                    <a:pt x="1685" y="1519"/>
                  </a:cubicBezTo>
                  <a:cubicBezTo>
                    <a:pt x="1675" y="1523"/>
                    <a:pt x="1664" y="1525"/>
                    <a:pt x="1653" y="1527"/>
                  </a:cubicBezTo>
                  <a:cubicBezTo>
                    <a:pt x="1596" y="1537"/>
                    <a:pt x="1554" y="1538"/>
                    <a:pt x="1493" y="1543"/>
                  </a:cubicBezTo>
                  <a:cubicBezTo>
                    <a:pt x="1269" y="1531"/>
                    <a:pt x="1091" y="1507"/>
                    <a:pt x="853" y="1503"/>
                  </a:cubicBezTo>
                  <a:cubicBezTo>
                    <a:pt x="813" y="1490"/>
                    <a:pt x="768" y="1486"/>
                    <a:pt x="733" y="1463"/>
                  </a:cubicBezTo>
                  <a:cubicBezTo>
                    <a:pt x="693" y="1403"/>
                    <a:pt x="747" y="1472"/>
                    <a:pt x="685" y="1431"/>
                  </a:cubicBezTo>
                  <a:cubicBezTo>
                    <a:pt x="677" y="1426"/>
                    <a:pt x="676" y="1414"/>
                    <a:pt x="669" y="1407"/>
                  </a:cubicBezTo>
                  <a:cubicBezTo>
                    <a:pt x="656" y="1394"/>
                    <a:pt x="628" y="1383"/>
                    <a:pt x="613" y="1375"/>
                  </a:cubicBezTo>
                  <a:cubicBezTo>
                    <a:pt x="577" y="1354"/>
                    <a:pt x="557" y="1324"/>
                    <a:pt x="517" y="1311"/>
                  </a:cubicBezTo>
                  <a:cubicBezTo>
                    <a:pt x="484" y="1286"/>
                    <a:pt x="455" y="1284"/>
                    <a:pt x="421" y="1263"/>
                  </a:cubicBezTo>
                  <a:cubicBezTo>
                    <a:pt x="405" y="1253"/>
                    <a:pt x="389" y="1242"/>
                    <a:pt x="373" y="1231"/>
                  </a:cubicBezTo>
                  <a:cubicBezTo>
                    <a:pt x="365" y="1226"/>
                    <a:pt x="349" y="1215"/>
                    <a:pt x="349" y="1215"/>
                  </a:cubicBezTo>
                  <a:cubicBezTo>
                    <a:pt x="344" y="1207"/>
                    <a:pt x="340" y="1198"/>
                    <a:pt x="333" y="1191"/>
                  </a:cubicBezTo>
                  <a:cubicBezTo>
                    <a:pt x="326" y="1184"/>
                    <a:pt x="315" y="1182"/>
                    <a:pt x="309" y="1175"/>
                  </a:cubicBezTo>
                  <a:cubicBezTo>
                    <a:pt x="275" y="1136"/>
                    <a:pt x="257" y="1092"/>
                    <a:pt x="213" y="1063"/>
                  </a:cubicBezTo>
                  <a:cubicBezTo>
                    <a:pt x="193" y="1003"/>
                    <a:pt x="222" y="1075"/>
                    <a:pt x="181" y="1023"/>
                  </a:cubicBezTo>
                  <a:cubicBezTo>
                    <a:pt x="176" y="1016"/>
                    <a:pt x="177" y="1006"/>
                    <a:pt x="173" y="999"/>
                  </a:cubicBezTo>
                  <a:cubicBezTo>
                    <a:pt x="157" y="970"/>
                    <a:pt x="136" y="945"/>
                    <a:pt x="109" y="927"/>
                  </a:cubicBezTo>
                  <a:cubicBezTo>
                    <a:pt x="88" y="895"/>
                    <a:pt x="75" y="864"/>
                    <a:pt x="53" y="831"/>
                  </a:cubicBezTo>
                  <a:cubicBezTo>
                    <a:pt x="44" y="817"/>
                    <a:pt x="37" y="783"/>
                    <a:pt x="37" y="783"/>
                  </a:cubicBezTo>
                  <a:cubicBezTo>
                    <a:pt x="47" y="702"/>
                    <a:pt x="38" y="739"/>
                    <a:pt x="61" y="671"/>
                  </a:cubicBezTo>
                  <a:cubicBezTo>
                    <a:pt x="64" y="662"/>
                    <a:pt x="76" y="658"/>
                    <a:pt x="85" y="655"/>
                  </a:cubicBezTo>
                  <a:cubicBezTo>
                    <a:pt x="88" y="654"/>
                    <a:pt x="77" y="604"/>
                    <a:pt x="77" y="607"/>
                  </a:cubicBezTo>
                  <a:close/>
                </a:path>
              </a:pathLst>
            </a:custGeom>
            <a:noFill/>
            <a:ln w="28575" cap="sq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grpSp>
          <p:nvGrpSpPr>
            <p:cNvPr id="299020" name="Group 12"/>
            <p:cNvGrpSpPr>
              <a:grpSpLocks/>
            </p:cNvGrpSpPr>
            <p:nvPr/>
          </p:nvGrpSpPr>
          <p:grpSpPr bwMode="auto">
            <a:xfrm>
              <a:off x="1027" y="1753"/>
              <a:ext cx="1462" cy="1447"/>
              <a:chOff x="1059" y="1793"/>
              <a:chExt cx="1462" cy="1447"/>
            </a:xfrm>
          </p:grpSpPr>
          <p:sp>
            <p:nvSpPr>
              <p:cNvPr id="299021" name="Freeform 13"/>
              <p:cNvSpPr>
                <a:spLocks/>
              </p:cNvSpPr>
              <p:nvPr/>
            </p:nvSpPr>
            <p:spPr bwMode="auto">
              <a:xfrm>
                <a:off x="1059" y="1793"/>
                <a:ext cx="1462" cy="1447"/>
              </a:xfrm>
              <a:custGeom>
                <a:avLst/>
                <a:gdLst>
                  <a:gd name="T0" fmla="*/ 77 w 1990"/>
                  <a:gd name="T1" fmla="*/ 607 h 1543"/>
                  <a:gd name="T2" fmla="*/ 101 w 1990"/>
                  <a:gd name="T3" fmla="*/ 615 h 1543"/>
                  <a:gd name="T4" fmla="*/ 85 w 1990"/>
                  <a:gd name="T5" fmla="*/ 527 h 1543"/>
                  <a:gd name="T6" fmla="*/ 29 w 1990"/>
                  <a:gd name="T7" fmla="*/ 335 h 1543"/>
                  <a:gd name="T8" fmla="*/ 5 w 1990"/>
                  <a:gd name="T9" fmla="*/ 183 h 1543"/>
                  <a:gd name="T10" fmla="*/ 45 w 1990"/>
                  <a:gd name="T11" fmla="*/ 63 h 1543"/>
                  <a:gd name="T12" fmla="*/ 77 w 1990"/>
                  <a:gd name="T13" fmla="*/ 55 h 1543"/>
                  <a:gd name="T14" fmla="*/ 253 w 1990"/>
                  <a:gd name="T15" fmla="*/ 31 h 1543"/>
                  <a:gd name="T16" fmla="*/ 397 w 1990"/>
                  <a:gd name="T17" fmla="*/ 71 h 1543"/>
                  <a:gd name="T18" fmla="*/ 453 w 1990"/>
                  <a:gd name="T19" fmla="*/ 95 h 1543"/>
                  <a:gd name="T20" fmla="*/ 501 w 1990"/>
                  <a:gd name="T21" fmla="*/ 127 h 1543"/>
                  <a:gd name="T22" fmla="*/ 557 w 1990"/>
                  <a:gd name="T23" fmla="*/ 143 h 1543"/>
                  <a:gd name="T24" fmla="*/ 605 w 1990"/>
                  <a:gd name="T25" fmla="*/ 175 h 1543"/>
                  <a:gd name="T26" fmla="*/ 653 w 1990"/>
                  <a:gd name="T27" fmla="*/ 191 h 1543"/>
                  <a:gd name="T28" fmla="*/ 725 w 1990"/>
                  <a:gd name="T29" fmla="*/ 247 h 1543"/>
                  <a:gd name="T30" fmla="*/ 813 w 1990"/>
                  <a:gd name="T31" fmla="*/ 327 h 1543"/>
                  <a:gd name="T32" fmla="*/ 909 w 1990"/>
                  <a:gd name="T33" fmla="*/ 415 h 1543"/>
                  <a:gd name="T34" fmla="*/ 949 w 1990"/>
                  <a:gd name="T35" fmla="*/ 463 h 1543"/>
                  <a:gd name="T36" fmla="*/ 997 w 1990"/>
                  <a:gd name="T37" fmla="*/ 519 h 1543"/>
                  <a:gd name="T38" fmla="*/ 1029 w 1990"/>
                  <a:gd name="T39" fmla="*/ 559 h 1543"/>
                  <a:gd name="T40" fmla="*/ 1037 w 1990"/>
                  <a:gd name="T41" fmla="*/ 591 h 1543"/>
                  <a:gd name="T42" fmla="*/ 1069 w 1990"/>
                  <a:gd name="T43" fmla="*/ 615 h 1543"/>
                  <a:gd name="T44" fmla="*/ 1141 w 1990"/>
                  <a:gd name="T45" fmla="*/ 703 h 1543"/>
                  <a:gd name="T46" fmla="*/ 1261 w 1990"/>
                  <a:gd name="T47" fmla="*/ 815 h 1543"/>
                  <a:gd name="T48" fmla="*/ 1517 w 1990"/>
                  <a:gd name="T49" fmla="*/ 967 h 1543"/>
                  <a:gd name="T50" fmla="*/ 1853 w 1990"/>
                  <a:gd name="T51" fmla="*/ 1007 h 1543"/>
                  <a:gd name="T52" fmla="*/ 1909 w 1990"/>
                  <a:gd name="T53" fmla="*/ 1039 h 1543"/>
                  <a:gd name="T54" fmla="*/ 1941 w 1990"/>
                  <a:gd name="T55" fmla="*/ 1103 h 1543"/>
                  <a:gd name="T56" fmla="*/ 1877 w 1990"/>
                  <a:gd name="T57" fmla="*/ 1407 h 1543"/>
                  <a:gd name="T58" fmla="*/ 1797 w 1990"/>
                  <a:gd name="T59" fmla="*/ 1471 h 1543"/>
                  <a:gd name="T60" fmla="*/ 1709 w 1990"/>
                  <a:gd name="T61" fmla="*/ 1503 h 1543"/>
                  <a:gd name="T62" fmla="*/ 1685 w 1990"/>
                  <a:gd name="T63" fmla="*/ 1519 h 1543"/>
                  <a:gd name="T64" fmla="*/ 1653 w 1990"/>
                  <a:gd name="T65" fmla="*/ 1527 h 1543"/>
                  <a:gd name="T66" fmla="*/ 1493 w 1990"/>
                  <a:gd name="T67" fmla="*/ 1543 h 1543"/>
                  <a:gd name="T68" fmla="*/ 853 w 1990"/>
                  <a:gd name="T69" fmla="*/ 1503 h 1543"/>
                  <a:gd name="T70" fmla="*/ 733 w 1990"/>
                  <a:gd name="T71" fmla="*/ 1463 h 1543"/>
                  <a:gd name="T72" fmla="*/ 685 w 1990"/>
                  <a:gd name="T73" fmla="*/ 1431 h 1543"/>
                  <a:gd name="T74" fmla="*/ 669 w 1990"/>
                  <a:gd name="T75" fmla="*/ 1407 h 1543"/>
                  <a:gd name="T76" fmla="*/ 613 w 1990"/>
                  <a:gd name="T77" fmla="*/ 1375 h 1543"/>
                  <a:gd name="T78" fmla="*/ 517 w 1990"/>
                  <a:gd name="T79" fmla="*/ 1311 h 1543"/>
                  <a:gd name="T80" fmla="*/ 421 w 1990"/>
                  <a:gd name="T81" fmla="*/ 1263 h 1543"/>
                  <a:gd name="T82" fmla="*/ 373 w 1990"/>
                  <a:gd name="T83" fmla="*/ 1231 h 1543"/>
                  <a:gd name="T84" fmla="*/ 349 w 1990"/>
                  <a:gd name="T85" fmla="*/ 1215 h 1543"/>
                  <a:gd name="T86" fmla="*/ 333 w 1990"/>
                  <a:gd name="T87" fmla="*/ 1191 h 1543"/>
                  <a:gd name="T88" fmla="*/ 309 w 1990"/>
                  <a:gd name="T89" fmla="*/ 1175 h 1543"/>
                  <a:gd name="T90" fmla="*/ 213 w 1990"/>
                  <a:gd name="T91" fmla="*/ 1063 h 1543"/>
                  <a:gd name="T92" fmla="*/ 181 w 1990"/>
                  <a:gd name="T93" fmla="*/ 1023 h 1543"/>
                  <a:gd name="T94" fmla="*/ 173 w 1990"/>
                  <a:gd name="T95" fmla="*/ 999 h 1543"/>
                  <a:gd name="T96" fmla="*/ 109 w 1990"/>
                  <a:gd name="T97" fmla="*/ 927 h 1543"/>
                  <a:gd name="T98" fmla="*/ 53 w 1990"/>
                  <a:gd name="T99" fmla="*/ 831 h 1543"/>
                  <a:gd name="T100" fmla="*/ 37 w 1990"/>
                  <a:gd name="T101" fmla="*/ 783 h 1543"/>
                  <a:gd name="T102" fmla="*/ 61 w 1990"/>
                  <a:gd name="T103" fmla="*/ 671 h 1543"/>
                  <a:gd name="T104" fmla="*/ 85 w 1990"/>
                  <a:gd name="T105" fmla="*/ 655 h 1543"/>
                  <a:gd name="T106" fmla="*/ 77 w 1990"/>
                  <a:gd name="T107" fmla="*/ 607 h 1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990" h="1543">
                    <a:moveTo>
                      <a:pt x="77" y="607"/>
                    </a:moveTo>
                    <a:cubicBezTo>
                      <a:pt x="82" y="591"/>
                      <a:pt x="96" y="631"/>
                      <a:pt x="101" y="615"/>
                    </a:cubicBezTo>
                    <a:cubicBezTo>
                      <a:pt x="104" y="605"/>
                      <a:pt x="90" y="544"/>
                      <a:pt x="85" y="527"/>
                    </a:cubicBezTo>
                    <a:cubicBezTo>
                      <a:pt x="66" y="462"/>
                      <a:pt x="42" y="402"/>
                      <a:pt x="29" y="335"/>
                    </a:cubicBezTo>
                    <a:cubicBezTo>
                      <a:pt x="32" y="258"/>
                      <a:pt x="0" y="260"/>
                      <a:pt x="5" y="183"/>
                    </a:cubicBezTo>
                    <a:cubicBezTo>
                      <a:pt x="6" y="169"/>
                      <a:pt x="36" y="73"/>
                      <a:pt x="45" y="63"/>
                    </a:cubicBezTo>
                    <a:cubicBezTo>
                      <a:pt x="52" y="55"/>
                      <a:pt x="66" y="58"/>
                      <a:pt x="77" y="55"/>
                    </a:cubicBezTo>
                    <a:cubicBezTo>
                      <a:pt x="132" y="0"/>
                      <a:pt x="157" y="25"/>
                      <a:pt x="253" y="31"/>
                    </a:cubicBezTo>
                    <a:cubicBezTo>
                      <a:pt x="307" y="39"/>
                      <a:pt x="345" y="58"/>
                      <a:pt x="397" y="71"/>
                    </a:cubicBezTo>
                    <a:cubicBezTo>
                      <a:pt x="484" y="129"/>
                      <a:pt x="350" y="43"/>
                      <a:pt x="453" y="95"/>
                    </a:cubicBezTo>
                    <a:cubicBezTo>
                      <a:pt x="470" y="104"/>
                      <a:pt x="482" y="122"/>
                      <a:pt x="501" y="127"/>
                    </a:cubicBezTo>
                    <a:cubicBezTo>
                      <a:pt x="509" y="129"/>
                      <a:pt x="548" y="138"/>
                      <a:pt x="557" y="143"/>
                    </a:cubicBezTo>
                    <a:cubicBezTo>
                      <a:pt x="574" y="152"/>
                      <a:pt x="589" y="164"/>
                      <a:pt x="605" y="175"/>
                    </a:cubicBezTo>
                    <a:cubicBezTo>
                      <a:pt x="619" y="184"/>
                      <a:pt x="653" y="191"/>
                      <a:pt x="653" y="191"/>
                    </a:cubicBezTo>
                    <a:cubicBezTo>
                      <a:pt x="673" y="220"/>
                      <a:pt x="696" y="228"/>
                      <a:pt x="725" y="247"/>
                    </a:cubicBezTo>
                    <a:cubicBezTo>
                      <a:pt x="748" y="281"/>
                      <a:pt x="783" y="300"/>
                      <a:pt x="813" y="327"/>
                    </a:cubicBezTo>
                    <a:cubicBezTo>
                      <a:pt x="844" y="354"/>
                      <a:pt x="880" y="386"/>
                      <a:pt x="909" y="415"/>
                    </a:cubicBezTo>
                    <a:cubicBezTo>
                      <a:pt x="924" y="461"/>
                      <a:pt x="905" y="419"/>
                      <a:pt x="949" y="463"/>
                    </a:cubicBezTo>
                    <a:cubicBezTo>
                      <a:pt x="966" y="480"/>
                      <a:pt x="980" y="502"/>
                      <a:pt x="997" y="519"/>
                    </a:cubicBezTo>
                    <a:cubicBezTo>
                      <a:pt x="1023" y="597"/>
                      <a:pt x="981" y="487"/>
                      <a:pt x="1029" y="559"/>
                    </a:cubicBezTo>
                    <a:cubicBezTo>
                      <a:pt x="1035" y="568"/>
                      <a:pt x="1031" y="582"/>
                      <a:pt x="1037" y="591"/>
                    </a:cubicBezTo>
                    <a:cubicBezTo>
                      <a:pt x="1045" y="602"/>
                      <a:pt x="1060" y="605"/>
                      <a:pt x="1069" y="615"/>
                    </a:cubicBezTo>
                    <a:cubicBezTo>
                      <a:pt x="1100" y="650"/>
                      <a:pt x="1104" y="678"/>
                      <a:pt x="1141" y="703"/>
                    </a:cubicBezTo>
                    <a:cubicBezTo>
                      <a:pt x="1171" y="748"/>
                      <a:pt x="1218" y="782"/>
                      <a:pt x="1261" y="815"/>
                    </a:cubicBezTo>
                    <a:cubicBezTo>
                      <a:pt x="1344" y="879"/>
                      <a:pt x="1404" y="960"/>
                      <a:pt x="1517" y="967"/>
                    </a:cubicBezTo>
                    <a:cubicBezTo>
                      <a:pt x="1634" y="974"/>
                      <a:pt x="1736" y="1002"/>
                      <a:pt x="1853" y="1007"/>
                    </a:cubicBezTo>
                    <a:cubicBezTo>
                      <a:pt x="1861" y="1018"/>
                      <a:pt x="1901" y="1025"/>
                      <a:pt x="1909" y="1039"/>
                    </a:cubicBezTo>
                    <a:cubicBezTo>
                      <a:pt x="1920" y="1060"/>
                      <a:pt x="1941" y="1103"/>
                      <a:pt x="1941" y="1103"/>
                    </a:cubicBezTo>
                    <a:cubicBezTo>
                      <a:pt x="1953" y="1213"/>
                      <a:pt x="1990" y="1351"/>
                      <a:pt x="1877" y="1407"/>
                    </a:cubicBezTo>
                    <a:cubicBezTo>
                      <a:pt x="1858" y="1435"/>
                      <a:pt x="1797" y="1471"/>
                      <a:pt x="1797" y="1471"/>
                    </a:cubicBezTo>
                    <a:cubicBezTo>
                      <a:pt x="1764" y="1521"/>
                      <a:pt x="1800" y="1480"/>
                      <a:pt x="1709" y="1503"/>
                    </a:cubicBezTo>
                    <a:cubicBezTo>
                      <a:pt x="1700" y="1505"/>
                      <a:pt x="1694" y="1515"/>
                      <a:pt x="1685" y="1519"/>
                    </a:cubicBezTo>
                    <a:cubicBezTo>
                      <a:pt x="1675" y="1523"/>
                      <a:pt x="1664" y="1525"/>
                      <a:pt x="1653" y="1527"/>
                    </a:cubicBezTo>
                    <a:cubicBezTo>
                      <a:pt x="1596" y="1537"/>
                      <a:pt x="1554" y="1538"/>
                      <a:pt x="1493" y="1543"/>
                    </a:cubicBezTo>
                    <a:cubicBezTo>
                      <a:pt x="1269" y="1531"/>
                      <a:pt x="1091" y="1507"/>
                      <a:pt x="853" y="1503"/>
                    </a:cubicBezTo>
                    <a:cubicBezTo>
                      <a:pt x="813" y="1490"/>
                      <a:pt x="768" y="1486"/>
                      <a:pt x="733" y="1463"/>
                    </a:cubicBezTo>
                    <a:cubicBezTo>
                      <a:pt x="693" y="1403"/>
                      <a:pt x="747" y="1472"/>
                      <a:pt x="685" y="1431"/>
                    </a:cubicBezTo>
                    <a:cubicBezTo>
                      <a:pt x="677" y="1426"/>
                      <a:pt x="676" y="1414"/>
                      <a:pt x="669" y="1407"/>
                    </a:cubicBezTo>
                    <a:cubicBezTo>
                      <a:pt x="656" y="1394"/>
                      <a:pt x="628" y="1383"/>
                      <a:pt x="613" y="1375"/>
                    </a:cubicBezTo>
                    <a:cubicBezTo>
                      <a:pt x="577" y="1354"/>
                      <a:pt x="557" y="1324"/>
                      <a:pt x="517" y="1311"/>
                    </a:cubicBezTo>
                    <a:cubicBezTo>
                      <a:pt x="484" y="1286"/>
                      <a:pt x="455" y="1284"/>
                      <a:pt x="421" y="1263"/>
                    </a:cubicBezTo>
                    <a:cubicBezTo>
                      <a:pt x="405" y="1253"/>
                      <a:pt x="389" y="1242"/>
                      <a:pt x="373" y="1231"/>
                    </a:cubicBezTo>
                    <a:cubicBezTo>
                      <a:pt x="365" y="1226"/>
                      <a:pt x="349" y="1215"/>
                      <a:pt x="349" y="1215"/>
                    </a:cubicBezTo>
                    <a:cubicBezTo>
                      <a:pt x="344" y="1207"/>
                      <a:pt x="340" y="1198"/>
                      <a:pt x="333" y="1191"/>
                    </a:cubicBezTo>
                    <a:cubicBezTo>
                      <a:pt x="326" y="1184"/>
                      <a:pt x="315" y="1182"/>
                      <a:pt x="309" y="1175"/>
                    </a:cubicBezTo>
                    <a:cubicBezTo>
                      <a:pt x="275" y="1136"/>
                      <a:pt x="257" y="1092"/>
                      <a:pt x="213" y="1063"/>
                    </a:cubicBezTo>
                    <a:cubicBezTo>
                      <a:pt x="193" y="1003"/>
                      <a:pt x="222" y="1075"/>
                      <a:pt x="181" y="1023"/>
                    </a:cubicBezTo>
                    <a:cubicBezTo>
                      <a:pt x="176" y="1016"/>
                      <a:pt x="177" y="1006"/>
                      <a:pt x="173" y="999"/>
                    </a:cubicBezTo>
                    <a:cubicBezTo>
                      <a:pt x="157" y="970"/>
                      <a:pt x="136" y="945"/>
                      <a:pt x="109" y="927"/>
                    </a:cubicBezTo>
                    <a:cubicBezTo>
                      <a:pt x="88" y="895"/>
                      <a:pt x="75" y="864"/>
                      <a:pt x="53" y="831"/>
                    </a:cubicBezTo>
                    <a:cubicBezTo>
                      <a:pt x="44" y="817"/>
                      <a:pt x="37" y="783"/>
                      <a:pt x="37" y="783"/>
                    </a:cubicBezTo>
                    <a:cubicBezTo>
                      <a:pt x="47" y="702"/>
                      <a:pt x="38" y="739"/>
                      <a:pt x="61" y="671"/>
                    </a:cubicBezTo>
                    <a:cubicBezTo>
                      <a:pt x="64" y="662"/>
                      <a:pt x="76" y="658"/>
                      <a:pt x="85" y="655"/>
                    </a:cubicBezTo>
                    <a:cubicBezTo>
                      <a:pt x="88" y="654"/>
                      <a:pt x="77" y="604"/>
                      <a:pt x="77" y="60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ysDot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AU"/>
              </a:p>
            </p:txBody>
          </p:sp>
          <p:sp>
            <p:nvSpPr>
              <p:cNvPr id="299022" name="Line 14"/>
              <p:cNvSpPr>
                <a:spLocks noChangeShapeType="1"/>
              </p:cNvSpPr>
              <p:nvPr/>
            </p:nvSpPr>
            <p:spPr bwMode="auto">
              <a:xfrm>
                <a:off x="1448" y="1920"/>
                <a:ext cx="128" cy="112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AU"/>
              </a:p>
            </p:txBody>
          </p:sp>
        </p:grpSp>
      </p:grpSp>
      <p:grpSp>
        <p:nvGrpSpPr>
          <p:cNvPr id="299023" name="Group 15"/>
          <p:cNvGrpSpPr>
            <a:grpSpLocks/>
          </p:cNvGrpSpPr>
          <p:nvPr/>
        </p:nvGrpSpPr>
        <p:grpSpPr bwMode="auto">
          <a:xfrm>
            <a:off x="4456113" y="2579688"/>
            <a:ext cx="3343275" cy="3071812"/>
            <a:chOff x="2807" y="1625"/>
            <a:chExt cx="2106" cy="1935"/>
          </a:xfrm>
        </p:grpSpPr>
        <p:sp>
          <p:nvSpPr>
            <p:cNvPr id="299024" name="Freeform 16"/>
            <p:cNvSpPr>
              <a:spLocks/>
            </p:cNvSpPr>
            <p:nvPr/>
          </p:nvSpPr>
          <p:spPr bwMode="auto">
            <a:xfrm>
              <a:off x="3443" y="2017"/>
              <a:ext cx="1286" cy="1167"/>
            </a:xfrm>
            <a:custGeom>
              <a:avLst/>
              <a:gdLst>
                <a:gd name="T0" fmla="*/ 77 w 1990"/>
                <a:gd name="T1" fmla="*/ 607 h 1543"/>
                <a:gd name="T2" fmla="*/ 101 w 1990"/>
                <a:gd name="T3" fmla="*/ 615 h 1543"/>
                <a:gd name="T4" fmla="*/ 85 w 1990"/>
                <a:gd name="T5" fmla="*/ 527 h 1543"/>
                <a:gd name="T6" fmla="*/ 29 w 1990"/>
                <a:gd name="T7" fmla="*/ 335 h 1543"/>
                <a:gd name="T8" fmla="*/ 5 w 1990"/>
                <a:gd name="T9" fmla="*/ 183 h 1543"/>
                <a:gd name="T10" fmla="*/ 45 w 1990"/>
                <a:gd name="T11" fmla="*/ 63 h 1543"/>
                <a:gd name="T12" fmla="*/ 77 w 1990"/>
                <a:gd name="T13" fmla="*/ 55 h 1543"/>
                <a:gd name="T14" fmla="*/ 253 w 1990"/>
                <a:gd name="T15" fmla="*/ 31 h 1543"/>
                <a:gd name="T16" fmla="*/ 397 w 1990"/>
                <a:gd name="T17" fmla="*/ 71 h 1543"/>
                <a:gd name="T18" fmla="*/ 453 w 1990"/>
                <a:gd name="T19" fmla="*/ 95 h 1543"/>
                <a:gd name="T20" fmla="*/ 501 w 1990"/>
                <a:gd name="T21" fmla="*/ 127 h 1543"/>
                <a:gd name="T22" fmla="*/ 557 w 1990"/>
                <a:gd name="T23" fmla="*/ 143 h 1543"/>
                <a:gd name="T24" fmla="*/ 605 w 1990"/>
                <a:gd name="T25" fmla="*/ 175 h 1543"/>
                <a:gd name="T26" fmla="*/ 653 w 1990"/>
                <a:gd name="T27" fmla="*/ 191 h 1543"/>
                <a:gd name="T28" fmla="*/ 725 w 1990"/>
                <a:gd name="T29" fmla="*/ 247 h 1543"/>
                <a:gd name="T30" fmla="*/ 813 w 1990"/>
                <a:gd name="T31" fmla="*/ 327 h 1543"/>
                <a:gd name="T32" fmla="*/ 909 w 1990"/>
                <a:gd name="T33" fmla="*/ 415 h 1543"/>
                <a:gd name="T34" fmla="*/ 949 w 1990"/>
                <a:gd name="T35" fmla="*/ 463 h 1543"/>
                <a:gd name="T36" fmla="*/ 997 w 1990"/>
                <a:gd name="T37" fmla="*/ 519 h 1543"/>
                <a:gd name="T38" fmla="*/ 1029 w 1990"/>
                <a:gd name="T39" fmla="*/ 559 h 1543"/>
                <a:gd name="T40" fmla="*/ 1037 w 1990"/>
                <a:gd name="T41" fmla="*/ 591 h 1543"/>
                <a:gd name="T42" fmla="*/ 1069 w 1990"/>
                <a:gd name="T43" fmla="*/ 615 h 1543"/>
                <a:gd name="T44" fmla="*/ 1141 w 1990"/>
                <a:gd name="T45" fmla="*/ 703 h 1543"/>
                <a:gd name="T46" fmla="*/ 1261 w 1990"/>
                <a:gd name="T47" fmla="*/ 815 h 1543"/>
                <a:gd name="T48" fmla="*/ 1517 w 1990"/>
                <a:gd name="T49" fmla="*/ 967 h 1543"/>
                <a:gd name="T50" fmla="*/ 1853 w 1990"/>
                <a:gd name="T51" fmla="*/ 1007 h 1543"/>
                <a:gd name="T52" fmla="*/ 1909 w 1990"/>
                <a:gd name="T53" fmla="*/ 1039 h 1543"/>
                <a:gd name="T54" fmla="*/ 1941 w 1990"/>
                <a:gd name="T55" fmla="*/ 1103 h 1543"/>
                <a:gd name="T56" fmla="*/ 1877 w 1990"/>
                <a:gd name="T57" fmla="*/ 1407 h 1543"/>
                <a:gd name="T58" fmla="*/ 1797 w 1990"/>
                <a:gd name="T59" fmla="*/ 1471 h 1543"/>
                <a:gd name="T60" fmla="*/ 1709 w 1990"/>
                <a:gd name="T61" fmla="*/ 1503 h 1543"/>
                <a:gd name="T62" fmla="*/ 1685 w 1990"/>
                <a:gd name="T63" fmla="*/ 1519 h 1543"/>
                <a:gd name="T64" fmla="*/ 1653 w 1990"/>
                <a:gd name="T65" fmla="*/ 1527 h 1543"/>
                <a:gd name="T66" fmla="*/ 1493 w 1990"/>
                <a:gd name="T67" fmla="*/ 1543 h 1543"/>
                <a:gd name="T68" fmla="*/ 853 w 1990"/>
                <a:gd name="T69" fmla="*/ 1503 h 1543"/>
                <a:gd name="T70" fmla="*/ 733 w 1990"/>
                <a:gd name="T71" fmla="*/ 1463 h 1543"/>
                <a:gd name="T72" fmla="*/ 685 w 1990"/>
                <a:gd name="T73" fmla="*/ 1431 h 1543"/>
                <a:gd name="T74" fmla="*/ 669 w 1990"/>
                <a:gd name="T75" fmla="*/ 1407 h 1543"/>
                <a:gd name="T76" fmla="*/ 613 w 1990"/>
                <a:gd name="T77" fmla="*/ 1375 h 1543"/>
                <a:gd name="T78" fmla="*/ 517 w 1990"/>
                <a:gd name="T79" fmla="*/ 1311 h 1543"/>
                <a:gd name="T80" fmla="*/ 421 w 1990"/>
                <a:gd name="T81" fmla="*/ 1263 h 1543"/>
                <a:gd name="T82" fmla="*/ 373 w 1990"/>
                <a:gd name="T83" fmla="*/ 1231 h 1543"/>
                <a:gd name="T84" fmla="*/ 349 w 1990"/>
                <a:gd name="T85" fmla="*/ 1215 h 1543"/>
                <a:gd name="T86" fmla="*/ 333 w 1990"/>
                <a:gd name="T87" fmla="*/ 1191 h 1543"/>
                <a:gd name="T88" fmla="*/ 309 w 1990"/>
                <a:gd name="T89" fmla="*/ 1175 h 1543"/>
                <a:gd name="T90" fmla="*/ 213 w 1990"/>
                <a:gd name="T91" fmla="*/ 1063 h 1543"/>
                <a:gd name="T92" fmla="*/ 181 w 1990"/>
                <a:gd name="T93" fmla="*/ 1023 h 1543"/>
                <a:gd name="T94" fmla="*/ 173 w 1990"/>
                <a:gd name="T95" fmla="*/ 999 h 1543"/>
                <a:gd name="T96" fmla="*/ 109 w 1990"/>
                <a:gd name="T97" fmla="*/ 927 h 1543"/>
                <a:gd name="T98" fmla="*/ 53 w 1990"/>
                <a:gd name="T99" fmla="*/ 831 h 1543"/>
                <a:gd name="T100" fmla="*/ 37 w 1990"/>
                <a:gd name="T101" fmla="*/ 783 h 1543"/>
                <a:gd name="T102" fmla="*/ 61 w 1990"/>
                <a:gd name="T103" fmla="*/ 671 h 1543"/>
                <a:gd name="T104" fmla="*/ 85 w 1990"/>
                <a:gd name="T105" fmla="*/ 655 h 1543"/>
                <a:gd name="T106" fmla="*/ 77 w 1990"/>
                <a:gd name="T107" fmla="*/ 607 h 1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90" h="1543">
                  <a:moveTo>
                    <a:pt x="77" y="607"/>
                  </a:moveTo>
                  <a:cubicBezTo>
                    <a:pt x="82" y="591"/>
                    <a:pt x="96" y="631"/>
                    <a:pt x="101" y="615"/>
                  </a:cubicBezTo>
                  <a:cubicBezTo>
                    <a:pt x="104" y="605"/>
                    <a:pt x="90" y="544"/>
                    <a:pt x="85" y="527"/>
                  </a:cubicBezTo>
                  <a:cubicBezTo>
                    <a:pt x="66" y="462"/>
                    <a:pt x="42" y="402"/>
                    <a:pt x="29" y="335"/>
                  </a:cubicBezTo>
                  <a:cubicBezTo>
                    <a:pt x="32" y="258"/>
                    <a:pt x="0" y="260"/>
                    <a:pt x="5" y="183"/>
                  </a:cubicBezTo>
                  <a:cubicBezTo>
                    <a:pt x="6" y="169"/>
                    <a:pt x="36" y="73"/>
                    <a:pt x="45" y="63"/>
                  </a:cubicBezTo>
                  <a:cubicBezTo>
                    <a:pt x="52" y="55"/>
                    <a:pt x="66" y="58"/>
                    <a:pt x="77" y="55"/>
                  </a:cubicBezTo>
                  <a:cubicBezTo>
                    <a:pt x="132" y="0"/>
                    <a:pt x="157" y="25"/>
                    <a:pt x="253" y="31"/>
                  </a:cubicBezTo>
                  <a:cubicBezTo>
                    <a:pt x="307" y="39"/>
                    <a:pt x="345" y="58"/>
                    <a:pt x="397" y="71"/>
                  </a:cubicBezTo>
                  <a:cubicBezTo>
                    <a:pt x="484" y="129"/>
                    <a:pt x="350" y="43"/>
                    <a:pt x="453" y="95"/>
                  </a:cubicBezTo>
                  <a:cubicBezTo>
                    <a:pt x="470" y="104"/>
                    <a:pt x="482" y="122"/>
                    <a:pt x="501" y="127"/>
                  </a:cubicBezTo>
                  <a:cubicBezTo>
                    <a:pt x="509" y="129"/>
                    <a:pt x="548" y="138"/>
                    <a:pt x="557" y="143"/>
                  </a:cubicBezTo>
                  <a:cubicBezTo>
                    <a:pt x="574" y="152"/>
                    <a:pt x="589" y="164"/>
                    <a:pt x="605" y="175"/>
                  </a:cubicBezTo>
                  <a:cubicBezTo>
                    <a:pt x="619" y="184"/>
                    <a:pt x="653" y="191"/>
                    <a:pt x="653" y="191"/>
                  </a:cubicBezTo>
                  <a:cubicBezTo>
                    <a:pt x="673" y="220"/>
                    <a:pt x="696" y="228"/>
                    <a:pt x="725" y="247"/>
                  </a:cubicBezTo>
                  <a:cubicBezTo>
                    <a:pt x="748" y="281"/>
                    <a:pt x="783" y="300"/>
                    <a:pt x="813" y="327"/>
                  </a:cubicBezTo>
                  <a:cubicBezTo>
                    <a:pt x="844" y="354"/>
                    <a:pt x="880" y="386"/>
                    <a:pt x="909" y="415"/>
                  </a:cubicBezTo>
                  <a:cubicBezTo>
                    <a:pt x="924" y="461"/>
                    <a:pt x="905" y="419"/>
                    <a:pt x="949" y="463"/>
                  </a:cubicBezTo>
                  <a:cubicBezTo>
                    <a:pt x="966" y="480"/>
                    <a:pt x="980" y="502"/>
                    <a:pt x="997" y="519"/>
                  </a:cubicBezTo>
                  <a:cubicBezTo>
                    <a:pt x="1023" y="597"/>
                    <a:pt x="981" y="487"/>
                    <a:pt x="1029" y="559"/>
                  </a:cubicBezTo>
                  <a:cubicBezTo>
                    <a:pt x="1035" y="568"/>
                    <a:pt x="1031" y="582"/>
                    <a:pt x="1037" y="591"/>
                  </a:cubicBezTo>
                  <a:cubicBezTo>
                    <a:pt x="1045" y="602"/>
                    <a:pt x="1060" y="605"/>
                    <a:pt x="1069" y="615"/>
                  </a:cubicBezTo>
                  <a:cubicBezTo>
                    <a:pt x="1100" y="650"/>
                    <a:pt x="1104" y="678"/>
                    <a:pt x="1141" y="703"/>
                  </a:cubicBezTo>
                  <a:cubicBezTo>
                    <a:pt x="1171" y="748"/>
                    <a:pt x="1218" y="782"/>
                    <a:pt x="1261" y="815"/>
                  </a:cubicBezTo>
                  <a:cubicBezTo>
                    <a:pt x="1344" y="879"/>
                    <a:pt x="1404" y="960"/>
                    <a:pt x="1517" y="967"/>
                  </a:cubicBezTo>
                  <a:cubicBezTo>
                    <a:pt x="1634" y="974"/>
                    <a:pt x="1736" y="1002"/>
                    <a:pt x="1853" y="1007"/>
                  </a:cubicBezTo>
                  <a:cubicBezTo>
                    <a:pt x="1861" y="1018"/>
                    <a:pt x="1901" y="1025"/>
                    <a:pt x="1909" y="1039"/>
                  </a:cubicBezTo>
                  <a:cubicBezTo>
                    <a:pt x="1920" y="1060"/>
                    <a:pt x="1941" y="1103"/>
                    <a:pt x="1941" y="1103"/>
                  </a:cubicBezTo>
                  <a:cubicBezTo>
                    <a:pt x="1953" y="1213"/>
                    <a:pt x="1990" y="1351"/>
                    <a:pt x="1877" y="1407"/>
                  </a:cubicBezTo>
                  <a:cubicBezTo>
                    <a:pt x="1858" y="1435"/>
                    <a:pt x="1797" y="1471"/>
                    <a:pt x="1797" y="1471"/>
                  </a:cubicBezTo>
                  <a:cubicBezTo>
                    <a:pt x="1764" y="1521"/>
                    <a:pt x="1800" y="1480"/>
                    <a:pt x="1709" y="1503"/>
                  </a:cubicBezTo>
                  <a:cubicBezTo>
                    <a:pt x="1700" y="1505"/>
                    <a:pt x="1694" y="1515"/>
                    <a:pt x="1685" y="1519"/>
                  </a:cubicBezTo>
                  <a:cubicBezTo>
                    <a:pt x="1675" y="1523"/>
                    <a:pt x="1664" y="1525"/>
                    <a:pt x="1653" y="1527"/>
                  </a:cubicBezTo>
                  <a:cubicBezTo>
                    <a:pt x="1596" y="1537"/>
                    <a:pt x="1554" y="1538"/>
                    <a:pt x="1493" y="1543"/>
                  </a:cubicBezTo>
                  <a:cubicBezTo>
                    <a:pt x="1269" y="1531"/>
                    <a:pt x="1091" y="1507"/>
                    <a:pt x="853" y="1503"/>
                  </a:cubicBezTo>
                  <a:cubicBezTo>
                    <a:pt x="813" y="1490"/>
                    <a:pt x="768" y="1486"/>
                    <a:pt x="733" y="1463"/>
                  </a:cubicBezTo>
                  <a:cubicBezTo>
                    <a:pt x="693" y="1403"/>
                    <a:pt x="747" y="1472"/>
                    <a:pt x="685" y="1431"/>
                  </a:cubicBezTo>
                  <a:cubicBezTo>
                    <a:pt x="677" y="1426"/>
                    <a:pt x="676" y="1414"/>
                    <a:pt x="669" y="1407"/>
                  </a:cubicBezTo>
                  <a:cubicBezTo>
                    <a:pt x="656" y="1394"/>
                    <a:pt x="628" y="1383"/>
                    <a:pt x="613" y="1375"/>
                  </a:cubicBezTo>
                  <a:cubicBezTo>
                    <a:pt x="577" y="1354"/>
                    <a:pt x="557" y="1324"/>
                    <a:pt x="517" y="1311"/>
                  </a:cubicBezTo>
                  <a:cubicBezTo>
                    <a:pt x="484" y="1286"/>
                    <a:pt x="455" y="1284"/>
                    <a:pt x="421" y="1263"/>
                  </a:cubicBezTo>
                  <a:cubicBezTo>
                    <a:pt x="405" y="1253"/>
                    <a:pt x="389" y="1242"/>
                    <a:pt x="373" y="1231"/>
                  </a:cubicBezTo>
                  <a:cubicBezTo>
                    <a:pt x="365" y="1226"/>
                    <a:pt x="349" y="1215"/>
                    <a:pt x="349" y="1215"/>
                  </a:cubicBezTo>
                  <a:cubicBezTo>
                    <a:pt x="344" y="1207"/>
                    <a:pt x="340" y="1198"/>
                    <a:pt x="333" y="1191"/>
                  </a:cubicBezTo>
                  <a:cubicBezTo>
                    <a:pt x="326" y="1184"/>
                    <a:pt x="315" y="1182"/>
                    <a:pt x="309" y="1175"/>
                  </a:cubicBezTo>
                  <a:cubicBezTo>
                    <a:pt x="275" y="1136"/>
                    <a:pt x="257" y="1092"/>
                    <a:pt x="213" y="1063"/>
                  </a:cubicBezTo>
                  <a:cubicBezTo>
                    <a:pt x="193" y="1003"/>
                    <a:pt x="222" y="1075"/>
                    <a:pt x="181" y="1023"/>
                  </a:cubicBezTo>
                  <a:cubicBezTo>
                    <a:pt x="176" y="1016"/>
                    <a:pt x="177" y="1006"/>
                    <a:pt x="173" y="999"/>
                  </a:cubicBezTo>
                  <a:cubicBezTo>
                    <a:pt x="157" y="970"/>
                    <a:pt x="136" y="945"/>
                    <a:pt x="109" y="927"/>
                  </a:cubicBezTo>
                  <a:cubicBezTo>
                    <a:pt x="88" y="895"/>
                    <a:pt x="75" y="864"/>
                    <a:pt x="53" y="831"/>
                  </a:cubicBezTo>
                  <a:cubicBezTo>
                    <a:pt x="44" y="817"/>
                    <a:pt x="37" y="783"/>
                    <a:pt x="37" y="783"/>
                  </a:cubicBezTo>
                  <a:cubicBezTo>
                    <a:pt x="47" y="702"/>
                    <a:pt x="38" y="739"/>
                    <a:pt x="61" y="671"/>
                  </a:cubicBezTo>
                  <a:cubicBezTo>
                    <a:pt x="64" y="662"/>
                    <a:pt x="76" y="658"/>
                    <a:pt x="85" y="655"/>
                  </a:cubicBezTo>
                  <a:cubicBezTo>
                    <a:pt x="88" y="654"/>
                    <a:pt x="77" y="604"/>
                    <a:pt x="77" y="607"/>
                  </a:cubicBezTo>
                  <a:close/>
                </a:path>
              </a:pathLst>
            </a:custGeom>
            <a:noFill/>
            <a:ln w="28575" cap="sq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grpSp>
          <p:nvGrpSpPr>
            <p:cNvPr id="299025" name="Group 17"/>
            <p:cNvGrpSpPr>
              <a:grpSpLocks/>
            </p:cNvGrpSpPr>
            <p:nvPr/>
          </p:nvGrpSpPr>
          <p:grpSpPr bwMode="auto">
            <a:xfrm>
              <a:off x="3363" y="1825"/>
              <a:ext cx="1462" cy="1447"/>
              <a:chOff x="1059" y="1793"/>
              <a:chExt cx="1462" cy="1447"/>
            </a:xfrm>
          </p:grpSpPr>
          <p:sp>
            <p:nvSpPr>
              <p:cNvPr id="299026" name="Freeform 18"/>
              <p:cNvSpPr>
                <a:spLocks/>
              </p:cNvSpPr>
              <p:nvPr/>
            </p:nvSpPr>
            <p:spPr bwMode="auto">
              <a:xfrm>
                <a:off x="1059" y="1793"/>
                <a:ext cx="1462" cy="1447"/>
              </a:xfrm>
              <a:custGeom>
                <a:avLst/>
                <a:gdLst>
                  <a:gd name="T0" fmla="*/ 77 w 1990"/>
                  <a:gd name="T1" fmla="*/ 607 h 1543"/>
                  <a:gd name="T2" fmla="*/ 101 w 1990"/>
                  <a:gd name="T3" fmla="*/ 615 h 1543"/>
                  <a:gd name="T4" fmla="*/ 85 w 1990"/>
                  <a:gd name="T5" fmla="*/ 527 h 1543"/>
                  <a:gd name="T6" fmla="*/ 29 w 1990"/>
                  <a:gd name="T7" fmla="*/ 335 h 1543"/>
                  <a:gd name="T8" fmla="*/ 5 w 1990"/>
                  <a:gd name="T9" fmla="*/ 183 h 1543"/>
                  <a:gd name="T10" fmla="*/ 45 w 1990"/>
                  <a:gd name="T11" fmla="*/ 63 h 1543"/>
                  <a:gd name="T12" fmla="*/ 77 w 1990"/>
                  <a:gd name="T13" fmla="*/ 55 h 1543"/>
                  <a:gd name="T14" fmla="*/ 253 w 1990"/>
                  <a:gd name="T15" fmla="*/ 31 h 1543"/>
                  <a:gd name="T16" fmla="*/ 397 w 1990"/>
                  <a:gd name="T17" fmla="*/ 71 h 1543"/>
                  <a:gd name="T18" fmla="*/ 453 w 1990"/>
                  <a:gd name="T19" fmla="*/ 95 h 1543"/>
                  <a:gd name="T20" fmla="*/ 501 w 1990"/>
                  <a:gd name="T21" fmla="*/ 127 h 1543"/>
                  <a:gd name="T22" fmla="*/ 557 w 1990"/>
                  <a:gd name="T23" fmla="*/ 143 h 1543"/>
                  <a:gd name="T24" fmla="*/ 605 w 1990"/>
                  <a:gd name="T25" fmla="*/ 175 h 1543"/>
                  <a:gd name="T26" fmla="*/ 653 w 1990"/>
                  <a:gd name="T27" fmla="*/ 191 h 1543"/>
                  <a:gd name="T28" fmla="*/ 725 w 1990"/>
                  <a:gd name="T29" fmla="*/ 247 h 1543"/>
                  <a:gd name="T30" fmla="*/ 813 w 1990"/>
                  <a:gd name="T31" fmla="*/ 327 h 1543"/>
                  <a:gd name="T32" fmla="*/ 909 w 1990"/>
                  <a:gd name="T33" fmla="*/ 415 h 1543"/>
                  <a:gd name="T34" fmla="*/ 949 w 1990"/>
                  <a:gd name="T35" fmla="*/ 463 h 1543"/>
                  <a:gd name="T36" fmla="*/ 997 w 1990"/>
                  <a:gd name="T37" fmla="*/ 519 h 1543"/>
                  <a:gd name="T38" fmla="*/ 1029 w 1990"/>
                  <a:gd name="T39" fmla="*/ 559 h 1543"/>
                  <a:gd name="T40" fmla="*/ 1037 w 1990"/>
                  <a:gd name="T41" fmla="*/ 591 h 1543"/>
                  <a:gd name="T42" fmla="*/ 1069 w 1990"/>
                  <a:gd name="T43" fmla="*/ 615 h 1543"/>
                  <a:gd name="T44" fmla="*/ 1141 w 1990"/>
                  <a:gd name="T45" fmla="*/ 703 h 1543"/>
                  <a:gd name="T46" fmla="*/ 1261 w 1990"/>
                  <a:gd name="T47" fmla="*/ 815 h 1543"/>
                  <a:gd name="T48" fmla="*/ 1517 w 1990"/>
                  <a:gd name="T49" fmla="*/ 967 h 1543"/>
                  <a:gd name="T50" fmla="*/ 1853 w 1990"/>
                  <a:gd name="T51" fmla="*/ 1007 h 1543"/>
                  <a:gd name="T52" fmla="*/ 1909 w 1990"/>
                  <a:gd name="T53" fmla="*/ 1039 h 1543"/>
                  <a:gd name="T54" fmla="*/ 1941 w 1990"/>
                  <a:gd name="T55" fmla="*/ 1103 h 1543"/>
                  <a:gd name="T56" fmla="*/ 1877 w 1990"/>
                  <a:gd name="T57" fmla="*/ 1407 h 1543"/>
                  <a:gd name="T58" fmla="*/ 1797 w 1990"/>
                  <a:gd name="T59" fmla="*/ 1471 h 1543"/>
                  <a:gd name="T60" fmla="*/ 1709 w 1990"/>
                  <a:gd name="T61" fmla="*/ 1503 h 1543"/>
                  <a:gd name="T62" fmla="*/ 1685 w 1990"/>
                  <a:gd name="T63" fmla="*/ 1519 h 1543"/>
                  <a:gd name="T64" fmla="*/ 1653 w 1990"/>
                  <a:gd name="T65" fmla="*/ 1527 h 1543"/>
                  <a:gd name="T66" fmla="*/ 1493 w 1990"/>
                  <a:gd name="T67" fmla="*/ 1543 h 1543"/>
                  <a:gd name="T68" fmla="*/ 853 w 1990"/>
                  <a:gd name="T69" fmla="*/ 1503 h 1543"/>
                  <a:gd name="T70" fmla="*/ 733 w 1990"/>
                  <a:gd name="T71" fmla="*/ 1463 h 1543"/>
                  <a:gd name="T72" fmla="*/ 685 w 1990"/>
                  <a:gd name="T73" fmla="*/ 1431 h 1543"/>
                  <a:gd name="T74" fmla="*/ 669 w 1990"/>
                  <a:gd name="T75" fmla="*/ 1407 h 1543"/>
                  <a:gd name="T76" fmla="*/ 613 w 1990"/>
                  <a:gd name="T77" fmla="*/ 1375 h 1543"/>
                  <a:gd name="T78" fmla="*/ 517 w 1990"/>
                  <a:gd name="T79" fmla="*/ 1311 h 1543"/>
                  <a:gd name="T80" fmla="*/ 421 w 1990"/>
                  <a:gd name="T81" fmla="*/ 1263 h 1543"/>
                  <a:gd name="T82" fmla="*/ 373 w 1990"/>
                  <a:gd name="T83" fmla="*/ 1231 h 1543"/>
                  <a:gd name="T84" fmla="*/ 349 w 1990"/>
                  <a:gd name="T85" fmla="*/ 1215 h 1543"/>
                  <a:gd name="T86" fmla="*/ 333 w 1990"/>
                  <a:gd name="T87" fmla="*/ 1191 h 1543"/>
                  <a:gd name="T88" fmla="*/ 309 w 1990"/>
                  <a:gd name="T89" fmla="*/ 1175 h 1543"/>
                  <a:gd name="T90" fmla="*/ 213 w 1990"/>
                  <a:gd name="T91" fmla="*/ 1063 h 1543"/>
                  <a:gd name="T92" fmla="*/ 181 w 1990"/>
                  <a:gd name="T93" fmla="*/ 1023 h 1543"/>
                  <a:gd name="T94" fmla="*/ 173 w 1990"/>
                  <a:gd name="T95" fmla="*/ 999 h 1543"/>
                  <a:gd name="T96" fmla="*/ 109 w 1990"/>
                  <a:gd name="T97" fmla="*/ 927 h 1543"/>
                  <a:gd name="T98" fmla="*/ 53 w 1990"/>
                  <a:gd name="T99" fmla="*/ 831 h 1543"/>
                  <a:gd name="T100" fmla="*/ 37 w 1990"/>
                  <a:gd name="T101" fmla="*/ 783 h 1543"/>
                  <a:gd name="T102" fmla="*/ 61 w 1990"/>
                  <a:gd name="T103" fmla="*/ 671 h 1543"/>
                  <a:gd name="T104" fmla="*/ 85 w 1990"/>
                  <a:gd name="T105" fmla="*/ 655 h 1543"/>
                  <a:gd name="T106" fmla="*/ 77 w 1990"/>
                  <a:gd name="T107" fmla="*/ 607 h 1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990" h="1543">
                    <a:moveTo>
                      <a:pt x="77" y="607"/>
                    </a:moveTo>
                    <a:cubicBezTo>
                      <a:pt x="82" y="591"/>
                      <a:pt x="96" y="631"/>
                      <a:pt x="101" y="615"/>
                    </a:cubicBezTo>
                    <a:cubicBezTo>
                      <a:pt x="104" y="605"/>
                      <a:pt x="90" y="544"/>
                      <a:pt x="85" y="527"/>
                    </a:cubicBezTo>
                    <a:cubicBezTo>
                      <a:pt x="66" y="462"/>
                      <a:pt x="42" y="402"/>
                      <a:pt x="29" y="335"/>
                    </a:cubicBezTo>
                    <a:cubicBezTo>
                      <a:pt x="32" y="258"/>
                      <a:pt x="0" y="260"/>
                      <a:pt x="5" y="183"/>
                    </a:cubicBezTo>
                    <a:cubicBezTo>
                      <a:pt x="6" y="169"/>
                      <a:pt x="36" y="73"/>
                      <a:pt x="45" y="63"/>
                    </a:cubicBezTo>
                    <a:cubicBezTo>
                      <a:pt x="52" y="55"/>
                      <a:pt x="66" y="58"/>
                      <a:pt x="77" y="55"/>
                    </a:cubicBezTo>
                    <a:cubicBezTo>
                      <a:pt x="132" y="0"/>
                      <a:pt x="157" y="25"/>
                      <a:pt x="253" y="31"/>
                    </a:cubicBezTo>
                    <a:cubicBezTo>
                      <a:pt x="307" y="39"/>
                      <a:pt x="345" y="58"/>
                      <a:pt x="397" y="71"/>
                    </a:cubicBezTo>
                    <a:cubicBezTo>
                      <a:pt x="484" y="129"/>
                      <a:pt x="350" y="43"/>
                      <a:pt x="453" y="95"/>
                    </a:cubicBezTo>
                    <a:cubicBezTo>
                      <a:pt x="470" y="104"/>
                      <a:pt x="482" y="122"/>
                      <a:pt x="501" y="127"/>
                    </a:cubicBezTo>
                    <a:cubicBezTo>
                      <a:pt x="509" y="129"/>
                      <a:pt x="548" y="138"/>
                      <a:pt x="557" y="143"/>
                    </a:cubicBezTo>
                    <a:cubicBezTo>
                      <a:pt x="574" y="152"/>
                      <a:pt x="589" y="164"/>
                      <a:pt x="605" y="175"/>
                    </a:cubicBezTo>
                    <a:cubicBezTo>
                      <a:pt x="619" y="184"/>
                      <a:pt x="653" y="191"/>
                      <a:pt x="653" y="191"/>
                    </a:cubicBezTo>
                    <a:cubicBezTo>
                      <a:pt x="673" y="220"/>
                      <a:pt x="696" y="228"/>
                      <a:pt x="725" y="247"/>
                    </a:cubicBezTo>
                    <a:cubicBezTo>
                      <a:pt x="748" y="281"/>
                      <a:pt x="783" y="300"/>
                      <a:pt x="813" y="327"/>
                    </a:cubicBezTo>
                    <a:cubicBezTo>
                      <a:pt x="844" y="354"/>
                      <a:pt x="880" y="386"/>
                      <a:pt x="909" y="415"/>
                    </a:cubicBezTo>
                    <a:cubicBezTo>
                      <a:pt x="924" y="461"/>
                      <a:pt x="905" y="419"/>
                      <a:pt x="949" y="463"/>
                    </a:cubicBezTo>
                    <a:cubicBezTo>
                      <a:pt x="966" y="480"/>
                      <a:pt x="980" y="502"/>
                      <a:pt x="997" y="519"/>
                    </a:cubicBezTo>
                    <a:cubicBezTo>
                      <a:pt x="1023" y="597"/>
                      <a:pt x="981" y="487"/>
                      <a:pt x="1029" y="559"/>
                    </a:cubicBezTo>
                    <a:cubicBezTo>
                      <a:pt x="1035" y="568"/>
                      <a:pt x="1031" y="582"/>
                      <a:pt x="1037" y="591"/>
                    </a:cubicBezTo>
                    <a:cubicBezTo>
                      <a:pt x="1045" y="602"/>
                      <a:pt x="1060" y="605"/>
                      <a:pt x="1069" y="615"/>
                    </a:cubicBezTo>
                    <a:cubicBezTo>
                      <a:pt x="1100" y="650"/>
                      <a:pt x="1104" y="678"/>
                      <a:pt x="1141" y="703"/>
                    </a:cubicBezTo>
                    <a:cubicBezTo>
                      <a:pt x="1171" y="748"/>
                      <a:pt x="1218" y="782"/>
                      <a:pt x="1261" y="815"/>
                    </a:cubicBezTo>
                    <a:cubicBezTo>
                      <a:pt x="1344" y="879"/>
                      <a:pt x="1404" y="960"/>
                      <a:pt x="1517" y="967"/>
                    </a:cubicBezTo>
                    <a:cubicBezTo>
                      <a:pt x="1634" y="974"/>
                      <a:pt x="1736" y="1002"/>
                      <a:pt x="1853" y="1007"/>
                    </a:cubicBezTo>
                    <a:cubicBezTo>
                      <a:pt x="1861" y="1018"/>
                      <a:pt x="1901" y="1025"/>
                      <a:pt x="1909" y="1039"/>
                    </a:cubicBezTo>
                    <a:cubicBezTo>
                      <a:pt x="1920" y="1060"/>
                      <a:pt x="1941" y="1103"/>
                      <a:pt x="1941" y="1103"/>
                    </a:cubicBezTo>
                    <a:cubicBezTo>
                      <a:pt x="1953" y="1213"/>
                      <a:pt x="1990" y="1351"/>
                      <a:pt x="1877" y="1407"/>
                    </a:cubicBezTo>
                    <a:cubicBezTo>
                      <a:pt x="1858" y="1435"/>
                      <a:pt x="1797" y="1471"/>
                      <a:pt x="1797" y="1471"/>
                    </a:cubicBezTo>
                    <a:cubicBezTo>
                      <a:pt x="1764" y="1521"/>
                      <a:pt x="1800" y="1480"/>
                      <a:pt x="1709" y="1503"/>
                    </a:cubicBezTo>
                    <a:cubicBezTo>
                      <a:pt x="1700" y="1505"/>
                      <a:pt x="1694" y="1515"/>
                      <a:pt x="1685" y="1519"/>
                    </a:cubicBezTo>
                    <a:cubicBezTo>
                      <a:pt x="1675" y="1523"/>
                      <a:pt x="1664" y="1525"/>
                      <a:pt x="1653" y="1527"/>
                    </a:cubicBezTo>
                    <a:cubicBezTo>
                      <a:pt x="1596" y="1537"/>
                      <a:pt x="1554" y="1538"/>
                      <a:pt x="1493" y="1543"/>
                    </a:cubicBezTo>
                    <a:cubicBezTo>
                      <a:pt x="1269" y="1531"/>
                      <a:pt x="1091" y="1507"/>
                      <a:pt x="853" y="1503"/>
                    </a:cubicBezTo>
                    <a:cubicBezTo>
                      <a:pt x="813" y="1490"/>
                      <a:pt x="768" y="1486"/>
                      <a:pt x="733" y="1463"/>
                    </a:cubicBezTo>
                    <a:cubicBezTo>
                      <a:pt x="693" y="1403"/>
                      <a:pt x="747" y="1472"/>
                      <a:pt x="685" y="1431"/>
                    </a:cubicBezTo>
                    <a:cubicBezTo>
                      <a:pt x="677" y="1426"/>
                      <a:pt x="676" y="1414"/>
                      <a:pt x="669" y="1407"/>
                    </a:cubicBezTo>
                    <a:cubicBezTo>
                      <a:pt x="656" y="1394"/>
                      <a:pt x="628" y="1383"/>
                      <a:pt x="613" y="1375"/>
                    </a:cubicBezTo>
                    <a:cubicBezTo>
                      <a:pt x="577" y="1354"/>
                      <a:pt x="557" y="1324"/>
                      <a:pt x="517" y="1311"/>
                    </a:cubicBezTo>
                    <a:cubicBezTo>
                      <a:pt x="484" y="1286"/>
                      <a:pt x="455" y="1284"/>
                      <a:pt x="421" y="1263"/>
                    </a:cubicBezTo>
                    <a:cubicBezTo>
                      <a:pt x="405" y="1253"/>
                      <a:pt x="389" y="1242"/>
                      <a:pt x="373" y="1231"/>
                    </a:cubicBezTo>
                    <a:cubicBezTo>
                      <a:pt x="365" y="1226"/>
                      <a:pt x="349" y="1215"/>
                      <a:pt x="349" y="1215"/>
                    </a:cubicBezTo>
                    <a:cubicBezTo>
                      <a:pt x="344" y="1207"/>
                      <a:pt x="340" y="1198"/>
                      <a:pt x="333" y="1191"/>
                    </a:cubicBezTo>
                    <a:cubicBezTo>
                      <a:pt x="326" y="1184"/>
                      <a:pt x="315" y="1182"/>
                      <a:pt x="309" y="1175"/>
                    </a:cubicBezTo>
                    <a:cubicBezTo>
                      <a:pt x="275" y="1136"/>
                      <a:pt x="257" y="1092"/>
                      <a:pt x="213" y="1063"/>
                    </a:cubicBezTo>
                    <a:cubicBezTo>
                      <a:pt x="193" y="1003"/>
                      <a:pt x="222" y="1075"/>
                      <a:pt x="181" y="1023"/>
                    </a:cubicBezTo>
                    <a:cubicBezTo>
                      <a:pt x="176" y="1016"/>
                      <a:pt x="177" y="1006"/>
                      <a:pt x="173" y="999"/>
                    </a:cubicBezTo>
                    <a:cubicBezTo>
                      <a:pt x="157" y="970"/>
                      <a:pt x="136" y="945"/>
                      <a:pt x="109" y="927"/>
                    </a:cubicBezTo>
                    <a:cubicBezTo>
                      <a:pt x="88" y="895"/>
                      <a:pt x="75" y="864"/>
                      <a:pt x="53" y="831"/>
                    </a:cubicBezTo>
                    <a:cubicBezTo>
                      <a:pt x="44" y="817"/>
                      <a:pt x="37" y="783"/>
                      <a:pt x="37" y="783"/>
                    </a:cubicBezTo>
                    <a:cubicBezTo>
                      <a:pt x="47" y="702"/>
                      <a:pt x="38" y="739"/>
                      <a:pt x="61" y="671"/>
                    </a:cubicBezTo>
                    <a:cubicBezTo>
                      <a:pt x="64" y="662"/>
                      <a:pt x="76" y="658"/>
                      <a:pt x="85" y="655"/>
                    </a:cubicBezTo>
                    <a:cubicBezTo>
                      <a:pt x="88" y="654"/>
                      <a:pt x="77" y="604"/>
                      <a:pt x="77" y="60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ysDot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AU"/>
              </a:p>
            </p:txBody>
          </p:sp>
          <p:sp>
            <p:nvSpPr>
              <p:cNvPr id="299027" name="Line 19"/>
              <p:cNvSpPr>
                <a:spLocks noChangeShapeType="1"/>
              </p:cNvSpPr>
              <p:nvPr/>
            </p:nvSpPr>
            <p:spPr bwMode="auto">
              <a:xfrm>
                <a:off x="1448" y="1920"/>
                <a:ext cx="128" cy="112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AU"/>
              </a:p>
            </p:txBody>
          </p:sp>
        </p:grpSp>
        <p:grpSp>
          <p:nvGrpSpPr>
            <p:cNvPr id="299028" name="Group 20"/>
            <p:cNvGrpSpPr>
              <a:grpSpLocks/>
            </p:cNvGrpSpPr>
            <p:nvPr/>
          </p:nvGrpSpPr>
          <p:grpSpPr bwMode="auto">
            <a:xfrm>
              <a:off x="3315" y="1625"/>
              <a:ext cx="1598" cy="1727"/>
              <a:chOff x="1059" y="1793"/>
              <a:chExt cx="1462" cy="1447"/>
            </a:xfrm>
          </p:grpSpPr>
          <p:sp>
            <p:nvSpPr>
              <p:cNvPr id="299029" name="Freeform 21"/>
              <p:cNvSpPr>
                <a:spLocks/>
              </p:cNvSpPr>
              <p:nvPr/>
            </p:nvSpPr>
            <p:spPr bwMode="auto">
              <a:xfrm>
                <a:off x="1059" y="1793"/>
                <a:ext cx="1462" cy="1447"/>
              </a:xfrm>
              <a:custGeom>
                <a:avLst/>
                <a:gdLst>
                  <a:gd name="T0" fmla="*/ 77 w 1990"/>
                  <a:gd name="T1" fmla="*/ 607 h 1543"/>
                  <a:gd name="T2" fmla="*/ 101 w 1990"/>
                  <a:gd name="T3" fmla="*/ 615 h 1543"/>
                  <a:gd name="T4" fmla="*/ 85 w 1990"/>
                  <a:gd name="T5" fmla="*/ 527 h 1543"/>
                  <a:gd name="T6" fmla="*/ 29 w 1990"/>
                  <a:gd name="T7" fmla="*/ 335 h 1543"/>
                  <a:gd name="T8" fmla="*/ 5 w 1990"/>
                  <a:gd name="T9" fmla="*/ 183 h 1543"/>
                  <a:gd name="T10" fmla="*/ 45 w 1990"/>
                  <a:gd name="T11" fmla="*/ 63 h 1543"/>
                  <a:gd name="T12" fmla="*/ 77 w 1990"/>
                  <a:gd name="T13" fmla="*/ 55 h 1543"/>
                  <a:gd name="T14" fmla="*/ 253 w 1990"/>
                  <a:gd name="T15" fmla="*/ 31 h 1543"/>
                  <a:gd name="T16" fmla="*/ 397 w 1990"/>
                  <a:gd name="T17" fmla="*/ 71 h 1543"/>
                  <a:gd name="T18" fmla="*/ 453 w 1990"/>
                  <a:gd name="T19" fmla="*/ 95 h 1543"/>
                  <a:gd name="T20" fmla="*/ 501 w 1990"/>
                  <a:gd name="T21" fmla="*/ 127 h 1543"/>
                  <a:gd name="T22" fmla="*/ 557 w 1990"/>
                  <a:gd name="T23" fmla="*/ 143 h 1543"/>
                  <a:gd name="T24" fmla="*/ 605 w 1990"/>
                  <a:gd name="T25" fmla="*/ 175 h 1543"/>
                  <a:gd name="T26" fmla="*/ 653 w 1990"/>
                  <a:gd name="T27" fmla="*/ 191 h 1543"/>
                  <a:gd name="T28" fmla="*/ 725 w 1990"/>
                  <a:gd name="T29" fmla="*/ 247 h 1543"/>
                  <a:gd name="T30" fmla="*/ 813 w 1990"/>
                  <a:gd name="T31" fmla="*/ 327 h 1543"/>
                  <a:gd name="T32" fmla="*/ 909 w 1990"/>
                  <a:gd name="T33" fmla="*/ 415 h 1543"/>
                  <a:gd name="T34" fmla="*/ 949 w 1990"/>
                  <a:gd name="T35" fmla="*/ 463 h 1543"/>
                  <a:gd name="T36" fmla="*/ 997 w 1990"/>
                  <a:gd name="T37" fmla="*/ 519 h 1543"/>
                  <a:gd name="T38" fmla="*/ 1029 w 1990"/>
                  <a:gd name="T39" fmla="*/ 559 h 1543"/>
                  <a:gd name="T40" fmla="*/ 1037 w 1990"/>
                  <a:gd name="T41" fmla="*/ 591 h 1543"/>
                  <a:gd name="T42" fmla="*/ 1069 w 1990"/>
                  <a:gd name="T43" fmla="*/ 615 h 1543"/>
                  <a:gd name="T44" fmla="*/ 1141 w 1990"/>
                  <a:gd name="T45" fmla="*/ 703 h 1543"/>
                  <a:gd name="T46" fmla="*/ 1261 w 1990"/>
                  <a:gd name="T47" fmla="*/ 815 h 1543"/>
                  <a:gd name="T48" fmla="*/ 1517 w 1990"/>
                  <a:gd name="T49" fmla="*/ 967 h 1543"/>
                  <a:gd name="T50" fmla="*/ 1853 w 1990"/>
                  <a:gd name="T51" fmla="*/ 1007 h 1543"/>
                  <a:gd name="T52" fmla="*/ 1909 w 1990"/>
                  <a:gd name="T53" fmla="*/ 1039 h 1543"/>
                  <a:gd name="T54" fmla="*/ 1941 w 1990"/>
                  <a:gd name="T55" fmla="*/ 1103 h 1543"/>
                  <a:gd name="T56" fmla="*/ 1877 w 1990"/>
                  <a:gd name="T57" fmla="*/ 1407 h 1543"/>
                  <a:gd name="T58" fmla="*/ 1797 w 1990"/>
                  <a:gd name="T59" fmla="*/ 1471 h 1543"/>
                  <a:gd name="T60" fmla="*/ 1709 w 1990"/>
                  <a:gd name="T61" fmla="*/ 1503 h 1543"/>
                  <a:gd name="T62" fmla="*/ 1685 w 1990"/>
                  <a:gd name="T63" fmla="*/ 1519 h 1543"/>
                  <a:gd name="T64" fmla="*/ 1653 w 1990"/>
                  <a:gd name="T65" fmla="*/ 1527 h 1543"/>
                  <a:gd name="T66" fmla="*/ 1493 w 1990"/>
                  <a:gd name="T67" fmla="*/ 1543 h 1543"/>
                  <a:gd name="T68" fmla="*/ 853 w 1990"/>
                  <a:gd name="T69" fmla="*/ 1503 h 1543"/>
                  <a:gd name="T70" fmla="*/ 733 w 1990"/>
                  <a:gd name="T71" fmla="*/ 1463 h 1543"/>
                  <a:gd name="T72" fmla="*/ 685 w 1990"/>
                  <a:gd name="T73" fmla="*/ 1431 h 1543"/>
                  <a:gd name="T74" fmla="*/ 669 w 1990"/>
                  <a:gd name="T75" fmla="*/ 1407 h 1543"/>
                  <a:gd name="T76" fmla="*/ 613 w 1990"/>
                  <a:gd name="T77" fmla="*/ 1375 h 1543"/>
                  <a:gd name="T78" fmla="*/ 517 w 1990"/>
                  <a:gd name="T79" fmla="*/ 1311 h 1543"/>
                  <a:gd name="T80" fmla="*/ 421 w 1990"/>
                  <a:gd name="T81" fmla="*/ 1263 h 1543"/>
                  <a:gd name="T82" fmla="*/ 373 w 1990"/>
                  <a:gd name="T83" fmla="*/ 1231 h 1543"/>
                  <a:gd name="T84" fmla="*/ 349 w 1990"/>
                  <a:gd name="T85" fmla="*/ 1215 h 1543"/>
                  <a:gd name="T86" fmla="*/ 333 w 1990"/>
                  <a:gd name="T87" fmla="*/ 1191 h 1543"/>
                  <a:gd name="T88" fmla="*/ 309 w 1990"/>
                  <a:gd name="T89" fmla="*/ 1175 h 1543"/>
                  <a:gd name="T90" fmla="*/ 213 w 1990"/>
                  <a:gd name="T91" fmla="*/ 1063 h 1543"/>
                  <a:gd name="T92" fmla="*/ 181 w 1990"/>
                  <a:gd name="T93" fmla="*/ 1023 h 1543"/>
                  <a:gd name="T94" fmla="*/ 173 w 1990"/>
                  <a:gd name="T95" fmla="*/ 999 h 1543"/>
                  <a:gd name="T96" fmla="*/ 109 w 1990"/>
                  <a:gd name="T97" fmla="*/ 927 h 1543"/>
                  <a:gd name="T98" fmla="*/ 53 w 1990"/>
                  <a:gd name="T99" fmla="*/ 831 h 1543"/>
                  <a:gd name="T100" fmla="*/ 37 w 1990"/>
                  <a:gd name="T101" fmla="*/ 783 h 1543"/>
                  <a:gd name="T102" fmla="*/ 61 w 1990"/>
                  <a:gd name="T103" fmla="*/ 671 h 1543"/>
                  <a:gd name="T104" fmla="*/ 85 w 1990"/>
                  <a:gd name="T105" fmla="*/ 655 h 1543"/>
                  <a:gd name="T106" fmla="*/ 77 w 1990"/>
                  <a:gd name="T107" fmla="*/ 607 h 1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990" h="1543">
                    <a:moveTo>
                      <a:pt x="77" y="607"/>
                    </a:moveTo>
                    <a:cubicBezTo>
                      <a:pt x="82" y="591"/>
                      <a:pt x="96" y="631"/>
                      <a:pt x="101" y="615"/>
                    </a:cubicBezTo>
                    <a:cubicBezTo>
                      <a:pt x="104" y="605"/>
                      <a:pt x="90" y="544"/>
                      <a:pt x="85" y="527"/>
                    </a:cubicBezTo>
                    <a:cubicBezTo>
                      <a:pt x="66" y="462"/>
                      <a:pt x="42" y="402"/>
                      <a:pt x="29" y="335"/>
                    </a:cubicBezTo>
                    <a:cubicBezTo>
                      <a:pt x="32" y="258"/>
                      <a:pt x="0" y="260"/>
                      <a:pt x="5" y="183"/>
                    </a:cubicBezTo>
                    <a:cubicBezTo>
                      <a:pt x="6" y="169"/>
                      <a:pt x="36" y="73"/>
                      <a:pt x="45" y="63"/>
                    </a:cubicBezTo>
                    <a:cubicBezTo>
                      <a:pt x="52" y="55"/>
                      <a:pt x="66" y="58"/>
                      <a:pt x="77" y="55"/>
                    </a:cubicBezTo>
                    <a:cubicBezTo>
                      <a:pt x="132" y="0"/>
                      <a:pt x="157" y="25"/>
                      <a:pt x="253" y="31"/>
                    </a:cubicBezTo>
                    <a:cubicBezTo>
                      <a:pt x="307" y="39"/>
                      <a:pt x="345" y="58"/>
                      <a:pt x="397" y="71"/>
                    </a:cubicBezTo>
                    <a:cubicBezTo>
                      <a:pt x="484" y="129"/>
                      <a:pt x="350" y="43"/>
                      <a:pt x="453" y="95"/>
                    </a:cubicBezTo>
                    <a:cubicBezTo>
                      <a:pt x="470" y="104"/>
                      <a:pt x="482" y="122"/>
                      <a:pt x="501" y="127"/>
                    </a:cubicBezTo>
                    <a:cubicBezTo>
                      <a:pt x="509" y="129"/>
                      <a:pt x="548" y="138"/>
                      <a:pt x="557" y="143"/>
                    </a:cubicBezTo>
                    <a:cubicBezTo>
                      <a:pt x="574" y="152"/>
                      <a:pt x="589" y="164"/>
                      <a:pt x="605" y="175"/>
                    </a:cubicBezTo>
                    <a:cubicBezTo>
                      <a:pt x="619" y="184"/>
                      <a:pt x="653" y="191"/>
                      <a:pt x="653" y="191"/>
                    </a:cubicBezTo>
                    <a:cubicBezTo>
                      <a:pt x="673" y="220"/>
                      <a:pt x="696" y="228"/>
                      <a:pt x="725" y="247"/>
                    </a:cubicBezTo>
                    <a:cubicBezTo>
                      <a:pt x="748" y="281"/>
                      <a:pt x="783" y="300"/>
                      <a:pt x="813" y="327"/>
                    </a:cubicBezTo>
                    <a:cubicBezTo>
                      <a:pt x="844" y="354"/>
                      <a:pt x="880" y="386"/>
                      <a:pt x="909" y="415"/>
                    </a:cubicBezTo>
                    <a:cubicBezTo>
                      <a:pt x="924" y="461"/>
                      <a:pt x="905" y="419"/>
                      <a:pt x="949" y="463"/>
                    </a:cubicBezTo>
                    <a:cubicBezTo>
                      <a:pt x="966" y="480"/>
                      <a:pt x="980" y="502"/>
                      <a:pt x="997" y="519"/>
                    </a:cubicBezTo>
                    <a:cubicBezTo>
                      <a:pt x="1023" y="597"/>
                      <a:pt x="981" y="487"/>
                      <a:pt x="1029" y="559"/>
                    </a:cubicBezTo>
                    <a:cubicBezTo>
                      <a:pt x="1035" y="568"/>
                      <a:pt x="1031" y="582"/>
                      <a:pt x="1037" y="591"/>
                    </a:cubicBezTo>
                    <a:cubicBezTo>
                      <a:pt x="1045" y="602"/>
                      <a:pt x="1060" y="605"/>
                      <a:pt x="1069" y="615"/>
                    </a:cubicBezTo>
                    <a:cubicBezTo>
                      <a:pt x="1100" y="650"/>
                      <a:pt x="1104" y="678"/>
                      <a:pt x="1141" y="703"/>
                    </a:cubicBezTo>
                    <a:cubicBezTo>
                      <a:pt x="1171" y="748"/>
                      <a:pt x="1218" y="782"/>
                      <a:pt x="1261" y="815"/>
                    </a:cubicBezTo>
                    <a:cubicBezTo>
                      <a:pt x="1344" y="879"/>
                      <a:pt x="1404" y="960"/>
                      <a:pt x="1517" y="967"/>
                    </a:cubicBezTo>
                    <a:cubicBezTo>
                      <a:pt x="1634" y="974"/>
                      <a:pt x="1736" y="1002"/>
                      <a:pt x="1853" y="1007"/>
                    </a:cubicBezTo>
                    <a:cubicBezTo>
                      <a:pt x="1861" y="1018"/>
                      <a:pt x="1901" y="1025"/>
                      <a:pt x="1909" y="1039"/>
                    </a:cubicBezTo>
                    <a:cubicBezTo>
                      <a:pt x="1920" y="1060"/>
                      <a:pt x="1941" y="1103"/>
                      <a:pt x="1941" y="1103"/>
                    </a:cubicBezTo>
                    <a:cubicBezTo>
                      <a:pt x="1953" y="1213"/>
                      <a:pt x="1990" y="1351"/>
                      <a:pt x="1877" y="1407"/>
                    </a:cubicBezTo>
                    <a:cubicBezTo>
                      <a:pt x="1858" y="1435"/>
                      <a:pt x="1797" y="1471"/>
                      <a:pt x="1797" y="1471"/>
                    </a:cubicBezTo>
                    <a:cubicBezTo>
                      <a:pt x="1764" y="1521"/>
                      <a:pt x="1800" y="1480"/>
                      <a:pt x="1709" y="1503"/>
                    </a:cubicBezTo>
                    <a:cubicBezTo>
                      <a:pt x="1700" y="1505"/>
                      <a:pt x="1694" y="1515"/>
                      <a:pt x="1685" y="1519"/>
                    </a:cubicBezTo>
                    <a:cubicBezTo>
                      <a:pt x="1675" y="1523"/>
                      <a:pt x="1664" y="1525"/>
                      <a:pt x="1653" y="1527"/>
                    </a:cubicBezTo>
                    <a:cubicBezTo>
                      <a:pt x="1596" y="1537"/>
                      <a:pt x="1554" y="1538"/>
                      <a:pt x="1493" y="1543"/>
                    </a:cubicBezTo>
                    <a:cubicBezTo>
                      <a:pt x="1269" y="1531"/>
                      <a:pt x="1091" y="1507"/>
                      <a:pt x="853" y="1503"/>
                    </a:cubicBezTo>
                    <a:cubicBezTo>
                      <a:pt x="813" y="1490"/>
                      <a:pt x="768" y="1486"/>
                      <a:pt x="733" y="1463"/>
                    </a:cubicBezTo>
                    <a:cubicBezTo>
                      <a:pt x="693" y="1403"/>
                      <a:pt x="747" y="1472"/>
                      <a:pt x="685" y="1431"/>
                    </a:cubicBezTo>
                    <a:cubicBezTo>
                      <a:pt x="677" y="1426"/>
                      <a:pt x="676" y="1414"/>
                      <a:pt x="669" y="1407"/>
                    </a:cubicBezTo>
                    <a:cubicBezTo>
                      <a:pt x="656" y="1394"/>
                      <a:pt x="628" y="1383"/>
                      <a:pt x="613" y="1375"/>
                    </a:cubicBezTo>
                    <a:cubicBezTo>
                      <a:pt x="577" y="1354"/>
                      <a:pt x="557" y="1324"/>
                      <a:pt x="517" y="1311"/>
                    </a:cubicBezTo>
                    <a:cubicBezTo>
                      <a:pt x="484" y="1286"/>
                      <a:pt x="455" y="1284"/>
                      <a:pt x="421" y="1263"/>
                    </a:cubicBezTo>
                    <a:cubicBezTo>
                      <a:pt x="405" y="1253"/>
                      <a:pt x="389" y="1242"/>
                      <a:pt x="373" y="1231"/>
                    </a:cubicBezTo>
                    <a:cubicBezTo>
                      <a:pt x="365" y="1226"/>
                      <a:pt x="349" y="1215"/>
                      <a:pt x="349" y="1215"/>
                    </a:cubicBezTo>
                    <a:cubicBezTo>
                      <a:pt x="344" y="1207"/>
                      <a:pt x="340" y="1198"/>
                      <a:pt x="333" y="1191"/>
                    </a:cubicBezTo>
                    <a:cubicBezTo>
                      <a:pt x="326" y="1184"/>
                      <a:pt x="315" y="1182"/>
                      <a:pt x="309" y="1175"/>
                    </a:cubicBezTo>
                    <a:cubicBezTo>
                      <a:pt x="275" y="1136"/>
                      <a:pt x="257" y="1092"/>
                      <a:pt x="213" y="1063"/>
                    </a:cubicBezTo>
                    <a:cubicBezTo>
                      <a:pt x="193" y="1003"/>
                      <a:pt x="222" y="1075"/>
                      <a:pt x="181" y="1023"/>
                    </a:cubicBezTo>
                    <a:cubicBezTo>
                      <a:pt x="176" y="1016"/>
                      <a:pt x="177" y="1006"/>
                      <a:pt x="173" y="999"/>
                    </a:cubicBezTo>
                    <a:cubicBezTo>
                      <a:pt x="157" y="970"/>
                      <a:pt x="136" y="945"/>
                      <a:pt x="109" y="927"/>
                    </a:cubicBezTo>
                    <a:cubicBezTo>
                      <a:pt x="88" y="895"/>
                      <a:pt x="75" y="864"/>
                      <a:pt x="53" y="831"/>
                    </a:cubicBezTo>
                    <a:cubicBezTo>
                      <a:pt x="44" y="817"/>
                      <a:pt x="37" y="783"/>
                      <a:pt x="37" y="783"/>
                    </a:cubicBezTo>
                    <a:cubicBezTo>
                      <a:pt x="47" y="702"/>
                      <a:pt x="38" y="739"/>
                      <a:pt x="61" y="671"/>
                    </a:cubicBezTo>
                    <a:cubicBezTo>
                      <a:pt x="64" y="662"/>
                      <a:pt x="76" y="658"/>
                      <a:pt x="85" y="655"/>
                    </a:cubicBezTo>
                    <a:cubicBezTo>
                      <a:pt x="88" y="654"/>
                      <a:pt x="77" y="604"/>
                      <a:pt x="77" y="60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ysDot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AU"/>
              </a:p>
            </p:txBody>
          </p:sp>
          <p:sp>
            <p:nvSpPr>
              <p:cNvPr id="299030" name="Line 22"/>
              <p:cNvSpPr>
                <a:spLocks noChangeShapeType="1"/>
              </p:cNvSpPr>
              <p:nvPr/>
            </p:nvSpPr>
            <p:spPr bwMode="auto">
              <a:xfrm>
                <a:off x="1448" y="1920"/>
                <a:ext cx="128" cy="112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AU"/>
              </a:p>
            </p:txBody>
          </p:sp>
        </p:grpSp>
        <p:sp>
          <p:nvSpPr>
            <p:cNvPr id="299031" name="Line 23"/>
            <p:cNvSpPr>
              <a:spLocks noChangeShapeType="1"/>
            </p:cNvSpPr>
            <p:nvPr/>
          </p:nvSpPr>
          <p:spPr bwMode="auto">
            <a:xfrm flipV="1">
              <a:off x="3168" y="2984"/>
              <a:ext cx="560" cy="57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graphicFrame>
          <p:nvGraphicFramePr>
            <p:cNvPr id="299032" name="Object 24"/>
            <p:cNvGraphicFramePr>
              <a:graphicFrameLocks noChangeAspect="1"/>
            </p:cNvGraphicFramePr>
            <p:nvPr/>
          </p:nvGraphicFramePr>
          <p:xfrm>
            <a:off x="2807" y="3309"/>
            <a:ext cx="296" cy="219"/>
          </p:xfrm>
          <a:graphic>
            <a:graphicData uri="http://schemas.openxmlformats.org/presentationml/2006/ole">
              <p:oleObj spid="_x0000_s299050" name="Equation" r:id="rId7" imgW="291847" imgH="215713" progId="Equation.3">
                <p:embed/>
              </p:oleObj>
            </a:graphicData>
          </a:graphic>
        </p:graphicFrame>
        <p:graphicFrame>
          <p:nvGraphicFramePr>
            <p:cNvPr id="299033" name="Object 25"/>
            <p:cNvGraphicFramePr>
              <a:graphicFrameLocks noChangeAspect="1"/>
            </p:cNvGraphicFramePr>
            <p:nvPr/>
          </p:nvGraphicFramePr>
          <p:xfrm>
            <a:off x="3761" y="2758"/>
            <a:ext cx="781" cy="303"/>
          </p:xfrm>
          <a:graphic>
            <a:graphicData uri="http://schemas.openxmlformats.org/presentationml/2006/ole">
              <p:oleObj spid="_x0000_s299051" name="Equation" r:id="rId8" imgW="787058" imgH="304668" progId="Equation.3">
                <p:embed/>
              </p:oleObj>
            </a:graphicData>
          </a:graphic>
        </p:graphicFrame>
      </p:grp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D22DF-2382-4D7A-8D23-8D2C514AA288}" type="slidenum">
              <a:rPr lang="en-AU" altLang="en-US"/>
              <a:pPr/>
              <a:t>7</a:t>
            </a:fld>
            <a:endParaRPr lang="en-AU" altLang="en-US"/>
          </a:p>
        </p:txBody>
      </p:sp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772400" cy="596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ffectLst/>
              </a:rPr>
              <a:t>Principles of Subspace Eigen </a:t>
            </a:r>
            <a:r>
              <a:rPr lang="en-US" altLang="en-US" dirty="0" err="1">
                <a:effectLst/>
              </a:rPr>
              <a:t>Decompostion</a:t>
            </a:r>
            <a:endParaRPr lang="en-AU" altLang="en-US" dirty="0">
              <a:effectLst/>
            </a:endParaRPr>
          </a:p>
        </p:txBody>
      </p:sp>
      <p:sp>
        <p:nvSpPr>
          <p:cNvPr id="306179" name="Rectangle 3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06180" name="Object 4"/>
          <p:cNvGraphicFramePr>
            <a:graphicFrameLocks noChangeAspect="1"/>
          </p:cNvGraphicFramePr>
          <p:nvPr/>
        </p:nvGraphicFramePr>
        <p:xfrm>
          <a:off x="2476500" y="1804988"/>
          <a:ext cx="3000375" cy="1939925"/>
        </p:xfrm>
        <a:graphic>
          <a:graphicData uri="http://schemas.openxmlformats.org/presentationml/2006/ole">
            <p:oleObj spid="_x0000_s306199" name="Equation" r:id="rId3" imgW="1247775" imgH="847725" progId="Equation.3">
              <p:embed/>
            </p:oleObj>
          </a:graphicData>
        </a:graphic>
      </p:graphicFrame>
      <p:sp>
        <p:nvSpPr>
          <p:cNvPr id="306181" name="Text Box 5"/>
          <p:cNvSpPr txBox="1">
            <a:spLocks noChangeArrowheads="1"/>
          </p:cNvSpPr>
          <p:nvPr/>
        </p:nvSpPr>
        <p:spPr bwMode="auto">
          <a:xfrm>
            <a:off x="301625" y="4329113"/>
            <a:ext cx="6176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/>
              <a:t>Columns of </a:t>
            </a:r>
            <a:r>
              <a:rPr lang="en-US" altLang="en-US" sz="2000" i="1"/>
              <a:t>E</a:t>
            </a:r>
            <a:r>
              <a:rPr lang="en-US" altLang="en-US" sz="2000"/>
              <a:t>  are the eigenvectors corresponding to </a:t>
            </a:r>
            <a:endParaRPr lang="en-AU" altLang="en-US" sz="2000"/>
          </a:p>
        </p:txBody>
      </p:sp>
      <p:graphicFrame>
        <p:nvGraphicFramePr>
          <p:cNvPr id="306182" name="Object 6"/>
          <p:cNvGraphicFramePr>
            <a:graphicFrameLocks noChangeAspect="1"/>
          </p:cNvGraphicFramePr>
          <p:nvPr/>
        </p:nvGraphicFramePr>
        <p:xfrm>
          <a:off x="6515100" y="4386263"/>
          <a:ext cx="1866900" cy="295275"/>
        </p:xfrm>
        <a:graphic>
          <a:graphicData uri="http://schemas.openxmlformats.org/presentationml/2006/ole">
            <p:oleObj spid="_x0000_s306200" name="Equation" r:id="rId4" imgW="838200" imgH="133350" progId="Equation.3">
              <p:embed/>
            </p:oleObj>
          </a:graphicData>
        </a:graphic>
      </p:graphicFrame>
      <p:grpSp>
        <p:nvGrpSpPr>
          <p:cNvPr id="306183" name="Group 7"/>
          <p:cNvGrpSpPr>
            <a:grpSpLocks/>
          </p:cNvGrpSpPr>
          <p:nvPr/>
        </p:nvGrpSpPr>
        <p:grpSpPr bwMode="auto">
          <a:xfrm>
            <a:off x="214313" y="1100138"/>
            <a:ext cx="6662737" cy="520700"/>
            <a:chOff x="135" y="693"/>
            <a:chExt cx="4197" cy="328"/>
          </a:xfrm>
        </p:grpSpPr>
        <p:graphicFrame>
          <p:nvGraphicFramePr>
            <p:cNvPr id="306184" name="Object 8"/>
            <p:cNvGraphicFramePr>
              <a:graphicFrameLocks noChangeAspect="1"/>
            </p:cNvGraphicFramePr>
            <p:nvPr/>
          </p:nvGraphicFramePr>
          <p:xfrm>
            <a:off x="3300" y="693"/>
            <a:ext cx="1032" cy="326"/>
          </p:xfrm>
          <a:graphic>
            <a:graphicData uri="http://schemas.openxmlformats.org/presentationml/2006/ole">
              <p:oleObj spid="_x0000_s306201" name="Equation" r:id="rId5" imgW="748975" imgH="241195" progId="Equation.3">
                <p:embed/>
              </p:oleObj>
            </a:graphicData>
          </a:graphic>
        </p:graphicFrame>
        <p:grpSp>
          <p:nvGrpSpPr>
            <p:cNvPr id="306185" name="Group 9"/>
            <p:cNvGrpSpPr>
              <a:grpSpLocks/>
            </p:cNvGrpSpPr>
            <p:nvPr/>
          </p:nvGrpSpPr>
          <p:grpSpPr bwMode="auto">
            <a:xfrm>
              <a:off x="135" y="725"/>
              <a:ext cx="3145" cy="296"/>
              <a:chOff x="135" y="725"/>
              <a:chExt cx="3145" cy="296"/>
            </a:xfrm>
          </p:grpSpPr>
          <p:graphicFrame>
            <p:nvGraphicFramePr>
              <p:cNvPr id="306186" name="Object 10"/>
              <p:cNvGraphicFramePr>
                <a:graphicFrameLocks noChangeAspect="1"/>
              </p:cNvGraphicFramePr>
              <p:nvPr/>
            </p:nvGraphicFramePr>
            <p:xfrm>
              <a:off x="2219" y="725"/>
              <a:ext cx="247" cy="296"/>
            </p:xfrm>
            <a:graphic>
              <a:graphicData uri="http://schemas.openxmlformats.org/presentationml/2006/ole">
                <p:oleObj spid="_x0000_s306202" name="Equation" r:id="rId6" imgW="190500" imgH="228600" progId="Equation.3">
                  <p:embed/>
                </p:oleObj>
              </a:graphicData>
            </a:graphic>
          </p:graphicFrame>
          <p:sp>
            <p:nvSpPr>
              <p:cNvPr id="306187" name="Text Box 11"/>
              <p:cNvSpPr txBox="1">
                <a:spLocks noChangeArrowheads="1"/>
              </p:cNvSpPr>
              <p:nvPr/>
            </p:nvSpPr>
            <p:spPr bwMode="auto">
              <a:xfrm>
                <a:off x="135" y="738"/>
                <a:ext cx="314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2000"/>
                  <a:t>The eigen decomposition of       is given by</a:t>
                </a:r>
                <a:endParaRPr lang="en-AU" altLang="en-US" sz="2000" i="1"/>
              </a:p>
            </p:txBody>
          </p:sp>
        </p:grpSp>
      </p:grpSp>
      <p:graphicFrame>
        <p:nvGraphicFramePr>
          <p:cNvPr id="306188" name="Object 1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271713" y="5078413"/>
          <a:ext cx="2957512" cy="476250"/>
        </p:xfrm>
        <a:graphic>
          <a:graphicData uri="http://schemas.openxmlformats.org/presentationml/2006/ole">
            <p:oleObj spid="_x0000_s306203" name="Equation" r:id="rId7" imgW="1345616" imgH="215806" progId="Equation.3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802F5-EF9C-4AEC-A184-A729CA843D72}" type="slidenum">
              <a:rPr lang="en-AU" altLang="en-US"/>
              <a:pPr/>
              <a:t>8</a:t>
            </a:fld>
            <a:endParaRPr lang="en-AU" altLang="en-US"/>
          </a:p>
        </p:txBody>
      </p:sp>
      <p:pic>
        <p:nvPicPr>
          <p:cNvPr id="3102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5588" y="1430338"/>
            <a:ext cx="3813175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2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388" y="4067175"/>
            <a:ext cx="302577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2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068763"/>
            <a:ext cx="31178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02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023100" cy="635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400" dirty="0">
                <a:effectLst/>
              </a:rPr>
              <a:t>Eigen Spectra – Signals in Uncorrelated Noise </a:t>
            </a:r>
            <a:endParaRPr lang="en-AU" altLang="en-US" sz="2400" dirty="0">
              <a:effectLst/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03FFD1-50F1-4912-8C4B-D2E028003FE4}" type="slidenum">
              <a:rPr lang="en-AU" altLang="en-US"/>
              <a:pPr/>
              <a:t>9</a:t>
            </a:fld>
            <a:endParaRPr lang="en-AU" altLang="en-US"/>
          </a:p>
        </p:txBody>
      </p:sp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023100" cy="635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400" dirty="0">
                <a:effectLst/>
              </a:rPr>
              <a:t>Eigen Spectra – Signals in Correlated Noise </a:t>
            </a:r>
            <a:endParaRPr lang="en-AU" altLang="en-US" sz="2400" dirty="0">
              <a:effectLst/>
            </a:endParaRPr>
          </a:p>
        </p:txBody>
      </p:sp>
      <p:pic>
        <p:nvPicPr>
          <p:cNvPr id="3123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288" y="2873375"/>
            <a:ext cx="3646487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23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6300" y="2847975"/>
            <a:ext cx="3722688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2325" name="Rectangle 5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12326" name="Object 6"/>
          <p:cNvGraphicFramePr>
            <a:graphicFrameLocks noChangeAspect="1"/>
          </p:cNvGraphicFramePr>
          <p:nvPr/>
        </p:nvGraphicFramePr>
        <p:xfrm>
          <a:off x="2019300" y="1322388"/>
          <a:ext cx="3810000" cy="1030287"/>
        </p:xfrm>
        <a:graphic>
          <a:graphicData uri="http://schemas.openxmlformats.org/presentationml/2006/ole">
            <p:oleObj spid="_x0000_s312329" name="Equation" r:id="rId5" imgW="1400175" imgH="3810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TRDC Course Template  07 2002">
  <a:themeElements>
    <a:clrScheme name="">
      <a:dk1>
        <a:srgbClr val="000000"/>
      </a:dk1>
      <a:lt1>
        <a:srgbClr val="0066CC"/>
      </a:lt1>
      <a:dk2>
        <a:srgbClr val="CBCBCB"/>
      </a:dk2>
      <a:lt2>
        <a:srgbClr val="000000"/>
      </a:lt2>
      <a:accent1>
        <a:srgbClr val="00CCFF"/>
      </a:accent1>
      <a:accent2>
        <a:srgbClr val="00FFCC"/>
      </a:accent2>
      <a:accent3>
        <a:srgbClr val="AAB8E2"/>
      </a:accent3>
      <a:accent4>
        <a:srgbClr val="000000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TRDC Course Template  07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RDC Course Template  07 2002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DC Course Template  07 2002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DC Course Template  07 2002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Designs\Dad`s Tie.pot</Template>
  <TotalTime>8568</TotalTime>
  <Words>674</Words>
  <Application>Microsoft Office PowerPoint</Application>
  <PresentationFormat>Presentazione su schermo (4:3)</PresentationFormat>
  <Paragraphs>201</Paragraphs>
  <Slides>29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29</vt:i4>
      </vt:variant>
    </vt:vector>
  </HeadingPairs>
  <TitlesOfParts>
    <vt:vector size="32" baseType="lpstr">
      <vt:lpstr>TRDC Course Template  07 2002</vt:lpstr>
      <vt:lpstr>Equation</vt:lpstr>
      <vt:lpstr>Formel</vt:lpstr>
      <vt:lpstr>Subspace Methods</vt:lpstr>
      <vt:lpstr>Motivation and Overview</vt:lpstr>
      <vt:lpstr>Direction of Arrival Estimation Overview</vt:lpstr>
      <vt:lpstr>Extension Topics</vt:lpstr>
      <vt:lpstr>Array Manifold</vt:lpstr>
      <vt:lpstr>Array Manifold and Aliasing</vt:lpstr>
      <vt:lpstr>Principles of Subspace Eigen Decompostion</vt:lpstr>
      <vt:lpstr>Eigen Spectra – Signals in Uncorrelated Noise </vt:lpstr>
      <vt:lpstr>Eigen Spectra – Signals in Correlated Noise </vt:lpstr>
      <vt:lpstr>Subspaces </vt:lpstr>
      <vt:lpstr>Subspace - example </vt:lpstr>
      <vt:lpstr>Signal and Noise Subspaces </vt:lpstr>
      <vt:lpstr>Model for Cross-Spectral Matrix </vt:lpstr>
      <vt:lpstr>Signal and Noise Subspaces </vt:lpstr>
      <vt:lpstr>Diapositiva 15</vt:lpstr>
      <vt:lpstr>Diapositiva 16</vt:lpstr>
      <vt:lpstr>Diapositiva 17</vt:lpstr>
      <vt:lpstr>Direction of Arrival – Subspace Methods</vt:lpstr>
      <vt:lpstr>MUSIC Multiple Signal Classification </vt:lpstr>
      <vt:lpstr>Summary of MUSIC Algorithm </vt:lpstr>
      <vt:lpstr>Examples – Exact Cross-spectral Matrix </vt:lpstr>
      <vt:lpstr>Examples – Varying SNR </vt:lpstr>
      <vt:lpstr>Examples – Varying  </vt:lpstr>
      <vt:lpstr>Examples – Estimated Cross-spectral Matrix </vt:lpstr>
      <vt:lpstr>Examples – Model Mismatch </vt:lpstr>
      <vt:lpstr>MUSIC and Phase Errors</vt:lpstr>
      <vt:lpstr>Summary of MUSIC Algorithm </vt:lpstr>
      <vt:lpstr>Estimating Signal Power/Amplitudes </vt:lpstr>
      <vt:lpstr>Properties MUSIC Algorithm </vt:lpstr>
    </vt:vector>
  </TitlesOfParts>
  <Company>CSSIP, University of South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Overview</dc:title>
  <dc:creator>Geoff Brownlie</dc:creator>
  <cp:lastModifiedBy>D</cp:lastModifiedBy>
  <cp:revision>372</cp:revision>
  <cp:lastPrinted>1601-01-01T00:00:00Z</cp:lastPrinted>
  <dcterms:created xsi:type="dcterms:W3CDTF">2002-02-04T06:04:59Z</dcterms:created>
  <dcterms:modified xsi:type="dcterms:W3CDTF">2014-05-21T06:47:27Z</dcterms:modified>
</cp:coreProperties>
</file>