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4" r:id="rId1"/>
  </p:sldMasterIdLst>
  <p:notesMasterIdLst>
    <p:notesMasterId r:id="rId18"/>
  </p:notesMasterIdLst>
  <p:handoutMasterIdLst>
    <p:handoutMasterId r:id="rId19"/>
  </p:handoutMasterIdLst>
  <p:sldIdLst>
    <p:sldId id="345" r:id="rId2"/>
    <p:sldId id="346" r:id="rId3"/>
    <p:sldId id="347" r:id="rId4"/>
    <p:sldId id="348" r:id="rId5"/>
    <p:sldId id="357" r:id="rId6"/>
    <p:sldId id="349" r:id="rId7"/>
    <p:sldId id="350" r:id="rId8"/>
    <p:sldId id="351" r:id="rId9"/>
    <p:sldId id="358" r:id="rId10"/>
    <p:sldId id="352" r:id="rId11"/>
    <p:sldId id="353" r:id="rId12"/>
    <p:sldId id="354" r:id="rId13"/>
    <p:sldId id="355" r:id="rId14"/>
    <p:sldId id="356" r:id="rId15"/>
    <p:sldId id="359" r:id="rId16"/>
    <p:sldId id="360" r:id="rId17"/>
  </p:sldIdLst>
  <p:sldSz cx="9144000" cy="6858000" type="screen4x3"/>
  <p:notesSz cx="6743700" cy="98806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0"/>
      </p:ext>
    </p:extLst>
  </p:showPr>
  <p:clrMru>
    <a:srgbClr val="FFFFFF"/>
    <a:srgbClr val="333399"/>
    <a:srgbClr val="0000FF"/>
    <a:srgbClr val="7581F1"/>
    <a:srgbClr val="003399"/>
    <a:srgbClr val="0033CC"/>
    <a:srgbClr val="FFFF00"/>
    <a:srgbClr val="9999FF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775" autoAdjust="0"/>
    <p:restoredTop sz="91047" autoAdjust="0"/>
  </p:normalViewPr>
  <p:slideViewPr>
    <p:cSldViewPr snapToObjects="1">
      <p:cViewPr>
        <p:scale>
          <a:sx n="75" d="100"/>
          <a:sy n="75" d="100"/>
        </p:scale>
        <p:origin x="-1104" y="-72"/>
      </p:cViewPr>
      <p:guideLst>
        <p:guide orient="horz" pos="4319"/>
        <p:guide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Objects="1">
      <p:cViewPr varScale="1">
        <p:scale>
          <a:sx n="82" d="100"/>
          <a:sy n="82" d="100"/>
        </p:scale>
        <p:origin x="-2064" y="-72"/>
      </p:cViewPr>
      <p:guideLst>
        <p:guide orient="horz" pos="3112"/>
        <p:guide pos="2124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5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10.vml.rels><?xml version="1.0" encoding="UTF-8" standalone="yes"?>
<Relationships xmlns="http://schemas.openxmlformats.org/package/2006/relationships"><Relationship Id="rId3" Type="http://schemas.openxmlformats.org/officeDocument/2006/relationships/image" Target="../media/image18.wmf"/><Relationship Id="rId2" Type="http://schemas.openxmlformats.org/officeDocument/2006/relationships/image" Target="../media/image17.wmf"/><Relationship Id="rId1" Type="http://schemas.openxmlformats.org/officeDocument/2006/relationships/image" Target="../media/image16.wmf"/><Relationship Id="rId4" Type="http://schemas.openxmlformats.org/officeDocument/2006/relationships/image" Target="../media/image19.wmf"/></Relationships>
</file>

<file path=ppt/drawings/_rels/vmlDrawing11.vml.rels><?xml version="1.0" encoding="UTF-8" standalone="yes"?>
<Relationships xmlns="http://schemas.openxmlformats.org/package/2006/relationships"><Relationship Id="rId3" Type="http://schemas.openxmlformats.org/officeDocument/2006/relationships/image" Target="../media/image22.wmf"/><Relationship Id="rId2" Type="http://schemas.openxmlformats.org/officeDocument/2006/relationships/image" Target="../media/image21.wmf"/><Relationship Id="rId1" Type="http://schemas.openxmlformats.org/officeDocument/2006/relationships/image" Target="../media/image20.wmf"/></Relationships>
</file>

<file path=ppt/drawings/_rels/vmlDrawing1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3.wmf"/></Relationships>
</file>

<file path=ppt/drawings/_rels/vmlDrawing13.vml.rels><?xml version="1.0" encoding="UTF-8" standalone="yes"?>
<Relationships xmlns="http://schemas.openxmlformats.org/package/2006/relationships"><Relationship Id="rId2" Type="http://schemas.openxmlformats.org/officeDocument/2006/relationships/image" Target="../media/image25.wmf"/><Relationship Id="rId1" Type="http://schemas.openxmlformats.org/officeDocument/2006/relationships/image" Target="../media/image24.w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4.wmf"/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wmf"/></Relationships>
</file>

<file path=ppt/drawings/_rels/vmlDrawing4.vml.rels><?xml version="1.0" encoding="UTF-8" standalone="yes"?>
<Relationships xmlns="http://schemas.openxmlformats.org/package/2006/relationships"><Relationship Id="rId2" Type="http://schemas.openxmlformats.org/officeDocument/2006/relationships/image" Target="../media/image7.wmf"/><Relationship Id="rId1" Type="http://schemas.openxmlformats.org/officeDocument/2006/relationships/image" Target="../media/image6.w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8.wmf"/></Relationships>
</file>

<file path=ppt/drawings/_rels/vmlDrawing6.vml.rels><?xml version="1.0" encoding="UTF-8" standalone="yes"?>
<Relationships xmlns="http://schemas.openxmlformats.org/package/2006/relationships"><Relationship Id="rId2" Type="http://schemas.openxmlformats.org/officeDocument/2006/relationships/image" Target="../media/image10.wmf"/><Relationship Id="rId1" Type="http://schemas.openxmlformats.org/officeDocument/2006/relationships/image" Target="../media/image9.wmf"/></Relationships>
</file>

<file path=ppt/drawings/_rels/vmlDrawing7.vml.rels><?xml version="1.0" encoding="UTF-8" standalone="yes"?>
<Relationships xmlns="http://schemas.openxmlformats.org/package/2006/relationships"><Relationship Id="rId3" Type="http://schemas.openxmlformats.org/officeDocument/2006/relationships/image" Target="../media/image13.wmf"/><Relationship Id="rId2" Type="http://schemas.openxmlformats.org/officeDocument/2006/relationships/image" Target="../media/image12.wmf"/><Relationship Id="rId1" Type="http://schemas.openxmlformats.org/officeDocument/2006/relationships/image" Target="../media/image11.wmf"/></Relationships>
</file>

<file path=ppt/drawings/_rels/vmlDrawing8.vml.rels><?xml version="1.0" encoding="UTF-8" standalone="yes"?>
<Relationships xmlns="http://schemas.openxmlformats.org/package/2006/relationships"><Relationship Id="rId2" Type="http://schemas.openxmlformats.org/officeDocument/2006/relationships/image" Target="../media/image15.wmf"/><Relationship Id="rId1" Type="http://schemas.openxmlformats.org/officeDocument/2006/relationships/image" Target="../media/image14.w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16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2588" cy="493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572" tIns="45786" rIns="91572" bIns="45786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21113" y="0"/>
            <a:ext cx="2922587" cy="493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572" tIns="45786" rIns="91572" bIns="45786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2048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86888"/>
            <a:ext cx="2922588" cy="493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572" tIns="45786" rIns="91572" bIns="45786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2048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21113" y="9386888"/>
            <a:ext cx="2922587" cy="493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572" tIns="45786" rIns="91572" bIns="45786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fld id="{D17C8B04-A356-4AA7-B793-1F2CC40D9EF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294217019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2588" cy="493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572" tIns="45786" rIns="91572" bIns="45786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2051" name="Rectangle 3"/>
          <p:cNvSpPr>
            <a:spLocks noGrp="1" noRot="1" noChangeAspect="1" noChangeArrowheads="1"/>
          </p:cNvSpPr>
          <p:nvPr>
            <p:ph type="sldImg" idx="2"/>
          </p:nvPr>
        </p:nvSpPr>
        <p:spPr bwMode="auto">
          <a:xfrm>
            <a:off x="901700" y="742950"/>
            <a:ext cx="4938713" cy="370363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52" name="Rectangle 4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898525" y="4691063"/>
            <a:ext cx="4946650" cy="4446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572" tIns="45786" rIns="91572" bIns="4578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dt" idx="1"/>
          </p:nvPr>
        </p:nvSpPr>
        <p:spPr bwMode="auto">
          <a:xfrm>
            <a:off x="3821113" y="0"/>
            <a:ext cx="2922587" cy="493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572" tIns="45786" rIns="91572" bIns="45786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86888"/>
            <a:ext cx="2922588" cy="493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572" tIns="45786" rIns="91572" bIns="45786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21113" y="9386888"/>
            <a:ext cx="2922587" cy="493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572" tIns="45786" rIns="91572" bIns="45786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fld id="{3AF43679-C65B-447A-BAB4-B1CB5BB5675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330361370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FF5C2220-6848-4FFB-B481-A54CE5C12A6B}" type="slidenum">
              <a:rPr lang="en-AU" altLang="en-US"/>
              <a:pPr/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xmlns="" val="2643244979"/>
      </p:ext>
    </p:extLst>
  </p:cSld>
  <p:clrMapOvr>
    <a:masterClrMapping/>
  </p:clrMapOvr>
  <p:transition spd="slow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99250" y="274638"/>
            <a:ext cx="2120900" cy="607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3375" y="274638"/>
            <a:ext cx="6213475" cy="607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8227880E-E637-4149-8609-2F2110A182DC}" type="slidenum">
              <a:rPr lang="en-AU" altLang="en-US"/>
              <a:pPr/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xmlns="" val="2737663685"/>
      </p:ext>
    </p:extLst>
  </p:cSld>
  <p:clrMapOvr>
    <a:masterClrMapping/>
  </p:clrMapOvr>
  <p:transition spd="slow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54A67D4-C92D-408E-AB2C-E4B4471B6BFC}" type="slidenum">
              <a:rPr lang="en-AU" altLang="en-US"/>
              <a:pPr/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xmlns="" val="2611801432"/>
      </p:ext>
    </p:extLst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7F656080-87EA-4FB0-9BFA-C7A820F4EAD2}" type="slidenum">
              <a:rPr lang="en-AU" altLang="en-US"/>
              <a:pPr/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xmlns="" val="602697856"/>
      </p:ext>
    </p:extLst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33375" y="1104900"/>
            <a:ext cx="4167188" cy="52435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2963" y="1104900"/>
            <a:ext cx="4167187" cy="52435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4C2A8A01-A103-48C3-91F7-905D78A164BE}" type="slidenum">
              <a:rPr lang="en-AU" altLang="en-US"/>
              <a:pPr/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xmlns="" val="308857435"/>
      </p:ext>
    </p:extLst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0928A72-5814-46A3-96DE-C155E8AE8FF8}" type="slidenum">
              <a:rPr lang="en-AU" altLang="en-US"/>
              <a:pPr/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xmlns="" val="838663410"/>
      </p:ext>
    </p:extLst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ABC1C514-75D3-4264-81B8-324F06EB16DF}" type="slidenum">
              <a:rPr lang="en-AU" altLang="en-US"/>
              <a:pPr/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xmlns="" val="2453003141"/>
      </p:ext>
    </p:extLst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F46B356F-F225-4C8C-9745-B2C7A5B9586B}" type="slidenum">
              <a:rPr lang="en-AU" altLang="en-US"/>
              <a:pPr/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xmlns="" val="4254379859"/>
      </p:ext>
    </p:extLst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747DDC7B-75BF-4DCA-B9E3-AA101345A25F}" type="slidenum">
              <a:rPr lang="en-AU" altLang="en-US"/>
              <a:pPr/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xmlns="" val="1272608912"/>
      </p:ext>
    </p:extLst>
  </p:cSld>
  <p:clrMapOvr>
    <a:masterClrMapping/>
  </p:clrMapOvr>
  <p:transition spd="slow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045F87EF-F54A-40B7-96D1-731B9F3A038F}" type="slidenum">
              <a:rPr lang="en-AU" altLang="en-US"/>
              <a:pPr/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xmlns="" val="85178988"/>
      </p:ext>
    </p:extLst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333375" y="1104900"/>
            <a:ext cx="8486775" cy="5243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altLang="en-US" smtClean="0"/>
              <a:t>Click to edit Master text styles</a:t>
            </a:r>
          </a:p>
          <a:p>
            <a:pPr lvl="1"/>
            <a:r>
              <a:rPr lang="en-AU" altLang="en-US" smtClean="0"/>
              <a:t>Second level</a:t>
            </a:r>
          </a:p>
          <a:p>
            <a:pPr lvl="2"/>
            <a:r>
              <a:rPr lang="en-AU" altLang="en-US" smtClean="0"/>
              <a:t>Third level</a:t>
            </a:r>
          </a:p>
          <a:p>
            <a:pPr lvl="3"/>
            <a:r>
              <a:rPr lang="en-AU" altLang="en-US" smtClean="0"/>
              <a:t>Fourth level</a:t>
            </a:r>
          </a:p>
          <a:p>
            <a:pPr lvl="4"/>
            <a:r>
              <a:rPr lang="en-AU" altLang="en-US" smtClean="0"/>
              <a:t>Fifth level</a:t>
            </a:r>
          </a:p>
        </p:txBody>
      </p:sp>
      <p:sp>
        <p:nvSpPr>
          <p:cNvPr id="108561" name="Rectangle 1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358063" y="6437313"/>
            <a:ext cx="1457325" cy="2778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 eaLnBrk="0" hangingPunct="0">
              <a:defRPr sz="1400">
                <a:solidFill>
                  <a:srgbClr val="003399"/>
                </a:solidFill>
              </a:defRPr>
            </a:lvl1pPr>
          </a:lstStyle>
          <a:p>
            <a:fld id="{B2BC352C-3930-4047-ABD8-5A5A6E7F348A}" type="slidenum">
              <a:rPr lang="en-AU" altLang="en-US"/>
              <a:pPr/>
              <a:t>‹#›</a:t>
            </a:fld>
            <a:endParaRPr lang="en-AU" altLang="en-US"/>
          </a:p>
        </p:txBody>
      </p:sp>
      <p:sp>
        <p:nvSpPr>
          <p:cNvPr id="108562" name="Text Box 18"/>
          <p:cNvSpPr txBox="1">
            <a:spLocks noChangeArrowheads="1"/>
          </p:cNvSpPr>
          <p:nvPr userDrawn="1"/>
        </p:nvSpPr>
        <p:spPr bwMode="auto">
          <a:xfrm>
            <a:off x="1828800" y="6437313"/>
            <a:ext cx="525780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AU" altLang="en-US" sz="1400"/>
              <a:t>Beamforming and Array Processing –Random Processes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  <p:sldLayoutId id="2147483664" r:id="rId10"/>
    <p:sldLayoutId id="2147483665" r:id="rId11"/>
  </p:sldLayoutIdLst>
  <p:transition spd="slow"/>
  <p:hf hdr="0" ftr="0" dt="0"/>
  <p:txStyles>
    <p:titleStyle>
      <a:lvl1pPr algn="l" rtl="0" fontAlgn="base">
        <a:spcBef>
          <a:spcPct val="0"/>
        </a:spcBef>
        <a:spcAft>
          <a:spcPct val="0"/>
        </a:spcAft>
        <a:defRPr sz="2800" b="1">
          <a:solidFill>
            <a:schemeClr val="bg2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2800" b="1">
          <a:solidFill>
            <a:schemeClr val="bg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2pPr>
      <a:lvl3pPr algn="l" rtl="0" fontAlgn="base">
        <a:spcBef>
          <a:spcPct val="0"/>
        </a:spcBef>
        <a:spcAft>
          <a:spcPct val="0"/>
        </a:spcAft>
        <a:defRPr sz="2800" b="1">
          <a:solidFill>
            <a:schemeClr val="bg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3pPr>
      <a:lvl4pPr algn="l" rtl="0" fontAlgn="base">
        <a:spcBef>
          <a:spcPct val="0"/>
        </a:spcBef>
        <a:spcAft>
          <a:spcPct val="0"/>
        </a:spcAft>
        <a:defRPr sz="2800" b="1">
          <a:solidFill>
            <a:schemeClr val="bg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4pPr>
      <a:lvl5pPr algn="l" rtl="0" fontAlgn="base">
        <a:spcBef>
          <a:spcPct val="0"/>
        </a:spcBef>
        <a:spcAft>
          <a:spcPct val="0"/>
        </a:spcAft>
        <a:defRPr sz="2800" b="1">
          <a:solidFill>
            <a:schemeClr val="bg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800" b="1">
          <a:solidFill>
            <a:schemeClr val="bg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800" b="1">
          <a:solidFill>
            <a:schemeClr val="bg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800" b="1">
          <a:solidFill>
            <a:schemeClr val="bg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800" b="1">
          <a:solidFill>
            <a:schemeClr val="bg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9pPr>
    </p:titleStyle>
    <p:bodyStyle>
      <a:lvl1pPr marL="342900" indent="-342900" algn="l" rtl="0" fontAlgn="base">
        <a:lnSpc>
          <a:spcPct val="120000"/>
        </a:lnSpc>
        <a:spcBef>
          <a:spcPct val="20000"/>
        </a:spcBef>
        <a:spcAft>
          <a:spcPct val="0"/>
        </a:spcAft>
        <a:buClr>
          <a:srgbClr val="0033CC"/>
        </a:buClr>
        <a:buFont typeface="Wingdings" pitchFamily="2" charset="2"/>
        <a:buChar char="l"/>
        <a:defRPr sz="2000" b="1">
          <a:solidFill>
            <a:schemeClr val="bg2"/>
          </a:solidFill>
          <a:latin typeface="+mn-lt"/>
          <a:ea typeface="+mn-ea"/>
          <a:cs typeface="+mn-cs"/>
        </a:defRPr>
      </a:lvl1pPr>
      <a:lvl2pPr marL="742950" indent="-285750" algn="l" rtl="0" fontAlgn="base">
        <a:lnSpc>
          <a:spcPct val="120000"/>
        </a:lnSpc>
        <a:spcBef>
          <a:spcPct val="20000"/>
        </a:spcBef>
        <a:spcAft>
          <a:spcPct val="0"/>
        </a:spcAft>
        <a:buClr>
          <a:srgbClr val="0033CC"/>
        </a:buClr>
        <a:buChar char="–"/>
        <a:defRPr b="1">
          <a:solidFill>
            <a:schemeClr val="bg2"/>
          </a:solidFill>
          <a:latin typeface="+mn-lt"/>
        </a:defRPr>
      </a:lvl2pPr>
      <a:lvl3pPr marL="1143000" indent="-228600" algn="l" rtl="0" fontAlgn="base">
        <a:lnSpc>
          <a:spcPct val="120000"/>
        </a:lnSpc>
        <a:spcBef>
          <a:spcPct val="20000"/>
        </a:spcBef>
        <a:spcAft>
          <a:spcPct val="0"/>
        </a:spcAft>
        <a:buClr>
          <a:srgbClr val="0033CC"/>
        </a:buClr>
        <a:buChar char="•"/>
        <a:defRPr b="1">
          <a:solidFill>
            <a:schemeClr val="bg2"/>
          </a:solidFill>
          <a:latin typeface="+mn-lt"/>
        </a:defRPr>
      </a:lvl3pPr>
      <a:lvl4pPr marL="1600200" indent="-228600" algn="l" rtl="0" fontAlgn="base">
        <a:lnSpc>
          <a:spcPct val="120000"/>
        </a:lnSpc>
        <a:spcBef>
          <a:spcPct val="20000"/>
        </a:spcBef>
        <a:spcAft>
          <a:spcPct val="0"/>
        </a:spcAft>
        <a:buClr>
          <a:srgbClr val="0033CC"/>
        </a:buClr>
        <a:buChar char="–"/>
        <a:defRPr sz="1600" b="1">
          <a:solidFill>
            <a:schemeClr val="bg2"/>
          </a:solidFill>
          <a:latin typeface="+mn-lt"/>
        </a:defRPr>
      </a:lvl4pPr>
      <a:lvl5pPr marL="2057400" indent="-228600" algn="l" rtl="0" fontAlgn="base">
        <a:lnSpc>
          <a:spcPct val="120000"/>
        </a:lnSpc>
        <a:spcBef>
          <a:spcPct val="20000"/>
        </a:spcBef>
        <a:spcAft>
          <a:spcPct val="0"/>
        </a:spcAft>
        <a:buClr>
          <a:srgbClr val="0033CC"/>
        </a:buClr>
        <a:buChar char="•"/>
        <a:defRPr sz="1600" b="1">
          <a:solidFill>
            <a:schemeClr val="bg2"/>
          </a:solidFill>
          <a:latin typeface="+mn-lt"/>
        </a:defRPr>
      </a:lvl5pPr>
      <a:lvl6pPr marL="2514600" indent="-228600" algn="l" rtl="0" fontAlgn="base">
        <a:lnSpc>
          <a:spcPct val="120000"/>
        </a:lnSpc>
        <a:spcBef>
          <a:spcPct val="20000"/>
        </a:spcBef>
        <a:spcAft>
          <a:spcPct val="0"/>
        </a:spcAft>
        <a:buClr>
          <a:srgbClr val="0033CC"/>
        </a:buClr>
        <a:buChar char="•"/>
        <a:defRPr sz="1600" b="1">
          <a:solidFill>
            <a:schemeClr val="bg2"/>
          </a:solidFill>
          <a:latin typeface="+mn-lt"/>
        </a:defRPr>
      </a:lvl6pPr>
      <a:lvl7pPr marL="2971800" indent="-228600" algn="l" rtl="0" fontAlgn="base">
        <a:lnSpc>
          <a:spcPct val="120000"/>
        </a:lnSpc>
        <a:spcBef>
          <a:spcPct val="20000"/>
        </a:spcBef>
        <a:spcAft>
          <a:spcPct val="0"/>
        </a:spcAft>
        <a:buClr>
          <a:srgbClr val="0033CC"/>
        </a:buClr>
        <a:buChar char="•"/>
        <a:defRPr sz="1600" b="1">
          <a:solidFill>
            <a:schemeClr val="bg2"/>
          </a:solidFill>
          <a:latin typeface="+mn-lt"/>
        </a:defRPr>
      </a:lvl7pPr>
      <a:lvl8pPr marL="3429000" indent="-228600" algn="l" rtl="0" fontAlgn="base">
        <a:lnSpc>
          <a:spcPct val="120000"/>
        </a:lnSpc>
        <a:spcBef>
          <a:spcPct val="20000"/>
        </a:spcBef>
        <a:spcAft>
          <a:spcPct val="0"/>
        </a:spcAft>
        <a:buClr>
          <a:srgbClr val="0033CC"/>
        </a:buClr>
        <a:buChar char="•"/>
        <a:defRPr sz="1600" b="1">
          <a:solidFill>
            <a:schemeClr val="bg2"/>
          </a:solidFill>
          <a:latin typeface="+mn-lt"/>
        </a:defRPr>
      </a:lvl8pPr>
      <a:lvl9pPr marL="3886200" indent="-228600" algn="l" rtl="0" fontAlgn="base">
        <a:lnSpc>
          <a:spcPct val="120000"/>
        </a:lnSpc>
        <a:spcBef>
          <a:spcPct val="20000"/>
        </a:spcBef>
        <a:spcAft>
          <a:spcPct val="0"/>
        </a:spcAft>
        <a:buClr>
          <a:srgbClr val="0033CC"/>
        </a:buClr>
        <a:buChar char="•"/>
        <a:defRPr sz="1600" b="1">
          <a:solidFill>
            <a:schemeClr val="bg2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5" Type="http://schemas.openxmlformats.org/officeDocument/2006/relationships/oleObject" Target="../embeddings/oleObject13.bin"/><Relationship Id="rId4" Type="http://schemas.openxmlformats.org/officeDocument/2006/relationships/oleObject" Target="../embeddings/oleObject12.bin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8.vml"/><Relationship Id="rId4" Type="http://schemas.openxmlformats.org/officeDocument/2006/relationships/oleObject" Target="../embeddings/oleObject15.bin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9.v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0.vml"/><Relationship Id="rId6" Type="http://schemas.openxmlformats.org/officeDocument/2006/relationships/oleObject" Target="../embeddings/oleObject20.bin"/><Relationship Id="rId5" Type="http://schemas.openxmlformats.org/officeDocument/2006/relationships/oleObject" Target="../embeddings/oleObject19.bin"/><Relationship Id="rId4" Type="http://schemas.openxmlformats.org/officeDocument/2006/relationships/oleObject" Target="../embeddings/oleObject18.bin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1.vml"/><Relationship Id="rId5" Type="http://schemas.openxmlformats.org/officeDocument/2006/relationships/oleObject" Target="../embeddings/oleObject23.bin"/><Relationship Id="rId4" Type="http://schemas.openxmlformats.org/officeDocument/2006/relationships/oleObject" Target="../embeddings/oleObject22.bin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2.v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3.vml"/><Relationship Id="rId4" Type="http://schemas.openxmlformats.org/officeDocument/2006/relationships/oleObject" Target="../embeddings/oleObject26.bin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5" Type="http://schemas.openxmlformats.org/officeDocument/2006/relationships/oleObject" Target="../embeddings/oleObject4.bin"/><Relationship Id="rId4" Type="http://schemas.openxmlformats.org/officeDocument/2006/relationships/oleObject" Target="../embeddings/oleObject3.bin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4" Type="http://schemas.openxmlformats.org/officeDocument/2006/relationships/oleObject" Target="../embeddings/oleObject7.bin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8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4" Type="http://schemas.openxmlformats.org/officeDocument/2006/relationships/oleObject" Target="../embeddings/oleObject10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C8D2C6-C73A-428F-B162-101B32F35C0B}" type="slidenum">
              <a:rPr lang="en-AU" altLang="en-US"/>
              <a:pPr/>
              <a:t>1</a:t>
            </a:fld>
            <a:endParaRPr lang="en-AU" altLang="en-US"/>
          </a:p>
        </p:txBody>
      </p:sp>
      <p:sp>
        <p:nvSpPr>
          <p:cNvPr id="28774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37338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Random Processes</a:t>
            </a:r>
          </a:p>
        </p:txBody>
      </p:sp>
      <p:sp>
        <p:nvSpPr>
          <p:cNvPr id="287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33375" y="1104900"/>
            <a:ext cx="8486775" cy="2971800"/>
          </a:xfrm>
        </p:spPr>
        <p:txBody>
          <a:bodyPr/>
          <a:lstStyle/>
          <a:p>
            <a:pPr>
              <a:lnSpc>
                <a:spcPct val="110000"/>
              </a:lnSpc>
            </a:pPr>
            <a:r>
              <a:rPr lang="en-AU" altLang="en-US" dirty="0"/>
              <a:t>Sources of random noise</a:t>
            </a:r>
          </a:p>
          <a:p>
            <a:pPr>
              <a:lnSpc>
                <a:spcPct val="110000"/>
              </a:lnSpc>
            </a:pPr>
            <a:r>
              <a:rPr lang="en-AU" altLang="en-US" dirty="0"/>
              <a:t>Overview of random variables and vectors</a:t>
            </a:r>
          </a:p>
          <a:p>
            <a:pPr>
              <a:lnSpc>
                <a:spcPct val="110000"/>
              </a:lnSpc>
            </a:pPr>
            <a:r>
              <a:rPr lang="en-AU" altLang="en-US" dirty="0"/>
              <a:t>Ensemble averaging</a:t>
            </a:r>
          </a:p>
          <a:p>
            <a:pPr>
              <a:lnSpc>
                <a:spcPct val="110000"/>
              </a:lnSpc>
            </a:pPr>
            <a:r>
              <a:rPr lang="en-AU" altLang="en-US" dirty="0"/>
              <a:t>Covariance matrix</a:t>
            </a:r>
          </a:p>
          <a:p>
            <a:pPr>
              <a:lnSpc>
                <a:spcPct val="110000"/>
              </a:lnSpc>
            </a:pPr>
            <a:r>
              <a:rPr lang="en-AU" altLang="en-US" dirty="0"/>
              <a:t>Random Processes – single receiver</a:t>
            </a:r>
          </a:p>
          <a:p>
            <a:pPr>
              <a:lnSpc>
                <a:spcPct val="110000"/>
              </a:lnSpc>
            </a:pPr>
            <a:r>
              <a:rPr lang="en-AU" altLang="en-US" dirty="0"/>
              <a:t>Random Processes – arrays</a:t>
            </a:r>
          </a:p>
          <a:p>
            <a:pPr>
              <a:lnSpc>
                <a:spcPct val="110000"/>
              </a:lnSpc>
            </a:pPr>
            <a:r>
              <a:rPr lang="en-AU" altLang="en-US" dirty="0"/>
              <a:t>Cross-covariance Matrix</a:t>
            </a:r>
          </a:p>
          <a:p>
            <a:pPr>
              <a:lnSpc>
                <a:spcPct val="110000"/>
              </a:lnSpc>
              <a:buFont typeface="Wingdings" pitchFamily="2" charset="2"/>
              <a:buNone/>
            </a:pPr>
            <a:endParaRPr lang="en-AU" altLang="en-US" dirty="0"/>
          </a:p>
        </p:txBody>
      </p:sp>
    </p:spTree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A291333-2A83-47D4-B773-266F8952CDB2}" type="slidenum">
              <a:rPr lang="en-AU" altLang="en-US"/>
              <a:pPr/>
              <a:t>10</a:t>
            </a:fld>
            <a:endParaRPr lang="en-AU" altLang="en-US"/>
          </a:p>
        </p:txBody>
      </p:sp>
      <p:sp>
        <p:nvSpPr>
          <p:cNvPr id="32256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70866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Multivariate Gaussian Random Process</a:t>
            </a:r>
          </a:p>
        </p:txBody>
      </p:sp>
      <p:sp>
        <p:nvSpPr>
          <p:cNvPr id="3225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143000"/>
            <a:ext cx="962025" cy="49530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AU" altLang="en-US"/>
              <a:t>Real</a:t>
            </a:r>
          </a:p>
        </p:txBody>
      </p:sp>
      <p:graphicFrame>
        <p:nvGraphicFramePr>
          <p:cNvPr id="322564" name="Object 4"/>
          <p:cNvGraphicFramePr>
            <a:graphicFrameLocks noChangeAspect="1"/>
          </p:cNvGraphicFramePr>
          <p:nvPr/>
        </p:nvGraphicFramePr>
        <p:xfrm>
          <a:off x="111125" y="1552575"/>
          <a:ext cx="8716963" cy="1209675"/>
        </p:xfrm>
        <a:graphic>
          <a:graphicData uri="http://schemas.openxmlformats.org/presentationml/2006/ole">
            <p:oleObj spid="_x0000_s322572" name="Equation" r:id="rId3" imgW="3390900" imgH="469900" progId="">
              <p:embed/>
            </p:oleObj>
          </a:graphicData>
        </a:graphic>
      </p:graphicFrame>
      <p:graphicFrame>
        <p:nvGraphicFramePr>
          <p:cNvPr id="322566" name="Object 6"/>
          <p:cNvGraphicFramePr>
            <a:graphicFrameLocks noChangeAspect="1"/>
          </p:cNvGraphicFramePr>
          <p:nvPr/>
        </p:nvGraphicFramePr>
        <p:xfrm>
          <a:off x="533400" y="2725738"/>
          <a:ext cx="2384425" cy="587375"/>
        </p:xfrm>
        <a:graphic>
          <a:graphicData uri="http://schemas.openxmlformats.org/presentationml/2006/ole">
            <p:oleObj spid="_x0000_s322573" name="Equation" r:id="rId4" imgW="927100" imgH="228600" progId="">
              <p:embed/>
            </p:oleObj>
          </a:graphicData>
        </a:graphic>
      </p:graphicFrame>
      <p:sp>
        <p:nvSpPr>
          <p:cNvPr id="322567" name="Rectangle 7"/>
          <p:cNvSpPr>
            <a:spLocks noChangeArrowheads="1"/>
          </p:cNvSpPr>
          <p:nvPr/>
        </p:nvSpPr>
        <p:spPr bwMode="auto">
          <a:xfrm>
            <a:off x="685800" y="3657600"/>
            <a:ext cx="1371600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Complex</a:t>
            </a:r>
          </a:p>
        </p:txBody>
      </p:sp>
      <p:graphicFrame>
        <p:nvGraphicFramePr>
          <p:cNvPr id="322568" name="Object 8"/>
          <p:cNvGraphicFramePr>
            <a:graphicFrameLocks noChangeAspect="1"/>
          </p:cNvGraphicFramePr>
          <p:nvPr/>
        </p:nvGraphicFramePr>
        <p:xfrm>
          <a:off x="1873250" y="4206875"/>
          <a:ext cx="5191125" cy="1144588"/>
        </p:xfrm>
        <a:graphic>
          <a:graphicData uri="http://schemas.openxmlformats.org/presentationml/2006/ole">
            <p:oleObj spid="_x0000_s322574" name="Equation" r:id="rId5" imgW="2019300" imgH="444500" progId="">
              <p:embed/>
            </p:oleObj>
          </a:graphicData>
        </a:graphic>
      </p:graphicFrame>
    </p:spTree>
  </p:cSld>
  <p:clrMapOvr>
    <a:masterClrMapping/>
  </p:clrMapOvr>
  <p:transition spd="slow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0BAAEB-3FFC-498A-9970-D8E5B345D8B1}" type="slidenum">
              <a:rPr lang="en-AU" altLang="en-US"/>
              <a:pPr/>
              <a:t>11</a:t>
            </a:fld>
            <a:endParaRPr lang="en-AU" altLang="en-US"/>
          </a:p>
        </p:txBody>
      </p:sp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62484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Property of Covariance Matrix</a:t>
            </a:r>
          </a:p>
        </p:txBody>
      </p:sp>
      <p:sp>
        <p:nvSpPr>
          <p:cNvPr id="3235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590800"/>
            <a:ext cx="914400" cy="49530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AU" altLang="en-US"/>
              <a:t>Real</a:t>
            </a:r>
          </a:p>
        </p:txBody>
      </p:sp>
      <p:graphicFrame>
        <p:nvGraphicFramePr>
          <p:cNvPr id="323588" name="Object 4"/>
          <p:cNvGraphicFramePr>
            <a:graphicFrameLocks noChangeAspect="1"/>
          </p:cNvGraphicFramePr>
          <p:nvPr/>
        </p:nvGraphicFramePr>
        <p:xfrm>
          <a:off x="2590800" y="1066800"/>
          <a:ext cx="6121400" cy="4603750"/>
        </p:xfrm>
        <a:graphic>
          <a:graphicData uri="http://schemas.openxmlformats.org/presentationml/2006/ole">
            <p:oleObj spid="_x0000_s323593" name="Equation" r:id="rId3" imgW="2540000" imgH="1905000" progId="">
              <p:embed/>
            </p:oleObj>
          </a:graphicData>
        </a:graphic>
      </p:graphicFrame>
      <p:sp>
        <p:nvSpPr>
          <p:cNvPr id="323589" name="Rectangle 5"/>
          <p:cNvSpPr>
            <a:spLocks noChangeArrowheads="1"/>
          </p:cNvSpPr>
          <p:nvPr/>
        </p:nvSpPr>
        <p:spPr bwMode="auto">
          <a:xfrm>
            <a:off x="685800" y="5789613"/>
            <a:ext cx="1447800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Complex</a:t>
            </a:r>
          </a:p>
        </p:txBody>
      </p:sp>
      <p:graphicFrame>
        <p:nvGraphicFramePr>
          <p:cNvPr id="323590" name="Object 6"/>
          <p:cNvGraphicFramePr>
            <a:graphicFrameLocks noChangeAspect="1"/>
          </p:cNvGraphicFramePr>
          <p:nvPr/>
        </p:nvGraphicFramePr>
        <p:xfrm>
          <a:off x="2909888" y="5670550"/>
          <a:ext cx="1928812" cy="614363"/>
        </p:xfrm>
        <a:graphic>
          <a:graphicData uri="http://schemas.openxmlformats.org/presentationml/2006/ole">
            <p:oleObj spid="_x0000_s323594" name="Equation" r:id="rId4" imgW="799753" imgH="253890" progId="">
              <p:embed/>
            </p:oleObj>
          </a:graphicData>
        </a:graphic>
      </p:graphicFrame>
    </p:spTree>
  </p:cSld>
  <p:clrMapOvr>
    <a:masterClrMapping/>
  </p:clrMapOvr>
  <p:transition spd="slow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D57BE95-0B25-41B4-B6DC-63749DC4781A}" type="slidenum">
              <a:rPr lang="en-AU" altLang="en-US"/>
              <a:pPr/>
              <a:t>12</a:t>
            </a:fld>
            <a:endParaRPr lang="en-AU" altLang="en-US"/>
          </a:p>
        </p:txBody>
      </p:sp>
      <p:sp>
        <p:nvSpPr>
          <p:cNvPr id="32461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62484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Random Process – single receiver</a:t>
            </a:r>
          </a:p>
        </p:txBody>
      </p:sp>
      <p:sp>
        <p:nvSpPr>
          <p:cNvPr id="3246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33375" y="857250"/>
            <a:ext cx="4314825" cy="49530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AU" altLang="en-US"/>
              <a:t>Randomly varying waveform</a:t>
            </a:r>
          </a:p>
        </p:txBody>
      </p:sp>
      <p:sp>
        <p:nvSpPr>
          <p:cNvPr id="324613" name="Rectangle 5"/>
          <p:cNvSpPr>
            <a:spLocks noChangeArrowheads="1"/>
          </p:cNvSpPr>
          <p:nvPr/>
        </p:nvSpPr>
        <p:spPr bwMode="auto">
          <a:xfrm>
            <a:off x="1543050" y="10858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AU"/>
          </a:p>
        </p:txBody>
      </p:sp>
      <p:graphicFrame>
        <p:nvGraphicFramePr>
          <p:cNvPr id="324612" name="Object 4"/>
          <p:cNvGraphicFramePr>
            <a:graphicFrameLocks noChangeAspect="1"/>
          </p:cNvGraphicFramePr>
          <p:nvPr/>
        </p:nvGraphicFramePr>
        <p:xfrm>
          <a:off x="1143000" y="1352550"/>
          <a:ext cx="6057900" cy="4686300"/>
        </p:xfrm>
        <a:graphic>
          <a:graphicData uri="http://schemas.openxmlformats.org/presentationml/2006/ole">
            <p:oleObj spid="_x0000_s324615" r:id="rId3" imgW="4543425" imgH="3514725" progId="Word.Picture.8">
              <p:embed/>
            </p:oleObj>
          </a:graphicData>
        </a:graphic>
      </p:graphicFrame>
    </p:spTree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EEB916-266A-4B33-BE2C-6095CDEB8992}" type="slidenum">
              <a:rPr lang="en-AU" altLang="en-US"/>
              <a:pPr/>
              <a:t>13</a:t>
            </a:fld>
            <a:endParaRPr lang="en-AU" altLang="en-US"/>
          </a:p>
        </p:txBody>
      </p:sp>
      <p:sp>
        <p:nvSpPr>
          <p:cNvPr id="325634" name="Rectangle 1026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65532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Random Process - Characterisation</a:t>
            </a:r>
          </a:p>
        </p:txBody>
      </p:sp>
      <p:sp>
        <p:nvSpPr>
          <p:cNvPr id="325635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333375" y="1104900"/>
            <a:ext cx="7362825" cy="1257300"/>
          </a:xfrm>
        </p:spPr>
        <p:txBody>
          <a:bodyPr/>
          <a:lstStyle/>
          <a:p>
            <a:r>
              <a:rPr lang="en-AU" altLang="en-US"/>
              <a:t>Second order statistics point of view</a:t>
            </a:r>
          </a:p>
          <a:p>
            <a:pPr lvl="1"/>
            <a:r>
              <a:rPr lang="en-AU" altLang="en-US"/>
              <a:t>Probability density function of samples</a:t>
            </a:r>
          </a:p>
          <a:p>
            <a:pPr lvl="1"/>
            <a:r>
              <a:rPr lang="en-AU" altLang="en-US"/>
              <a:t>Correlation between samples separated in time. </a:t>
            </a:r>
          </a:p>
        </p:txBody>
      </p:sp>
      <p:sp>
        <p:nvSpPr>
          <p:cNvPr id="325637" name="Rectangle 1029"/>
          <p:cNvSpPr>
            <a:spLocks noChangeArrowheads="1"/>
          </p:cNvSpPr>
          <p:nvPr/>
        </p:nvSpPr>
        <p:spPr bwMode="auto">
          <a:xfrm>
            <a:off x="1543050" y="10858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AU"/>
          </a:p>
        </p:txBody>
      </p:sp>
      <p:graphicFrame>
        <p:nvGraphicFramePr>
          <p:cNvPr id="325636" name="Object 1028"/>
          <p:cNvGraphicFramePr>
            <a:graphicFrameLocks noChangeAspect="1"/>
          </p:cNvGraphicFramePr>
          <p:nvPr/>
        </p:nvGraphicFramePr>
        <p:xfrm>
          <a:off x="0" y="3200400"/>
          <a:ext cx="4248150" cy="3286125"/>
        </p:xfrm>
        <a:graphic>
          <a:graphicData uri="http://schemas.openxmlformats.org/presentationml/2006/ole">
            <p:oleObj spid="_x0000_s325650" r:id="rId3" imgW="4543425" imgH="3514725" progId="Word.Picture.8">
              <p:embed/>
            </p:oleObj>
          </a:graphicData>
        </a:graphic>
      </p:graphicFrame>
      <p:sp>
        <p:nvSpPr>
          <p:cNvPr id="325638" name="Line 1030"/>
          <p:cNvSpPr>
            <a:spLocks noChangeShapeType="1"/>
          </p:cNvSpPr>
          <p:nvPr/>
        </p:nvSpPr>
        <p:spPr bwMode="auto">
          <a:xfrm>
            <a:off x="1371600" y="3060700"/>
            <a:ext cx="0" cy="304800"/>
          </a:xfrm>
          <a:prstGeom prst="line">
            <a:avLst/>
          </a:prstGeom>
          <a:noFill/>
          <a:ln w="28575" cap="sq">
            <a:solidFill>
              <a:schemeClr val="tx1"/>
            </a:solidFill>
            <a:round/>
            <a:headEnd type="none" w="sm" len="sm"/>
            <a:tailEnd type="triangle" w="sm" len="sm"/>
          </a:ln>
          <a:effectLst/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AU"/>
          </a:p>
        </p:txBody>
      </p:sp>
      <p:graphicFrame>
        <p:nvGraphicFramePr>
          <p:cNvPr id="325639" name="Object 1031"/>
          <p:cNvGraphicFramePr>
            <a:graphicFrameLocks noChangeAspect="1"/>
          </p:cNvGraphicFramePr>
          <p:nvPr/>
        </p:nvGraphicFramePr>
        <p:xfrm>
          <a:off x="666750" y="2573338"/>
          <a:ext cx="1752600" cy="474662"/>
        </p:xfrm>
        <a:graphic>
          <a:graphicData uri="http://schemas.openxmlformats.org/presentationml/2006/ole">
            <p:oleObj spid="_x0000_s325651" name="Equation" r:id="rId4" imgW="799753" imgH="215806" progId="">
              <p:embed/>
            </p:oleObj>
          </a:graphicData>
        </a:graphic>
      </p:graphicFrame>
      <p:sp>
        <p:nvSpPr>
          <p:cNvPr id="325640" name="Line 1032"/>
          <p:cNvSpPr>
            <a:spLocks noChangeShapeType="1"/>
          </p:cNvSpPr>
          <p:nvPr/>
        </p:nvSpPr>
        <p:spPr bwMode="auto">
          <a:xfrm rot="-5400000" flipH="1" flipV="1">
            <a:off x="3471862" y="2846388"/>
            <a:ext cx="561975" cy="990600"/>
          </a:xfrm>
          <a:prstGeom prst="line">
            <a:avLst/>
          </a:prstGeom>
          <a:noFill/>
          <a:ln w="28575" cap="sq">
            <a:solidFill>
              <a:schemeClr val="tx1"/>
            </a:solidFill>
            <a:round/>
            <a:headEnd type="none" w="sm" len="sm"/>
            <a:tailEnd type="triangle" w="sm" len="sm"/>
          </a:ln>
          <a:effectLst/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AU"/>
          </a:p>
        </p:txBody>
      </p:sp>
      <p:sp>
        <p:nvSpPr>
          <p:cNvPr id="325641" name="Line 1033"/>
          <p:cNvSpPr>
            <a:spLocks noChangeShapeType="1"/>
          </p:cNvSpPr>
          <p:nvPr/>
        </p:nvSpPr>
        <p:spPr bwMode="auto">
          <a:xfrm rot="-5400000" flipH="1" flipV="1">
            <a:off x="2897981" y="2312194"/>
            <a:ext cx="814388" cy="1828800"/>
          </a:xfrm>
          <a:prstGeom prst="line">
            <a:avLst/>
          </a:prstGeom>
          <a:noFill/>
          <a:ln w="28575" cap="sq">
            <a:solidFill>
              <a:schemeClr val="tx1"/>
            </a:solidFill>
            <a:round/>
            <a:headEnd type="none" w="sm" len="sm"/>
            <a:tailEnd type="triangle" w="sm" len="sm"/>
          </a:ln>
          <a:effectLst/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AU"/>
          </a:p>
        </p:txBody>
      </p:sp>
      <p:graphicFrame>
        <p:nvGraphicFramePr>
          <p:cNvPr id="325642" name="Object 1034"/>
          <p:cNvGraphicFramePr>
            <a:graphicFrameLocks noChangeAspect="1"/>
          </p:cNvGraphicFramePr>
          <p:nvPr/>
        </p:nvGraphicFramePr>
        <p:xfrm>
          <a:off x="4522788" y="2362200"/>
          <a:ext cx="3144837" cy="474663"/>
        </p:xfrm>
        <a:graphic>
          <a:graphicData uri="http://schemas.openxmlformats.org/presentationml/2006/ole">
            <p:oleObj spid="_x0000_s325652" name="Equation" r:id="rId5" imgW="1434477" imgH="215806" progId="">
              <p:embed/>
            </p:oleObj>
          </a:graphicData>
        </a:graphic>
      </p:graphicFrame>
      <p:sp>
        <p:nvSpPr>
          <p:cNvPr id="325643" name="AutoShape 1035"/>
          <p:cNvSpPr>
            <a:spLocks noChangeArrowheads="1"/>
          </p:cNvSpPr>
          <p:nvPr/>
        </p:nvSpPr>
        <p:spPr bwMode="auto">
          <a:xfrm>
            <a:off x="6324600" y="3060700"/>
            <a:ext cx="304800" cy="409575"/>
          </a:xfrm>
          <a:prstGeom prst="downArrow">
            <a:avLst>
              <a:gd name="adj1" fmla="val 50000"/>
              <a:gd name="adj2" fmla="val 33594"/>
            </a:avLst>
          </a:prstGeom>
          <a:solidFill>
            <a:schemeClr val="accent1"/>
          </a:solidFill>
          <a:ln w="12700" cap="sq">
            <a:solidFill>
              <a:schemeClr val="tx1"/>
            </a:solidFill>
            <a:miter lim="800000"/>
            <a:headEnd type="none" w="sm" len="sm"/>
            <a:tailEnd type="none" w="sm" len="sm"/>
          </a:ln>
          <a:effectLst/>
          <a:extLs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AU"/>
          </a:p>
        </p:txBody>
      </p:sp>
      <p:graphicFrame>
        <p:nvGraphicFramePr>
          <p:cNvPr id="325645" name="Object 1037"/>
          <p:cNvGraphicFramePr>
            <a:graphicFrameLocks noChangeAspect="1"/>
          </p:cNvGraphicFramePr>
          <p:nvPr/>
        </p:nvGraphicFramePr>
        <p:xfrm>
          <a:off x="4371975" y="3633788"/>
          <a:ext cx="4514850" cy="2579687"/>
        </p:xfrm>
        <a:graphic>
          <a:graphicData uri="http://schemas.openxmlformats.org/presentationml/2006/ole">
            <p:oleObj spid="_x0000_s325653" name="Equation" r:id="rId6" imgW="2273300" imgH="1295400" progId="">
              <p:embed/>
            </p:oleObj>
          </a:graphicData>
        </a:graphic>
      </p:graphicFrame>
    </p:spTree>
  </p:cSld>
  <p:clrMapOvr>
    <a:masterClrMapping/>
  </p:clrMapOvr>
  <p:transition spd="slow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B16945B-D182-4DEA-A39D-6CD0DCE06CB1}" type="slidenum">
              <a:rPr lang="en-AU" altLang="en-US"/>
              <a:pPr/>
              <a:t>14</a:t>
            </a:fld>
            <a:endParaRPr lang="en-AU" altLang="en-US"/>
          </a:p>
        </p:txBody>
      </p:sp>
      <p:sp>
        <p:nvSpPr>
          <p:cNvPr id="32665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54102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Stationary Random Processes</a:t>
            </a:r>
          </a:p>
        </p:txBody>
      </p:sp>
      <p:sp>
        <p:nvSpPr>
          <p:cNvPr id="326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2419350"/>
            <a:ext cx="2867025" cy="49530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AU" altLang="en-US"/>
              <a:t>Independent of time</a:t>
            </a:r>
          </a:p>
        </p:txBody>
      </p:sp>
      <p:graphicFrame>
        <p:nvGraphicFramePr>
          <p:cNvPr id="326660" name="Object 4"/>
          <p:cNvGraphicFramePr>
            <a:graphicFrameLocks noChangeAspect="1"/>
          </p:cNvGraphicFramePr>
          <p:nvPr/>
        </p:nvGraphicFramePr>
        <p:xfrm>
          <a:off x="1198563" y="1538288"/>
          <a:ext cx="1585912" cy="446087"/>
        </p:xfrm>
        <a:graphic>
          <a:graphicData uri="http://schemas.openxmlformats.org/presentationml/2006/ole">
            <p:oleObj spid="_x0000_s326669" name="Equation" r:id="rId3" imgW="723586" imgH="203112" progId="">
              <p:embed/>
            </p:oleObj>
          </a:graphicData>
        </a:graphic>
      </p:graphicFrame>
      <p:graphicFrame>
        <p:nvGraphicFramePr>
          <p:cNvPr id="326661" name="Object 5"/>
          <p:cNvGraphicFramePr>
            <a:graphicFrameLocks noChangeAspect="1"/>
          </p:cNvGraphicFramePr>
          <p:nvPr/>
        </p:nvGraphicFramePr>
        <p:xfrm>
          <a:off x="4370388" y="1524000"/>
          <a:ext cx="3144837" cy="474663"/>
        </p:xfrm>
        <a:graphic>
          <a:graphicData uri="http://schemas.openxmlformats.org/presentationml/2006/ole">
            <p:oleObj spid="_x0000_s326670" name="Equation" r:id="rId4" imgW="1434477" imgH="215806" progId="">
              <p:embed/>
            </p:oleObj>
          </a:graphicData>
        </a:graphic>
      </p:graphicFrame>
      <p:sp>
        <p:nvSpPr>
          <p:cNvPr id="326662" name="Rectangle 6"/>
          <p:cNvSpPr>
            <a:spLocks noChangeArrowheads="1"/>
          </p:cNvSpPr>
          <p:nvPr/>
        </p:nvSpPr>
        <p:spPr bwMode="auto">
          <a:xfrm>
            <a:off x="4343400" y="2419350"/>
            <a:ext cx="3962400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Dependent on time difference</a:t>
            </a:r>
          </a:p>
        </p:txBody>
      </p:sp>
      <p:sp>
        <p:nvSpPr>
          <p:cNvPr id="326663" name="AutoShape 7"/>
          <p:cNvSpPr>
            <a:spLocks noChangeArrowheads="1"/>
          </p:cNvSpPr>
          <p:nvPr/>
        </p:nvSpPr>
        <p:spPr bwMode="auto">
          <a:xfrm>
            <a:off x="6172200" y="3265488"/>
            <a:ext cx="304800" cy="409575"/>
          </a:xfrm>
          <a:prstGeom prst="downArrow">
            <a:avLst>
              <a:gd name="adj1" fmla="val 50000"/>
              <a:gd name="adj2" fmla="val 33594"/>
            </a:avLst>
          </a:prstGeom>
          <a:solidFill>
            <a:schemeClr val="accent1"/>
          </a:solidFill>
          <a:ln w="12700" cap="sq">
            <a:solidFill>
              <a:schemeClr val="tx1"/>
            </a:solidFill>
            <a:miter lim="800000"/>
            <a:headEnd type="none" w="sm" len="sm"/>
            <a:tailEnd type="none" w="sm" len="sm"/>
          </a:ln>
          <a:effectLst/>
          <a:extLs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AU"/>
          </a:p>
        </p:txBody>
      </p:sp>
      <p:graphicFrame>
        <p:nvGraphicFramePr>
          <p:cNvPr id="326664" name="Object 8"/>
          <p:cNvGraphicFramePr>
            <a:graphicFrameLocks noChangeAspect="1"/>
          </p:cNvGraphicFramePr>
          <p:nvPr/>
        </p:nvGraphicFramePr>
        <p:xfrm>
          <a:off x="4283075" y="3962400"/>
          <a:ext cx="4387850" cy="481013"/>
        </p:xfrm>
        <a:graphic>
          <a:graphicData uri="http://schemas.openxmlformats.org/presentationml/2006/ole">
            <p:oleObj spid="_x0000_s326671" name="Equation" r:id="rId5" imgW="2209800" imgH="241300" progId="">
              <p:embed/>
            </p:oleObj>
          </a:graphicData>
        </a:graphic>
      </p:graphicFrame>
      <p:sp>
        <p:nvSpPr>
          <p:cNvPr id="326665" name="Rectangle 9"/>
          <p:cNvSpPr>
            <a:spLocks noChangeArrowheads="1"/>
          </p:cNvSpPr>
          <p:nvPr/>
        </p:nvSpPr>
        <p:spPr bwMode="auto">
          <a:xfrm>
            <a:off x="560388" y="4895850"/>
            <a:ext cx="7620000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Ergodic : Replace ensemble averages by time averages</a:t>
            </a:r>
          </a:p>
        </p:txBody>
      </p:sp>
    </p:spTree>
  </p:cSld>
  <p:clrMapOvr>
    <a:masterClrMapping/>
  </p:clrMapOvr>
  <p:transition spd="slow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5C60896-8A77-4076-B2B8-EAB36FAC5311}" type="slidenum">
              <a:rPr lang="en-AU" altLang="en-US"/>
              <a:pPr/>
              <a:t>15</a:t>
            </a:fld>
            <a:endParaRPr lang="en-AU" altLang="en-US"/>
          </a:p>
        </p:txBody>
      </p:sp>
      <p:sp>
        <p:nvSpPr>
          <p:cNvPr id="32973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35052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Multiple receivers</a:t>
            </a:r>
          </a:p>
        </p:txBody>
      </p:sp>
      <p:sp>
        <p:nvSpPr>
          <p:cNvPr id="3297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60388" y="1752600"/>
            <a:ext cx="5154612" cy="49530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AU" altLang="en-US"/>
              <a:t>Pair of receivers – cross-covariance</a:t>
            </a:r>
          </a:p>
        </p:txBody>
      </p:sp>
      <p:graphicFrame>
        <p:nvGraphicFramePr>
          <p:cNvPr id="329736" name="Object 8"/>
          <p:cNvGraphicFramePr>
            <a:graphicFrameLocks noChangeAspect="1"/>
          </p:cNvGraphicFramePr>
          <p:nvPr/>
        </p:nvGraphicFramePr>
        <p:xfrm>
          <a:off x="2255838" y="2590800"/>
          <a:ext cx="4068762" cy="606425"/>
        </p:xfrm>
        <a:graphic>
          <a:graphicData uri="http://schemas.openxmlformats.org/presentationml/2006/ole">
            <p:oleObj spid="_x0000_s329739" name="Equation" r:id="rId3" imgW="1625600" imgH="241300" progId="">
              <p:embed/>
            </p:oleObj>
          </a:graphicData>
        </a:graphic>
      </p:graphicFrame>
      <p:sp>
        <p:nvSpPr>
          <p:cNvPr id="329737" name="Rectangle 9"/>
          <p:cNvSpPr>
            <a:spLocks noChangeArrowheads="1"/>
          </p:cNvSpPr>
          <p:nvPr/>
        </p:nvSpPr>
        <p:spPr bwMode="auto">
          <a:xfrm>
            <a:off x="560388" y="1042988"/>
            <a:ext cx="7620000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Both spatial and temporal  correlation</a:t>
            </a:r>
          </a:p>
        </p:txBody>
      </p:sp>
    </p:spTree>
  </p:cSld>
  <p:clrMapOvr>
    <a:masterClrMapping/>
  </p:clrMapOvr>
  <p:transition spd="slow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685C32-B8A3-42DA-B9F9-17FC8C2E2481}" type="slidenum">
              <a:rPr lang="en-AU" altLang="en-US"/>
              <a:pPr/>
              <a:t>16</a:t>
            </a:fld>
            <a:endParaRPr lang="en-AU" altLang="en-US"/>
          </a:p>
        </p:txBody>
      </p:sp>
      <p:sp>
        <p:nvSpPr>
          <p:cNvPr id="33075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8137525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Multiple Receivers - </a:t>
            </a:r>
            <a:r>
              <a:rPr lang="en-AU" altLang="en-US">
                <a:effectLst/>
              </a:rPr>
              <a:t>Cross-covariance </a:t>
            </a:r>
            <a:r>
              <a:rPr lang="en-AU" altLang="en-US" smtClean="0">
                <a:effectLst/>
              </a:rPr>
              <a:t>Matrix</a:t>
            </a:r>
            <a:endParaRPr lang="en-AU" altLang="en-US" dirty="0">
              <a:effectLst/>
            </a:endParaRPr>
          </a:p>
        </p:txBody>
      </p:sp>
      <p:sp>
        <p:nvSpPr>
          <p:cNvPr id="3307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5334000"/>
            <a:ext cx="1600200" cy="49530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AU" altLang="en-US"/>
              <a:t>Stationarity</a:t>
            </a:r>
          </a:p>
        </p:txBody>
      </p:sp>
      <p:graphicFrame>
        <p:nvGraphicFramePr>
          <p:cNvPr id="330762" name="Object 10"/>
          <p:cNvGraphicFramePr>
            <a:graphicFrameLocks noChangeAspect="1"/>
          </p:cNvGraphicFramePr>
          <p:nvPr/>
        </p:nvGraphicFramePr>
        <p:xfrm>
          <a:off x="403225" y="1295400"/>
          <a:ext cx="8267700" cy="3803650"/>
        </p:xfrm>
        <a:graphic>
          <a:graphicData uri="http://schemas.openxmlformats.org/presentationml/2006/ole">
            <p:oleObj spid="_x0000_s330766" name="Equation" r:id="rId3" imgW="4152900" imgH="1905000" progId="">
              <p:embed/>
            </p:oleObj>
          </a:graphicData>
        </a:graphic>
      </p:graphicFrame>
      <p:graphicFrame>
        <p:nvGraphicFramePr>
          <p:cNvPr id="330763" name="Object 11"/>
          <p:cNvGraphicFramePr>
            <a:graphicFrameLocks noChangeAspect="1"/>
          </p:cNvGraphicFramePr>
          <p:nvPr/>
        </p:nvGraphicFramePr>
        <p:xfrm>
          <a:off x="2667000" y="5575300"/>
          <a:ext cx="3236913" cy="508000"/>
        </p:xfrm>
        <a:graphic>
          <a:graphicData uri="http://schemas.openxmlformats.org/presentationml/2006/ole">
            <p:oleObj spid="_x0000_s330767" name="Equation" r:id="rId4" imgW="1625600" imgH="254000" progId="">
              <p:embed/>
            </p:oleObj>
          </a:graphicData>
        </a:graphic>
      </p:graphicFrame>
    </p:spTree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EC70A4B-8C19-4A02-9BCE-EA485FD3A004}" type="slidenum">
              <a:rPr lang="en-AU" altLang="en-US"/>
              <a:pPr/>
              <a:t>2</a:t>
            </a:fld>
            <a:endParaRPr lang="en-AU" altLang="en-US"/>
          </a:p>
        </p:txBody>
      </p:sp>
      <p:sp>
        <p:nvSpPr>
          <p:cNvPr id="31641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54102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Sources of Random Noise</a:t>
            </a:r>
          </a:p>
        </p:txBody>
      </p:sp>
      <p:sp>
        <p:nvSpPr>
          <p:cNvPr id="3164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8613" y="1124744"/>
            <a:ext cx="8486775" cy="5065713"/>
          </a:xfrm>
        </p:spPr>
        <p:txBody>
          <a:bodyPr/>
          <a:lstStyle/>
          <a:p>
            <a:r>
              <a:rPr lang="en-AU" altLang="en-US" dirty="0"/>
              <a:t>Environmental</a:t>
            </a:r>
          </a:p>
          <a:p>
            <a:pPr lvl="1"/>
            <a:r>
              <a:rPr lang="en-AU" altLang="en-US" dirty="0"/>
              <a:t>Sonar – wind on ocean surface</a:t>
            </a:r>
          </a:p>
          <a:p>
            <a:pPr lvl="1"/>
            <a:r>
              <a:rPr lang="en-AU" altLang="en-US" dirty="0"/>
              <a:t>HF radar – lightning strikes, machine switching</a:t>
            </a:r>
          </a:p>
          <a:p>
            <a:pPr lvl="1"/>
            <a:r>
              <a:rPr lang="en-AU" altLang="en-US" dirty="0"/>
              <a:t>Background galactic noise in radio astronomy </a:t>
            </a:r>
          </a:p>
          <a:p>
            <a:r>
              <a:rPr lang="en-AU" altLang="en-US" dirty="0"/>
              <a:t>Interferences</a:t>
            </a:r>
          </a:p>
          <a:p>
            <a:pPr lvl="1"/>
            <a:r>
              <a:rPr lang="en-AU" altLang="en-US" dirty="0"/>
              <a:t>Noise jamming in radar</a:t>
            </a:r>
          </a:p>
          <a:p>
            <a:pPr lvl="1"/>
            <a:r>
              <a:rPr lang="en-AU" altLang="en-US" dirty="0"/>
              <a:t>Shipping noise in </a:t>
            </a:r>
            <a:r>
              <a:rPr lang="en-AU" altLang="en-US" dirty="0" smtClean="0"/>
              <a:t>sonar</a:t>
            </a:r>
          </a:p>
          <a:p>
            <a:r>
              <a:rPr lang="en-AU" altLang="en-US" dirty="0" smtClean="0"/>
              <a:t>Clutter</a:t>
            </a:r>
            <a:endParaRPr lang="en-AU" altLang="en-US" dirty="0"/>
          </a:p>
          <a:p>
            <a:pPr lvl="1"/>
            <a:r>
              <a:rPr lang="en-AU" altLang="en-US" dirty="0" smtClean="0"/>
              <a:t>Often modelled as random noise</a:t>
            </a:r>
            <a:endParaRPr lang="en-AU" altLang="en-US" dirty="0"/>
          </a:p>
          <a:p>
            <a:r>
              <a:rPr lang="en-AU" altLang="en-US" dirty="0" smtClean="0"/>
              <a:t>Receiver </a:t>
            </a:r>
            <a:r>
              <a:rPr lang="en-AU" altLang="en-US" dirty="0"/>
              <a:t>Noise</a:t>
            </a:r>
          </a:p>
          <a:p>
            <a:pPr lvl="1"/>
            <a:r>
              <a:rPr lang="en-AU" altLang="en-US" dirty="0"/>
              <a:t>Internal receiver thermal noise for RF sensors</a:t>
            </a:r>
          </a:p>
          <a:p>
            <a:pPr lvl="1"/>
            <a:r>
              <a:rPr lang="en-AU" altLang="en-US" dirty="0"/>
              <a:t>Flow noise in sonar</a:t>
            </a:r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1ACC06-8920-4D73-A396-16E815EC288B}" type="slidenum">
              <a:rPr lang="en-AU" altLang="en-US"/>
              <a:pPr/>
              <a:t>3</a:t>
            </a:fld>
            <a:endParaRPr lang="en-AU" altLang="en-US"/>
          </a:p>
        </p:txBody>
      </p:sp>
      <p:sp>
        <p:nvSpPr>
          <p:cNvPr id="31744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38862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Random Signals</a:t>
            </a:r>
          </a:p>
        </p:txBody>
      </p:sp>
      <p:sp>
        <p:nvSpPr>
          <p:cNvPr id="3174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33375" y="1104900"/>
            <a:ext cx="4772025" cy="4052888"/>
          </a:xfrm>
        </p:spPr>
        <p:txBody>
          <a:bodyPr/>
          <a:lstStyle/>
          <a:p>
            <a:r>
              <a:rPr lang="en-AU" altLang="en-US" dirty="0"/>
              <a:t>Spread spectrum signals</a:t>
            </a:r>
          </a:p>
          <a:p>
            <a:pPr lvl="1"/>
            <a:r>
              <a:rPr lang="en-AU" altLang="en-US" dirty="0"/>
              <a:t>Treat as random noise</a:t>
            </a:r>
          </a:p>
          <a:p>
            <a:pPr lvl="1"/>
            <a:r>
              <a:rPr lang="en-AU" altLang="en-US" dirty="0"/>
              <a:t>Communications</a:t>
            </a:r>
          </a:p>
          <a:p>
            <a:pPr lvl="1"/>
            <a:r>
              <a:rPr lang="en-AU" altLang="en-US" dirty="0"/>
              <a:t>GPS</a:t>
            </a:r>
          </a:p>
          <a:p>
            <a:r>
              <a:rPr lang="en-AU" altLang="en-US" dirty="0"/>
              <a:t>Noise waveforms in radar</a:t>
            </a:r>
          </a:p>
          <a:p>
            <a:r>
              <a:rPr lang="en-AU" altLang="en-US" dirty="0"/>
              <a:t>Seismic sources </a:t>
            </a:r>
          </a:p>
          <a:p>
            <a:pPr lvl="1"/>
            <a:r>
              <a:rPr lang="en-AU" altLang="en-US" dirty="0"/>
              <a:t>Thumpers</a:t>
            </a:r>
          </a:p>
          <a:p>
            <a:r>
              <a:rPr lang="en-AU" altLang="en-US" dirty="0"/>
              <a:t>Sonar  </a:t>
            </a:r>
          </a:p>
          <a:p>
            <a:pPr lvl="1"/>
            <a:r>
              <a:rPr lang="en-AU" altLang="en-US" dirty="0" err="1"/>
              <a:t>Propellor</a:t>
            </a:r>
            <a:r>
              <a:rPr lang="en-AU" altLang="en-US" dirty="0"/>
              <a:t> noise</a:t>
            </a:r>
          </a:p>
          <a:p>
            <a:pPr lvl="1"/>
            <a:r>
              <a:rPr lang="en-AU" altLang="en-US" dirty="0" err="1" smtClean="0"/>
              <a:t>Cavitation</a:t>
            </a:r>
            <a:r>
              <a:rPr lang="en-AU" altLang="en-US" dirty="0" smtClean="0"/>
              <a:t> </a:t>
            </a:r>
            <a:endParaRPr lang="en-AU" altLang="en-US" dirty="0"/>
          </a:p>
          <a:p>
            <a:pPr lvl="1"/>
            <a:endParaRPr lang="en-AU" altLang="en-US" dirty="0"/>
          </a:p>
        </p:txBody>
      </p:sp>
    </p:spTree>
  </p:cSld>
  <p:clrMapOvr>
    <a:masterClrMapping/>
  </p:clrMapOvr>
  <p:transition spd="slow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D745008-A788-45BA-BF0C-9EDBFA4DA0C9}" type="slidenum">
              <a:rPr lang="en-AU" altLang="en-US"/>
              <a:pPr/>
              <a:t>4</a:t>
            </a:fld>
            <a:endParaRPr lang="en-AU" altLang="en-US"/>
          </a:p>
        </p:txBody>
      </p:sp>
      <p:sp>
        <p:nvSpPr>
          <p:cNvPr id="31846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33528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Random Variables</a:t>
            </a:r>
          </a:p>
        </p:txBody>
      </p:sp>
      <p:sp>
        <p:nvSpPr>
          <p:cNvPr id="3184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33375" y="1104900"/>
            <a:ext cx="8486775" cy="495300"/>
          </a:xfrm>
        </p:spPr>
        <p:txBody>
          <a:bodyPr/>
          <a:lstStyle/>
          <a:p>
            <a:r>
              <a:rPr lang="en-AU" altLang="en-US"/>
              <a:t>Random variable – described by a probability density function</a:t>
            </a:r>
          </a:p>
        </p:txBody>
      </p:sp>
      <p:sp>
        <p:nvSpPr>
          <p:cNvPr id="318469" name="Rectangle 5"/>
          <p:cNvSpPr>
            <a:spLocks noChangeArrowheads="1"/>
          </p:cNvSpPr>
          <p:nvPr/>
        </p:nvSpPr>
        <p:spPr bwMode="auto">
          <a:xfrm>
            <a:off x="3719513" y="32194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AU"/>
          </a:p>
        </p:txBody>
      </p:sp>
      <p:graphicFrame>
        <p:nvGraphicFramePr>
          <p:cNvPr id="318468" name="Object 4"/>
          <p:cNvGraphicFramePr>
            <a:graphicFrameLocks noChangeAspect="1"/>
          </p:cNvGraphicFramePr>
          <p:nvPr/>
        </p:nvGraphicFramePr>
        <p:xfrm>
          <a:off x="4572000" y="2174875"/>
          <a:ext cx="2819400" cy="693738"/>
        </p:xfrm>
        <a:graphic>
          <a:graphicData uri="http://schemas.openxmlformats.org/presentationml/2006/ole">
            <p:oleObj spid="_x0000_s318476" r:id="rId3" imgW="1276350" imgH="314325" progId="">
              <p:embed/>
            </p:oleObj>
          </a:graphicData>
        </a:graphic>
      </p:graphicFrame>
      <p:sp>
        <p:nvSpPr>
          <p:cNvPr id="318470" name="Rectangle 6"/>
          <p:cNvSpPr>
            <a:spLocks noChangeArrowheads="1"/>
          </p:cNvSpPr>
          <p:nvPr/>
        </p:nvSpPr>
        <p:spPr bwMode="auto">
          <a:xfrm>
            <a:off x="319088" y="1828800"/>
            <a:ext cx="3795712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Gaussian random variable :</a:t>
            </a:r>
          </a:p>
        </p:txBody>
      </p:sp>
      <p:sp>
        <p:nvSpPr>
          <p:cNvPr id="318473" name="Rectangle 9"/>
          <p:cNvSpPr>
            <a:spLocks noChangeArrowheads="1"/>
          </p:cNvSpPr>
          <p:nvPr/>
        </p:nvSpPr>
        <p:spPr bwMode="auto">
          <a:xfrm>
            <a:off x="4205288" y="33337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AU"/>
          </a:p>
        </p:txBody>
      </p:sp>
      <p:sp>
        <p:nvSpPr>
          <p:cNvPr id="318474" name="Rectangle 10"/>
          <p:cNvSpPr>
            <a:spLocks noChangeArrowheads="1"/>
          </p:cNvSpPr>
          <p:nvPr/>
        </p:nvSpPr>
        <p:spPr bwMode="auto">
          <a:xfrm>
            <a:off x="471488" y="3333750"/>
            <a:ext cx="3795712" cy="1390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Important parameters  :</a:t>
            </a:r>
          </a:p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Mean</a:t>
            </a:r>
          </a:p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Variance (standard deviation)</a:t>
            </a:r>
          </a:p>
        </p:txBody>
      </p:sp>
    </p:spTree>
  </p:cSld>
  <p:clrMapOvr>
    <a:masterClrMapping/>
  </p:clrMapOvr>
  <p:transition spd="slow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EEE44F-61ED-4EB8-9CE8-C9B53D354A84}" type="slidenum">
              <a:rPr lang="en-AU" altLang="en-US"/>
              <a:pPr/>
              <a:t>5</a:t>
            </a:fld>
            <a:endParaRPr lang="en-AU" altLang="en-US"/>
          </a:p>
        </p:txBody>
      </p:sp>
      <p:sp>
        <p:nvSpPr>
          <p:cNvPr id="32768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3186113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Random Vectors</a:t>
            </a:r>
          </a:p>
        </p:txBody>
      </p:sp>
      <p:sp>
        <p:nvSpPr>
          <p:cNvPr id="327684" name="Rectangle 4"/>
          <p:cNvSpPr>
            <a:spLocks noChangeArrowheads="1"/>
          </p:cNvSpPr>
          <p:nvPr/>
        </p:nvSpPr>
        <p:spPr bwMode="auto">
          <a:xfrm>
            <a:off x="3719513" y="32194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AU"/>
          </a:p>
        </p:txBody>
      </p:sp>
      <p:sp>
        <p:nvSpPr>
          <p:cNvPr id="327687" name="Rectangle 7"/>
          <p:cNvSpPr>
            <a:spLocks noChangeArrowheads="1"/>
          </p:cNvSpPr>
          <p:nvPr/>
        </p:nvSpPr>
        <p:spPr bwMode="auto">
          <a:xfrm>
            <a:off x="342900" y="1143000"/>
            <a:ext cx="6753225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Char char="l"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Random vectors – a collection of random variables</a:t>
            </a:r>
          </a:p>
        </p:txBody>
      </p:sp>
      <p:sp>
        <p:nvSpPr>
          <p:cNvPr id="327688" name="Rectangle 8"/>
          <p:cNvSpPr>
            <a:spLocks noChangeArrowheads="1"/>
          </p:cNvSpPr>
          <p:nvPr/>
        </p:nvSpPr>
        <p:spPr bwMode="auto">
          <a:xfrm>
            <a:off x="4205288" y="33337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AU"/>
          </a:p>
        </p:txBody>
      </p:sp>
      <p:graphicFrame>
        <p:nvGraphicFramePr>
          <p:cNvPr id="327689" name="Object 9"/>
          <p:cNvGraphicFramePr>
            <a:graphicFrameLocks noChangeAspect="1"/>
          </p:cNvGraphicFramePr>
          <p:nvPr/>
        </p:nvGraphicFramePr>
        <p:xfrm>
          <a:off x="4424363" y="838200"/>
          <a:ext cx="4276725" cy="2757488"/>
        </p:xfrm>
        <a:graphic>
          <a:graphicData uri="http://schemas.openxmlformats.org/presentationml/2006/ole">
            <p:oleObj spid="_x0000_s327700" name="Equation" r:id="rId3" imgW="1459866" imgH="939392" progId="">
              <p:embed/>
            </p:oleObj>
          </a:graphicData>
        </a:graphic>
      </p:graphicFrame>
      <p:sp>
        <p:nvSpPr>
          <p:cNvPr id="327691" name="Rectangle 11"/>
          <p:cNvSpPr>
            <a:spLocks noChangeArrowheads="1"/>
          </p:cNvSpPr>
          <p:nvPr/>
        </p:nvSpPr>
        <p:spPr bwMode="auto">
          <a:xfrm>
            <a:off x="342900" y="2724150"/>
            <a:ext cx="6753225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Char char="l"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Described by joint probability density function</a:t>
            </a:r>
          </a:p>
        </p:txBody>
      </p:sp>
      <p:sp>
        <p:nvSpPr>
          <p:cNvPr id="327693" name="Rectangle 13"/>
          <p:cNvSpPr>
            <a:spLocks noChangeArrowheads="1"/>
          </p:cNvSpPr>
          <p:nvPr/>
        </p:nvSpPr>
        <p:spPr bwMode="auto">
          <a:xfrm>
            <a:off x="4095750" y="33337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AU"/>
          </a:p>
        </p:txBody>
      </p:sp>
      <p:graphicFrame>
        <p:nvGraphicFramePr>
          <p:cNvPr id="327692" name="Object 12"/>
          <p:cNvGraphicFramePr>
            <a:graphicFrameLocks noChangeAspect="1"/>
          </p:cNvGraphicFramePr>
          <p:nvPr/>
        </p:nvGraphicFramePr>
        <p:xfrm>
          <a:off x="2338388" y="3319463"/>
          <a:ext cx="2538412" cy="508000"/>
        </p:xfrm>
        <a:graphic>
          <a:graphicData uri="http://schemas.openxmlformats.org/presentationml/2006/ole">
            <p:oleObj spid="_x0000_s327701" r:id="rId4" imgW="714375" imgH="142875" progId="">
              <p:embed/>
            </p:oleObj>
          </a:graphicData>
        </a:graphic>
      </p:graphicFrame>
      <p:sp>
        <p:nvSpPr>
          <p:cNvPr id="327694" name="Rectangle 14"/>
          <p:cNvSpPr>
            <a:spLocks noChangeArrowheads="1"/>
          </p:cNvSpPr>
          <p:nvPr/>
        </p:nvSpPr>
        <p:spPr bwMode="auto">
          <a:xfrm>
            <a:off x="342900" y="4191000"/>
            <a:ext cx="7810500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1"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Two independent Gaussian random variables – 2-vector </a:t>
            </a:r>
          </a:p>
        </p:txBody>
      </p:sp>
      <p:sp>
        <p:nvSpPr>
          <p:cNvPr id="327696" name="Rectangle 16"/>
          <p:cNvSpPr>
            <a:spLocks noChangeArrowheads="1"/>
          </p:cNvSpPr>
          <p:nvPr/>
        </p:nvSpPr>
        <p:spPr bwMode="auto">
          <a:xfrm>
            <a:off x="3424238" y="3214688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AU"/>
          </a:p>
        </p:txBody>
      </p:sp>
      <p:graphicFrame>
        <p:nvGraphicFramePr>
          <p:cNvPr id="327695" name="Object 15"/>
          <p:cNvGraphicFramePr>
            <a:graphicFrameLocks noChangeAspect="1"/>
          </p:cNvGraphicFramePr>
          <p:nvPr/>
        </p:nvGraphicFramePr>
        <p:xfrm>
          <a:off x="55563" y="4740275"/>
          <a:ext cx="8736012" cy="1325563"/>
        </p:xfrm>
        <a:graphic>
          <a:graphicData uri="http://schemas.openxmlformats.org/presentationml/2006/ole">
            <p:oleObj spid="_x0000_s327702" name="Equation" r:id="rId5" imgW="3162300" imgH="482600" progId="">
              <p:embed/>
            </p:oleObj>
          </a:graphicData>
        </a:graphic>
      </p:graphicFrame>
    </p:spTree>
  </p:cSld>
  <p:clrMapOvr>
    <a:masterClrMapping/>
  </p:clrMapOvr>
  <p:transition spd="slow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7450A7C-0322-4A87-BC12-28E5CE8511C7}" type="slidenum">
              <a:rPr lang="en-AU" altLang="en-US"/>
              <a:pPr/>
              <a:t>6</a:t>
            </a:fld>
            <a:endParaRPr lang="en-AU" altLang="en-US"/>
          </a:p>
        </p:txBody>
      </p:sp>
      <p:sp>
        <p:nvSpPr>
          <p:cNvPr id="31949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37338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Ensemble Averages</a:t>
            </a:r>
          </a:p>
        </p:txBody>
      </p:sp>
      <p:sp>
        <p:nvSpPr>
          <p:cNvPr id="3194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33375" y="1104900"/>
            <a:ext cx="8486775" cy="3314700"/>
          </a:xfrm>
        </p:spPr>
        <p:txBody>
          <a:bodyPr/>
          <a:lstStyle/>
          <a:p>
            <a:r>
              <a:rPr lang="en-AU" altLang="en-US" dirty="0"/>
              <a:t>Samples inherently vary</a:t>
            </a:r>
          </a:p>
          <a:p>
            <a:r>
              <a:rPr lang="en-AU" altLang="en-US" dirty="0"/>
              <a:t>Deal with quantities that describe properties of the collection of random variables</a:t>
            </a:r>
          </a:p>
          <a:p>
            <a:pPr lvl="1"/>
            <a:r>
              <a:rPr lang="en-AU" altLang="en-US" dirty="0"/>
              <a:t>mean, variance</a:t>
            </a:r>
          </a:p>
          <a:p>
            <a:r>
              <a:rPr lang="en-AU" altLang="en-US" dirty="0"/>
              <a:t>Collection of all possibilities called the ensemble</a:t>
            </a:r>
          </a:p>
          <a:p>
            <a:r>
              <a:rPr lang="en-AU" altLang="en-US" dirty="0"/>
              <a:t>Averaging over the ensemble termed </a:t>
            </a:r>
          </a:p>
          <a:p>
            <a:pPr lvl="1"/>
            <a:r>
              <a:rPr lang="en-AU" altLang="en-US" i="1" dirty="0"/>
              <a:t>Ensemble Averaging</a:t>
            </a:r>
          </a:p>
          <a:p>
            <a:r>
              <a:rPr lang="en-AU" altLang="en-US" dirty="0"/>
              <a:t>Defined as</a:t>
            </a:r>
          </a:p>
          <a:p>
            <a:pPr>
              <a:buFont typeface="Wingdings" pitchFamily="2" charset="2"/>
              <a:buNone/>
            </a:pPr>
            <a:endParaRPr lang="en-AU" altLang="en-US" dirty="0"/>
          </a:p>
        </p:txBody>
      </p:sp>
      <p:sp>
        <p:nvSpPr>
          <p:cNvPr id="319493" name="Rectangle 5"/>
          <p:cNvSpPr>
            <a:spLocks noChangeArrowheads="1"/>
          </p:cNvSpPr>
          <p:nvPr/>
        </p:nvSpPr>
        <p:spPr bwMode="auto">
          <a:xfrm>
            <a:off x="3729038" y="327660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AU"/>
          </a:p>
        </p:txBody>
      </p:sp>
      <p:graphicFrame>
        <p:nvGraphicFramePr>
          <p:cNvPr id="319492" name="Object 4"/>
          <p:cNvGraphicFramePr>
            <a:graphicFrameLocks noChangeAspect="1"/>
          </p:cNvGraphicFramePr>
          <p:nvPr/>
        </p:nvGraphicFramePr>
        <p:xfrm>
          <a:off x="2057400" y="4724400"/>
          <a:ext cx="3886200" cy="703263"/>
        </p:xfrm>
        <a:graphic>
          <a:graphicData uri="http://schemas.openxmlformats.org/presentationml/2006/ole">
            <p:oleObj spid="_x0000_s319495" r:id="rId3" imgW="1266825" imgH="228600" progId="">
              <p:embed/>
            </p:oleObj>
          </a:graphicData>
        </a:graphic>
      </p:graphicFrame>
    </p:spTree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E98B58E-2940-4D41-B8D0-F3E91714DD99}" type="slidenum">
              <a:rPr lang="en-AU" altLang="en-US"/>
              <a:pPr/>
              <a:t>7</a:t>
            </a:fld>
            <a:endParaRPr lang="en-AU" altLang="en-US"/>
          </a:p>
        </p:txBody>
      </p:sp>
      <p:sp>
        <p:nvSpPr>
          <p:cNvPr id="32051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57150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Second Order Statistics - scalar</a:t>
            </a:r>
          </a:p>
        </p:txBody>
      </p:sp>
      <p:sp>
        <p:nvSpPr>
          <p:cNvPr id="3205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33375" y="1104900"/>
            <a:ext cx="4162425" cy="495300"/>
          </a:xfrm>
        </p:spPr>
        <p:txBody>
          <a:bodyPr/>
          <a:lstStyle/>
          <a:p>
            <a:r>
              <a:rPr lang="en-AU" altLang="en-US"/>
              <a:t>Important ensemble averages</a:t>
            </a:r>
          </a:p>
        </p:txBody>
      </p:sp>
      <p:sp>
        <p:nvSpPr>
          <p:cNvPr id="320516" name="Rectangle 4"/>
          <p:cNvSpPr>
            <a:spLocks noChangeArrowheads="1"/>
          </p:cNvSpPr>
          <p:nvPr/>
        </p:nvSpPr>
        <p:spPr bwMode="auto">
          <a:xfrm>
            <a:off x="333375" y="2397125"/>
            <a:ext cx="21812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mean</a:t>
            </a:r>
          </a:p>
        </p:txBody>
      </p:sp>
      <p:sp>
        <p:nvSpPr>
          <p:cNvPr id="320520" name="Rectangle 8"/>
          <p:cNvSpPr>
            <a:spLocks noChangeArrowheads="1"/>
          </p:cNvSpPr>
          <p:nvPr/>
        </p:nvSpPr>
        <p:spPr bwMode="auto">
          <a:xfrm>
            <a:off x="3943350" y="327660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AU"/>
          </a:p>
        </p:txBody>
      </p:sp>
      <p:graphicFrame>
        <p:nvGraphicFramePr>
          <p:cNvPr id="320519" name="Object 7"/>
          <p:cNvGraphicFramePr>
            <a:graphicFrameLocks noChangeAspect="1"/>
          </p:cNvGraphicFramePr>
          <p:nvPr/>
        </p:nvGraphicFramePr>
        <p:xfrm>
          <a:off x="2552700" y="2152650"/>
          <a:ext cx="3886200" cy="796925"/>
        </p:xfrm>
        <a:graphic>
          <a:graphicData uri="http://schemas.openxmlformats.org/presentationml/2006/ole">
            <p:oleObj spid="_x0000_s320526" name="Equation" r:id="rId3" imgW="1612900" imgH="330200" progId="">
              <p:embed/>
            </p:oleObj>
          </a:graphicData>
        </a:graphic>
      </p:graphicFrame>
      <p:sp>
        <p:nvSpPr>
          <p:cNvPr id="320522" name="Rectangle 10"/>
          <p:cNvSpPr>
            <a:spLocks noChangeArrowheads="1"/>
          </p:cNvSpPr>
          <p:nvPr/>
        </p:nvSpPr>
        <p:spPr bwMode="auto">
          <a:xfrm>
            <a:off x="3448050" y="327660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AU"/>
          </a:p>
        </p:txBody>
      </p:sp>
      <p:graphicFrame>
        <p:nvGraphicFramePr>
          <p:cNvPr id="320521" name="Object 9"/>
          <p:cNvGraphicFramePr>
            <a:graphicFrameLocks noChangeAspect="1"/>
          </p:cNvGraphicFramePr>
          <p:nvPr/>
        </p:nvGraphicFramePr>
        <p:xfrm>
          <a:off x="1093788" y="3848100"/>
          <a:ext cx="6602412" cy="887413"/>
        </p:xfrm>
        <a:graphic>
          <a:graphicData uri="http://schemas.openxmlformats.org/presentationml/2006/ole">
            <p:oleObj spid="_x0000_s320527" name="Equation" r:id="rId4" imgW="2463800" imgH="330200" progId="">
              <p:embed/>
            </p:oleObj>
          </a:graphicData>
        </a:graphic>
      </p:graphicFrame>
      <p:sp>
        <p:nvSpPr>
          <p:cNvPr id="320523" name="Rectangle 11"/>
          <p:cNvSpPr>
            <a:spLocks noChangeArrowheads="1"/>
          </p:cNvSpPr>
          <p:nvPr/>
        </p:nvSpPr>
        <p:spPr bwMode="auto">
          <a:xfrm>
            <a:off x="371475" y="3314700"/>
            <a:ext cx="218122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variance</a:t>
            </a:r>
          </a:p>
        </p:txBody>
      </p:sp>
    </p:spTree>
  </p:cSld>
  <p:clrMapOvr>
    <a:masterClrMapping/>
  </p:clrMapOvr>
  <p:transition spd="slow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24DF5EC-D83F-4269-B5D7-73DAAADD2859}" type="slidenum">
              <a:rPr lang="en-AU" altLang="en-US"/>
              <a:pPr/>
              <a:t>8</a:t>
            </a:fld>
            <a:endParaRPr lang="en-AU" altLang="en-US"/>
          </a:p>
        </p:txBody>
      </p:sp>
      <p:sp>
        <p:nvSpPr>
          <p:cNvPr id="32153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59436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Second Order Statistics - vector</a:t>
            </a:r>
          </a:p>
        </p:txBody>
      </p:sp>
      <p:sp>
        <p:nvSpPr>
          <p:cNvPr id="321541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33375" y="1104900"/>
            <a:ext cx="4162425" cy="495300"/>
          </a:xfrm>
          <a:noFill/>
          <a:ln/>
        </p:spPr>
        <p:txBody>
          <a:bodyPr/>
          <a:lstStyle/>
          <a:p>
            <a:r>
              <a:rPr lang="en-AU" altLang="en-US"/>
              <a:t>Important ensemble averages</a:t>
            </a:r>
          </a:p>
        </p:txBody>
      </p:sp>
      <p:sp>
        <p:nvSpPr>
          <p:cNvPr id="321542" name="Rectangle 6"/>
          <p:cNvSpPr>
            <a:spLocks noChangeArrowheads="1"/>
          </p:cNvSpPr>
          <p:nvPr/>
        </p:nvSpPr>
        <p:spPr bwMode="auto">
          <a:xfrm>
            <a:off x="371475" y="1755775"/>
            <a:ext cx="21812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Vector of means</a:t>
            </a:r>
          </a:p>
        </p:txBody>
      </p:sp>
      <p:graphicFrame>
        <p:nvGraphicFramePr>
          <p:cNvPr id="321543" name="Object 7"/>
          <p:cNvGraphicFramePr>
            <a:graphicFrameLocks noChangeAspect="1"/>
          </p:cNvGraphicFramePr>
          <p:nvPr/>
        </p:nvGraphicFramePr>
        <p:xfrm>
          <a:off x="533400" y="2438400"/>
          <a:ext cx="7620000" cy="2759075"/>
        </p:xfrm>
        <a:graphic>
          <a:graphicData uri="http://schemas.openxmlformats.org/presentationml/2006/ole">
            <p:oleObj spid="_x0000_s321547" name="Equation" r:id="rId3" imgW="3022600" imgH="1092200" progId="">
              <p:embed/>
            </p:oleObj>
          </a:graphicData>
        </a:graphic>
      </p:graphicFrame>
    </p:spTree>
  </p:cSld>
  <p:clrMapOvr>
    <a:masterClrMapping/>
  </p:clrMapOvr>
  <p:transition spd="slow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CD835F3-D0F6-42A3-ADB6-302D3663756A}" type="slidenum">
              <a:rPr lang="en-AU" altLang="en-US"/>
              <a:pPr/>
              <a:t>9</a:t>
            </a:fld>
            <a:endParaRPr lang="en-AU" altLang="en-US"/>
          </a:p>
        </p:txBody>
      </p:sp>
      <p:sp>
        <p:nvSpPr>
          <p:cNvPr id="32870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52413"/>
            <a:ext cx="5943600" cy="5857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AU" altLang="en-US" dirty="0">
                <a:effectLst/>
              </a:rPr>
              <a:t>Second Order Statistics - vector</a:t>
            </a:r>
          </a:p>
        </p:txBody>
      </p:sp>
      <p:sp>
        <p:nvSpPr>
          <p:cNvPr id="3287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33375" y="1104900"/>
            <a:ext cx="4162425" cy="495300"/>
          </a:xfrm>
          <a:noFill/>
          <a:ln/>
        </p:spPr>
        <p:txBody>
          <a:bodyPr/>
          <a:lstStyle/>
          <a:p>
            <a:r>
              <a:rPr lang="en-AU" altLang="en-US"/>
              <a:t>Important ensemble averages</a:t>
            </a:r>
          </a:p>
        </p:txBody>
      </p:sp>
      <p:sp>
        <p:nvSpPr>
          <p:cNvPr id="328708" name="Rectangle 4"/>
          <p:cNvSpPr>
            <a:spLocks noChangeArrowheads="1"/>
          </p:cNvSpPr>
          <p:nvPr/>
        </p:nvSpPr>
        <p:spPr bwMode="auto">
          <a:xfrm>
            <a:off x="371475" y="1755775"/>
            <a:ext cx="21812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Covariances</a:t>
            </a:r>
          </a:p>
        </p:txBody>
      </p:sp>
      <p:graphicFrame>
        <p:nvGraphicFramePr>
          <p:cNvPr id="328709" name="Object 5"/>
          <p:cNvGraphicFramePr>
            <a:graphicFrameLocks noChangeAspect="1"/>
          </p:cNvGraphicFramePr>
          <p:nvPr/>
        </p:nvGraphicFramePr>
        <p:xfrm>
          <a:off x="2765425" y="1600200"/>
          <a:ext cx="5264150" cy="798513"/>
        </p:xfrm>
        <a:graphic>
          <a:graphicData uri="http://schemas.openxmlformats.org/presentationml/2006/ole">
            <p:oleObj spid="_x0000_s338946" name="Equation" r:id="rId3" imgW="2184400" imgH="330200" progId="">
              <p:embed/>
            </p:oleObj>
          </a:graphicData>
        </a:graphic>
      </p:graphicFrame>
      <p:sp>
        <p:nvSpPr>
          <p:cNvPr id="328710" name="Rectangle 6"/>
          <p:cNvSpPr>
            <a:spLocks noChangeArrowheads="1"/>
          </p:cNvSpPr>
          <p:nvPr/>
        </p:nvSpPr>
        <p:spPr bwMode="auto">
          <a:xfrm>
            <a:off x="371475" y="3230563"/>
            <a:ext cx="27527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Covariance Matrix</a:t>
            </a:r>
          </a:p>
        </p:txBody>
      </p:sp>
      <p:graphicFrame>
        <p:nvGraphicFramePr>
          <p:cNvPr id="328711" name="Object 7"/>
          <p:cNvGraphicFramePr>
            <a:graphicFrameLocks noChangeAspect="1"/>
          </p:cNvGraphicFramePr>
          <p:nvPr/>
        </p:nvGraphicFramePr>
        <p:xfrm>
          <a:off x="1828800" y="3810000"/>
          <a:ext cx="6732588" cy="2271713"/>
        </p:xfrm>
        <a:graphic>
          <a:graphicData uri="http://schemas.openxmlformats.org/presentationml/2006/ole">
            <p:oleObj spid="_x0000_s338947" name="Equation" r:id="rId4" imgW="2794000" imgH="939800" progId="">
              <p:embed/>
            </p:oleObj>
          </a:graphicData>
        </a:graphic>
      </p:graphicFrame>
      <p:sp>
        <p:nvSpPr>
          <p:cNvPr id="328713" name="Rectangle 9"/>
          <p:cNvSpPr>
            <a:spLocks noChangeArrowheads="1"/>
          </p:cNvSpPr>
          <p:nvPr/>
        </p:nvSpPr>
        <p:spPr bwMode="auto">
          <a:xfrm>
            <a:off x="371475" y="2590800"/>
            <a:ext cx="86201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20000"/>
              </a:lnSpc>
              <a:spcBef>
                <a:spcPct val="20000"/>
              </a:spcBef>
              <a:buClr>
                <a:srgbClr val="0033CC"/>
              </a:buClr>
              <a:buFont typeface="Wingdings" pitchFamily="2" charset="2"/>
              <a:buNone/>
            </a:pPr>
            <a:r>
              <a:rPr kumimoji="0" lang="en-AU" altLang="en-US" sz="2000" b="1">
                <a:solidFill>
                  <a:schemeClr val="bg2"/>
                </a:solidFill>
                <a:latin typeface="Arial" charset="0"/>
              </a:rPr>
              <a:t>Defines the correlation between different components of the vector</a:t>
            </a:r>
          </a:p>
        </p:txBody>
      </p:sp>
    </p:spTree>
  </p:cSld>
  <p:clrMapOvr>
    <a:masterClrMapping/>
  </p:clrMapOvr>
  <p:transition spd="slow"/>
</p:sld>
</file>

<file path=ppt/theme/theme1.xml><?xml version="1.0" encoding="utf-8"?>
<a:theme xmlns:a="http://schemas.openxmlformats.org/drawingml/2006/main" name="TRDC Course Template  07 2002">
  <a:themeElements>
    <a:clrScheme name="">
      <a:dk1>
        <a:srgbClr val="000000"/>
      </a:dk1>
      <a:lt1>
        <a:srgbClr val="0066CC"/>
      </a:lt1>
      <a:dk2>
        <a:srgbClr val="CBCBCB"/>
      </a:dk2>
      <a:lt2>
        <a:srgbClr val="000000"/>
      </a:lt2>
      <a:accent1>
        <a:srgbClr val="00CCFF"/>
      </a:accent1>
      <a:accent2>
        <a:srgbClr val="00FFCC"/>
      </a:accent2>
      <a:accent3>
        <a:srgbClr val="AAB8E2"/>
      </a:accent3>
      <a:accent4>
        <a:srgbClr val="000000"/>
      </a:accent4>
      <a:accent5>
        <a:srgbClr val="AAE2FF"/>
      </a:accent5>
      <a:accent6>
        <a:srgbClr val="00E7B9"/>
      </a:accent6>
      <a:hlink>
        <a:srgbClr val="FF3300"/>
      </a:hlink>
      <a:folHlink>
        <a:srgbClr val="FF7C80"/>
      </a:folHlink>
    </a:clrScheme>
    <a:fontScheme name="TRDC Course Template  07 2002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 xmlns="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 xmlns="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TRDC Course Template  07 2002 1">
        <a:dk1>
          <a:srgbClr val="000000"/>
        </a:dk1>
        <a:lt1>
          <a:srgbClr val="FFFFFF"/>
        </a:lt1>
        <a:dk2>
          <a:srgbClr val="0066CC"/>
        </a:dk2>
        <a:lt2>
          <a:srgbClr val="CBCBCB"/>
        </a:lt2>
        <a:accent1>
          <a:srgbClr val="00CCFF"/>
        </a:accent1>
        <a:accent2>
          <a:srgbClr val="00FFCC"/>
        </a:accent2>
        <a:accent3>
          <a:srgbClr val="AAB8E2"/>
        </a:accent3>
        <a:accent4>
          <a:srgbClr val="DADADA"/>
        </a:accent4>
        <a:accent5>
          <a:srgbClr val="AAE2FF"/>
        </a:accent5>
        <a:accent6>
          <a:srgbClr val="00E7B9"/>
        </a:accent6>
        <a:hlink>
          <a:srgbClr val="FF33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RDC Course Template  07 2002 2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3366FF"/>
        </a:accent1>
        <a:accent2>
          <a:srgbClr val="009900"/>
        </a:accent2>
        <a:accent3>
          <a:srgbClr val="FFFFFF"/>
        </a:accent3>
        <a:accent4>
          <a:srgbClr val="000000"/>
        </a:accent4>
        <a:accent5>
          <a:srgbClr val="ADB8FF"/>
        </a:accent5>
        <a:accent6>
          <a:srgbClr val="008A00"/>
        </a:accent6>
        <a:hlink>
          <a:srgbClr val="FF0033"/>
        </a:hlink>
        <a:folHlink>
          <a:srgbClr val="CCCC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RDC Course Template  07 2002 3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EAEAEA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555555"/>
        </a:accent6>
        <a:hlink>
          <a:srgbClr val="969696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Designs\Dad`s Tie.pot</Template>
  <TotalTime>9486</TotalTime>
  <Words>320</Words>
  <Application>Microsoft Office PowerPoint</Application>
  <PresentationFormat>On-screen Show (4:3)</PresentationFormat>
  <Paragraphs>99</Paragraphs>
  <Slides>16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16</vt:i4>
      </vt:variant>
    </vt:vector>
  </HeadingPairs>
  <TitlesOfParts>
    <vt:vector size="19" baseType="lpstr">
      <vt:lpstr>TRDC Course Template  07 2002</vt:lpstr>
      <vt:lpstr>Equation</vt:lpstr>
      <vt:lpstr>Microsoft Word Picture</vt:lpstr>
      <vt:lpstr>Random Processes</vt:lpstr>
      <vt:lpstr>Sources of Random Noise</vt:lpstr>
      <vt:lpstr>Random Signals</vt:lpstr>
      <vt:lpstr>Random Variables</vt:lpstr>
      <vt:lpstr>Random Vectors</vt:lpstr>
      <vt:lpstr>Ensemble Averages</vt:lpstr>
      <vt:lpstr>Second Order Statistics - scalar</vt:lpstr>
      <vt:lpstr>Second Order Statistics - vector</vt:lpstr>
      <vt:lpstr>Second Order Statistics - vector</vt:lpstr>
      <vt:lpstr>Multivariate Gaussian Random Process</vt:lpstr>
      <vt:lpstr>Property of Covariance Matrix</vt:lpstr>
      <vt:lpstr>Random Process – single receiver</vt:lpstr>
      <vt:lpstr>Random Process - Characterisation</vt:lpstr>
      <vt:lpstr>Stationary Random Processes</vt:lpstr>
      <vt:lpstr>Multiple receivers</vt:lpstr>
      <vt:lpstr>Multiple Receivers - Cross-covariance Matrix</vt:lpstr>
    </vt:vector>
  </TitlesOfParts>
  <Company>CSSIP, University of South Australia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Project Overview</dc:title>
  <dc:creator>Geoff Brownlie</dc:creator>
  <cp:lastModifiedBy>Gray</cp:lastModifiedBy>
  <cp:revision>376</cp:revision>
  <cp:lastPrinted>1601-01-01T00:00:00Z</cp:lastPrinted>
  <dcterms:created xsi:type="dcterms:W3CDTF">2002-02-04T06:04:59Z</dcterms:created>
  <dcterms:modified xsi:type="dcterms:W3CDTF">2019-05-23T08:02:27Z</dcterms:modified>
</cp:coreProperties>
</file>

<file path=docProps/thumbnail.jpeg>
</file>